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6" r:id="rId3"/>
    <p:sldId id="257" r:id="rId4"/>
    <p:sldId id="283" r:id="rId5"/>
    <p:sldId id="282" r:id="rId6"/>
    <p:sldId id="281" r:id="rId7"/>
    <p:sldId id="279" r:id="rId8"/>
    <p:sldId id="280" r:id="rId9"/>
    <p:sldId id="289" r:id="rId10"/>
    <p:sldId id="278" r:id="rId11"/>
    <p:sldId id="277" r:id="rId12"/>
    <p:sldId id="294" r:id="rId13"/>
    <p:sldId id="293" r:id="rId14"/>
    <p:sldId id="288" r:id="rId15"/>
    <p:sldId id="287" r:id="rId16"/>
    <p:sldId id="286" r:id="rId17"/>
    <p:sldId id="285" r:id="rId18"/>
    <p:sldId id="300" r:id="rId19"/>
    <p:sldId id="299" r:id="rId20"/>
    <p:sldId id="298" r:id="rId21"/>
    <p:sldId id="301" r:id="rId22"/>
    <p:sldId id="302" r:id="rId23"/>
    <p:sldId id="297" r:id="rId24"/>
    <p:sldId id="296" r:id="rId25"/>
    <p:sldId id="295" r:id="rId26"/>
    <p:sldId id="305" r:id="rId27"/>
    <p:sldId id="304" r:id="rId28"/>
    <p:sldId id="303" r:id="rId29"/>
    <p:sldId id="284" r:id="rId30"/>
    <p:sldId id="309" r:id="rId31"/>
    <p:sldId id="306" r:id="rId32"/>
    <p:sldId id="308" r:id="rId33"/>
    <p:sldId id="312" r:id="rId34"/>
    <p:sldId id="311" r:id="rId35"/>
    <p:sldId id="310" r:id="rId36"/>
    <p:sldId id="314" r:id="rId37"/>
    <p:sldId id="263" r:id="rId3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CCE"/>
    <a:srgbClr val="8E947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153" autoAdjust="0"/>
    <p:restoredTop sz="94907" autoAdjust="0"/>
  </p:normalViewPr>
  <p:slideViewPr>
    <p:cSldViewPr>
      <p:cViewPr varScale="1">
        <p:scale>
          <a:sx n="144" d="100"/>
          <a:sy n="144" d="100"/>
        </p:scale>
        <p:origin x="-684" y="-96"/>
      </p:cViewPr>
      <p:guideLst>
        <p:guide orient="horz" pos="1620"/>
        <p:guide pos="2880"/>
      </p:guideLst>
    </p:cSldViewPr>
  </p:slideViewPr>
  <p:notesTextViewPr>
    <p:cViewPr>
      <p:scale>
        <a:sx n="1" d="1"/>
        <a:sy n="1" d="1"/>
      </p:scale>
      <p:origin x="0" y="0"/>
    </p:cViewPr>
  </p:notesTextViewPr>
  <p:sorterViewPr>
    <p:cViewPr>
      <p:scale>
        <a:sx n="140" d="100"/>
        <a:sy n="14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12FE7-897C-4E37-9713-85040C229B09}" type="datetimeFigureOut">
              <a:rPr lang="zh-CN" altLang="en-US" smtClean="0"/>
              <a:pPr/>
              <a:t>2019/9/9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2C41C0-98AE-4834-B25A-A059B81B36D1}" type="slidenum">
              <a:rPr lang="zh-CN" altLang="en-US" smtClean="0"/>
              <a:pPr/>
              <a:t>‹#›</a:t>
            </a:fld>
            <a:endParaRPr lang="zh-CN" altLang="en-US"/>
          </a:p>
        </p:txBody>
      </p:sp>
    </p:spTree>
    <p:extLst>
      <p:ext uri="{BB962C8B-B14F-4D97-AF65-F5344CB8AC3E}">
        <p14:creationId xmlns:p14="http://schemas.microsoft.com/office/powerpoint/2010/main" xmlns="" val="164312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val="0"/>
              </a:ext>
            </a:extLst>
          </a:blip>
          <a:srcRect t="10901" b="6054"/>
          <a:stretch/>
        </p:blipFill>
        <p:spPr>
          <a:xfrm>
            <a:off x="0" y="-1"/>
            <a:ext cx="9144000" cy="5143501"/>
          </a:xfrm>
          <a:prstGeom prst="rect">
            <a:avLst/>
          </a:prstGeom>
        </p:spPr>
      </p:pic>
      <p:sp>
        <p:nvSpPr>
          <p:cNvPr id="8" name="矩形 7"/>
          <p:cNvSpPr/>
          <p:nvPr userDrawn="1"/>
        </p:nvSpPr>
        <p:spPr>
          <a:xfrm>
            <a:off x="0" y="0"/>
            <a:ext cx="9144000" cy="5143500"/>
          </a:xfrm>
          <a:prstGeom prst="rect">
            <a:avLst/>
          </a:prstGeom>
          <a:gradFill flip="none" rotWithShape="1">
            <a:gsLst>
              <a:gs pos="0">
                <a:srgbClr val="F1ECCE">
                  <a:alpha val="19000"/>
                </a:srgbClr>
              </a:gs>
              <a:gs pos="100000">
                <a:srgbClr val="8E9470">
                  <a:alpha val="7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CF4C145-B56E-4498-93F5-E4E456B3B800}" type="datetimeFigureOut">
              <a:rPr lang="zh-CN" altLang="en-US" smtClean="0"/>
              <a:pPr/>
              <a:t>2019/9/9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p14="http://schemas.microsoft.com/office/powerpoint/2010/main" xmlns="" val="38622139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F4C145-B56E-4498-93F5-E4E456B3B800}" type="datetimeFigureOut">
              <a:rPr lang="zh-CN" altLang="en-US" smtClean="0"/>
              <a:pPr/>
              <a:t>2019/9/9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p14="http://schemas.microsoft.com/office/powerpoint/2010/main" xmlns="" val="50970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F4C145-B56E-4498-93F5-E4E456B3B800}" type="datetimeFigureOut">
              <a:rPr lang="zh-CN" altLang="en-US" smtClean="0"/>
              <a:pPr/>
              <a:t>2019/9/9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p14="http://schemas.microsoft.com/office/powerpoint/2010/main" xmlns="" val="412819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val="0"/>
              </a:ext>
            </a:extLst>
          </a:blip>
          <a:srcRect t="10901" b="6054"/>
          <a:stretch/>
        </p:blipFill>
        <p:spPr>
          <a:xfrm>
            <a:off x="0" y="-1"/>
            <a:ext cx="9144000" cy="5143501"/>
          </a:xfrm>
          <a:prstGeom prst="rect">
            <a:avLst/>
          </a:prstGeom>
        </p:spPr>
      </p:pic>
      <p:sp>
        <p:nvSpPr>
          <p:cNvPr id="8" name="矩形 7"/>
          <p:cNvSpPr/>
          <p:nvPr userDrawn="1"/>
        </p:nvSpPr>
        <p:spPr>
          <a:xfrm>
            <a:off x="0" y="0"/>
            <a:ext cx="9144000" cy="5143500"/>
          </a:xfrm>
          <a:prstGeom prst="rect">
            <a:avLst/>
          </a:prstGeom>
          <a:gradFill flip="none" rotWithShape="1">
            <a:gsLst>
              <a:gs pos="0">
                <a:srgbClr val="F1ECCE">
                  <a:alpha val="94000"/>
                </a:srgbClr>
              </a:gs>
              <a:gs pos="100000">
                <a:srgbClr val="8E9470">
                  <a:alpha val="9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57200" y="142859"/>
            <a:ext cx="8229600" cy="428628"/>
          </a:xfrm>
        </p:spPr>
        <p:txBody>
          <a:bodyPr>
            <a:normAutofit/>
          </a:bodyPr>
          <a:lstStyle>
            <a:lvl1pPr algn="l">
              <a:defRPr sz="2800" b="1"/>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BCF4C145-B56E-4498-93F5-E4E456B3B800}" type="datetimeFigureOut">
              <a:rPr lang="zh-CN" altLang="en-US" smtClean="0"/>
              <a:pPr/>
              <a:t>2019/9/9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A832A-12C9-44B6-B2EC-0277088DB1CF}" type="slidenum">
              <a:rPr lang="zh-CN" altLang="en-US" smtClean="0"/>
              <a:pPr/>
              <a:t>‹#›</a:t>
            </a:fld>
            <a:endParaRPr lang="zh-CN" altLang="en-US"/>
          </a:p>
        </p:txBody>
      </p:sp>
      <p:sp>
        <p:nvSpPr>
          <p:cNvPr id="9" name="矩形 8"/>
          <p:cNvSpPr/>
          <p:nvPr userDrawn="1"/>
        </p:nvSpPr>
        <p:spPr>
          <a:xfrm>
            <a:off x="269776" y="571486"/>
            <a:ext cx="8731380" cy="4376528"/>
          </a:xfrm>
          <a:prstGeom prst="rect">
            <a:avLst/>
          </a:prstGeom>
          <a:solidFill>
            <a:srgbClr val="F1ECCE">
              <a:alpha val="89000"/>
            </a:srgbClr>
          </a:solid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stCxn id="11" idx="3"/>
          </p:cNvCxnSpPr>
          <p:nvPr userDrawn="1"/>
        </p:nvCxnSpPr>
        <p:spPr>
          <a:xfrm>
            <a:off x="539552" y="357172"/>
            <a:ext cx="1588" cy="4590842"/>
          </a:xfrm>
          <a:prstGeom prst="line">
            <a:avLst/>
          </a:prstGeom>
          <a:ln>
            <a:solidFill>
              <a:srgbClr val="8E9470"/>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0" y="142858"/>
            <a:ext cx="539552" cy="428628"/>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nvGrpSpPr>
        <p:grpSpPr>
          <a:xfrm>
            <a:off x="349341" y="714362"/>
            <a:ext cx="360040" cy="102869"/>
            <a:chOff x="323528" y="1059582"/>
            <a:chExt cx="504055" cy="144016"/>
          </a:xfrm>
        </p:grpSpPr>
        <p:cxnSp>
          <p:nvCxnSpPr>
            <p:cNvPr id="13" name="直接连接符 12"/>
            <p:cNvCxnSpPr>
              <a:stCxn id="15"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83567"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xmlns="" val="28841033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CF4C145-B56E-4498-93F5-E4E456B3B800}" type="datetimeFigureOut">
              <a:rPr lang="zh-CN" altLang="en-US" smtClean="0"/>
              <a:pPr/>
              <a:t>2019/9/9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p14="http://schemas.microsoft.com/office/powerpoint/2010/main" xmlns="" val="5481043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CF4C145-B56E-4498-93F5-E4E456B3B800}" type="datetimeFigureOut">
              <a:rPr lang="zh-CN" altLang="en-US" smtClean="0"/>
              <a:pPr/>
              <a:t>2019/9/9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p14="http://schemas.microsoft.com/office/powerpoint/2010/main" xmlns="" val="36540017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CF4C145-B56E-4498-93F5-E4E456B3B800}" type="datetimeFigureOut">
              <a:rPr lang="zh-CN" altLang="en-US" smtClean="0"/>
              <a:pPr/>
              <a:t>2019/9/9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p14="http://schemas.microsoft.com/office/powerpoint/2010/main" xmlns="" val="16720717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CF4C145-B56E-4498-93F5-E4E456B3B800}" type="datetimeFigureOut">
              <a:rPr lang="zh-CN" altLang="en-US" smtClean="0"/>
              <a:pPr/>
              <a:t>2019/9/9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p14="http://schemas.microsoft.com/office/powerpoint/2010/main" xmlns="" val="168611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4C145-B56E-4498-93F5-E4E456B3B800}" type="datetimeFigureOut">
              <a:rPr lang="zh-CN" altLang="en-US" smtClean="0"/>
              <a:pPr/>
              <a:t>2019/9/9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p14="http://schemas.microsoft.com/office/powerpoint/2010/main" xmlns="" val="152740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CF4C145-B56E-4498-93F5-E4E456B3B800}" type="datetimeFigureOut">
              <a:rPr lang="zh-CN" altLang="en-US" smtClean="0"/>
              <a:pPr/>
              <a:t>2019/9/9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p14="http://schemas.microsoft.com/office/powerpoint/2010/main" xmlns="" val="67327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CF4C145-B56E-4498-93F5-E4E456B3B800}" type="datetimeFigureOut">
              <a:rPr lang="zh-CN" altLang="en-US" smtClean="0"/>
              <a:pPr/>
              <a:t>2019/9/9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CA832A-12C9-44B6-B2EC-0277088DB1CF}" type="slidenum">
              <a:rPr lang="zh-CN" altLang="en-US" smtClean="0"/>
              <a:pPr/>
              <a:t>‹#›</a:t>
            </a:fld>
            <a:endParaRPr lang="zh-CN" altLang="en-US"/>
          </a:p>
        </p:txBody>
      </p:sp>
    </p:spTree>
    <p:extLst>
      <p:ext uri="{BB962C8B-B14F-4D97-AF65-F5344CB8AC3E}">
        <p14:creationId xmlns:p14="http://schemas.microsoft.com/office/powerpoint/2010/main" xmlns="" val="230395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CF4C145-B56E-4498-93F5-E4E456B3B800}" type="datetimeFigureOut">
              <a:rPr lang="zh-CN" altLang="en-US" smtClean="0"/>
              <a:pPr/>
              <a:t>2019/9/9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CA832A-12C9-44B6-B2EC-0277088DB1CF}" type="slidenum">
              <a:rPr lang="zh-CN" altLang="en-US" smtClean="0"/>
              <a:pPr/>
              <a:t>‹#›</a:t>
            </a:fld>
            <a:endParaRPr lang="zh-CN" altLang="en-US"/>
          </a:p>
        </p:txBody>
      </p:sp>
    </p:spTree>
    <p:extLst>
      <p:ext uri="{BB962C8B-B14F-4D97-AF65-F5344CB8AC3E}">
        <p14:creationId xmlns:p14="http://schemas.microsoft.com/office/powerpoint/2010/main" xmlns="" val="356991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339502"/>
            <a:ext cx="982340" cy="1224634"/>
          </a:xfrm>
          <a:prstGeom prst="rect">
            <a:avLst/>
          </a:prstGeom>
        </p:spPr>
      </p:pic>
      <p:sp>
        <p:nvSpPr>
          <p:cNvPr id="7" name="矩形 6"/>
          <p:cNvSpPr/>
          <p:nvPr/>
        </p:nvSpPr>
        <p:spPr>
          <a:xfrm>
            <a:off x="2627784" y="4587974"/>
            <a:ext cx="66195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rgbClr val="F1ECCE"/>
                </a:solidFill>
                <a:effectLst/>
                <a:uLnTx/>
                <a:uFillTx/>
              </a:rPr>
              <a:t>PPT</a:t>
            </a:r>
            <a:r>
              <a:rPr kumimoji="0" lang="zh-CN" altLang="en-US" sz="100" b="0" i="0" u="none" strike="noStrike" kern="0" cap="none" spc="0" normalizeH="0" baseline="0" noProof="0" dirty="0">
                <a:ln>
                  <a:noFill/>
                </a:ln>
                <a:solidFill>
                  <a:srgbClr val="F1ECCE"/>
                </a:solidFill>
                <a:effectLst/>
                <a:uLnTx/>
                <a:uFillTx/>
              </a:rPr>
              <a:t>模板下载：</a:t>
            </a:r>
            <a:r>
              <a:rPr kumimoji="0" lang="en-US" altLang="zh-CN" sz="100" b="0" i="0" u="none" strike="noStrike" kern="0" cap="none" spc="0" normalizeH="0" baseline="0" noProof="0" dirty="0">
                <a:ln>
                  <a:noFill/>
                </a:ln>
                <a:solidFill>
                  <a:srgbClr val="F1ECCE"/>
                </a:solidFill>
                <a:effectLst/>
                <a:uLnTx/>
                <a:uFillTx/>
              </a:rPr>
              <a:t>www.1ppt.com/moban/     </a:t>
            </a:r>
            <a:r>
              <a:rPr kumimoji="0" lang="zh-CN" altLang="en-US" sz="100" b="0" i="0" u="none" strike="noStrike" kern="0" cap="none" spc="0" normalizeH="0" baseline="0" noProof="0" dirty="0">
                <a:ln>
                  <a:noFill/>
                </a:ln>
                <a:solidFill>
                  <a:srgbClr val="F1ECCE"/>
                </a:solidFill>
                <a:effectLst/>
                <a:uLnTx/>
                <a:uFillTx/>
              </a:rPr>
              <a:t>行业</a:t>
            </a:r>
            <a:r>
              <a:rPr kumimoji="0" lang="en-US" altLang="zh-CN" sz="100" b="0" i="0" u="none" strike="noStrike" kern="0" cap="none" spc="0" normalizeH="0" baseline="0" noProof="0" dirty="0">
                <a:ln>
                  <a:noFill/>
                </a:ln>
                <a:solidFill>
                  <a:srgbClr val="F1ECCE"/>
                </a:solidFill>
                <a:effectLst/>
                <a:uLnTx/>
                <a:uFillTx/>
              </a:rPr>
              <a:t>PPT</a:t>
            </a:r>
            <a:r>
              <a:rPr kumimoji="0" lang="zh-CN" altLang="en-US" sz="100" b="0" i="0" u="none" strike="noStrike" kern="0" cap="none" spc="0" normalizeH="0" baseline="0" noProof="0" dirty="0">
                <a:ln>
                  <a:noFill/>
                </a:ln>
                <a:solidFill>
                  <a:srgbClr val="F1ECCE"/>
                </a:solidFill>
                <a:effectLst/>
                <a:uLnTx/>
                <a:uFillTx/>
              </a:rPr>
              <a:t>模板：</a:t>
            </a:r>
            <a:r>
              <a:rPr kumimoji="0" lang="en-US" altLang="zh-CN" sz="100" b="0" i="0" u="none" strike="noStrike" kern="0" cap="none" spc="0" normalizeH="0" baseline="0" noProof="0" dirty="0">
                <a:ln>
                  <a:noFill/>
                </a:ln>
                <a:solidFill>
                  <a:srgbClr val="F1ECC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F1ECCE"/>
                </a:solidFill>
                <a:effectLst/>
                <a:uLnTx/>
                <a:uFillTx/>
              </a:rPr>
              <a:t>节日</a:t>
            </a:r>
            <a:r>
              <a:rPr kumimoji="0" lang="en-US" altLang="zh-CN" sz="100" b="0" i="0" u="none" strike="noStrike" kern="0" cap="none" spc="0" normalizeH="0" baseline="0" noProof="0" dirty="0">
                <a:ln>
                  <a:noFill/>
                </a:ln>
                <a:solidFill>
                  <a:srgbClr val="F1ECCE"/>
                </a:solidFill>
                <a:effectLst/>
                <a:uLnTx/>
                <a:uFillTx/>
              </a:rPr>
              <a:t>PPT</a:t>
            </a:r>
            <a:r>
              <a:rPr kumimoji="0" lang="zh-CN" altLang="en-US" sz="100" b="0" i="0" u="none" strike="noStrike" kern="0" cap="none" spc="0" normalizeH="0" baseline="0" noProof="0" dirty="0">
                <a:ln>
                  <a:noFill/>
                </a:ln>
                <a:solidFill>
                  <a:srgbClr val="F1ECCE"/>
                </a:solidFill>
                <a:effectLst/>
                <a:uLnTx/>
                <a:uFillTx/>
              </a:rPr>
              <a:t>模板：</a:t>
            </a:r>
            <a:r>
              <a:rPr kumimoji="0" lang="en-US" altLang="zh-CN" sz="100" b="0" i="0" u="none" strike="noStrike" kern="0" cap="none" spc="0" normalizeH="0" baseline="0" noProof="0" dirty="0">
                <a:ln>
                  <a:noFill/>
                </a:ln>
                <a:solidFill>
                  <a:srgbClr val="F1ECCE"/>
                </a:solidFill>
                <a:effectLst/>
                <a:uLnTx/>
                <a:uFillTx/>
              </a:rPr>
              <a:t>www.1ppt.com/jieri/           PPT</a:t>
            </a:r>
            <a:r>
              <a:rPr kumimoji="0" lang="zh-CN" altLang="en-US" sz="100" b="0" i="0" u="none" strike="noStrike" kern="0" cap="none" spc="0" normalizeH="0" baseline="0" noProof="0" dirty="0">
                <a:ln>
                  <a:noFill/>
                </a:ln>
                <a:solidFill>
                  <a:srgbClr val="F1ECCE"/>
                </a:solidFill>
                <a:effectLst/>
                <a:uLnTx/>
                <a:uFillTx/>
              </a:rPr>
              <a:t>素材下载：</a:t>
            </a:r>
            <a:r>
              <a:rPr kumimoji="0" lang="en-US" altLang="zh-CN" sz="100" b="0" i="0" u="none" strike="noStrike" kern="0" cap="none" spc="0" normalizeH="0" baseline="0" noProof="0" dirty="0">
                <a:ln>
                  <a:noFill/>
                </a:ln>
                <a:solidFill>
                  <a:srgbClr val="F1ECC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rgbClr val="F1ECCE"/>
                </a:solidFill>
                <a:effectLst/>
                <a:uLnTx/>
                <a:uFillTx/>
              </a:rPr>
              <a:t>PPT</a:t>
            </a:r>
            <a:r>
              <a:rPr kumimoji="0" lang="zh-CN" altLang="en-US" sz="100" b="0" i="0" u="none" strike="noStrike" kern="0" cap="none" spc="0" normalizeH="0" baseline="0" noProof="0" dirty="0">
                <a:ln>
                  <a:noFill/>
                </a:ln>
                <a:solidFill>
                  <a:srgbClr val="F1ECCE"/>
                </a:solidFill>
                <a:effectLst/>
                <a:uLnTx/>
                <a:uFillTx/>
              </a:rPr>
              <a:t>背景图片：</a:t>
            </a:r>
            <a:r>
              <a:rPr kumimoji="0" lang="en-US" altLang="zh-CN" sz="100" b="0" i="0" u="none" strike="noStrike" kern="0" cap="none" spc="0" normalizeH="0" baseline="0" noProof="0" dirty="0">
                <a:ln>
                  <a:noFill/>
                </a:ln>
                <a:solidFill>
                  <a:srgbClr val="F1ECCE"/>
                </a:solidFill>
                <a:effectLst/>
                <a:uLnTx/>
                <a:uFillTx/>
              </a:rPr>
              <a:t>www.1ppt.com/beijing/      PPT</a:t>
            </a:r>
            <a:r>
              <a:rPr kumimoji="0" lang="zh-CN" altLang="en-US" sz="100" b="0" i="0" u="none" strike="noStrike" kern="0" cap="none" spc="0" normalizeH="0" baseline="0" noProof="0" dirty="0">
                <a:ln>
                  <a:noFill/>
                </a:ln>
                <a:solidFill>
                  <a:srgbClr val="F1ECCE"/>
                </a:solidFill>
                <a:effectLst/>
                <a:uLnTx/>
                <a:uFillTx/>
              </a:rPr>
              <a:t>图表下载：</a:t>
            </a:r>
            <a:r>
              <a:rPr kumimoji="0" lang="en-US" altLang="zh-CN" sz="100" b="0" i="0" u="none" strike="noStrike" kern="0" cap="none" spc="0" normalizeH="0" baseline="0" noProof="0" dirty="0">
                <a:ln>
                  <a:noFill/>
                </a:ln>
                <a:solidFill>
                  <a:srgbClr val="F1ECC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F1ECCE"/>
                </a:solidFill>
                <a:effectLst/>
                <a:uLnTx/>
                <a:uFillTx/>
              </a:rPr>
              <a:t>优秀</a:t>
            </a:r>
            <a:r>
              <a:rPr kumimoji="0" lang="en-US" altLang="zh-CN" sz="100" b="0" i="0" u="none" strike="noStrike" kern="0" cap="none" spc="0" normalizeH="0" baseline="0" noProof="0" dirty="0">
                <a:ln>
                  <a:noFill/>
                </a:ln>
                <a:solidFill>
                  <a:srgbClr val="F1ECCE"/>
                </a:solidFill>
                <a:effectLst/>
                <a:uLnTx/>
                <a:uFillTx/>
              </a:rPr>
              <a:t>PPT</a:t>
            </a:r>
            <a:r>
              <a:rPr kumimoji="0" lang="zh-CN" altLang="en-US" sz="100" b="0" i="0" u="none" strike="noStrike" kern="0" cap="none" spc="0" normalizeH="0" baseline="0" noProof="0" dirty="0">
                <a:ln>
                  <a:noFill/>
                </a:ln>
                <a:solidFill>
                  <a:srgbClr val="F1ECCE"/>
                </a:solidFill>
                <a:effectLst/>
                <a:uLnTx/>
                <a:uFillTx/>
              </a:rPr>
              <a:t>下载：</a:t>
            </a:r>
            <a:r>
              <a:rPr kumimoji="0" lang="en-US" altLang="zh-CN" sz="100" b="0" i="0" u="none" strike="noStrike" kern="0" cap="none" spc="0" normalizeH="0" baseline="0" noProof="0" dirty="0">
                <a:ln>
                  <a:noFill/>
                </a:ln>
                <a:solidFill>
                  <a:srgbClr val="F1ECCE"/>
                </a:solidFill>
                <a:effectLst/>
                <a:uLnTx/>
                <a:uFillTx/>
              </a:rPr>
              <a:t>www.1ppt.com/xiazai/        PPT</a:t>
            </a:r>
            <a:r>
              <a:rPr kumimoji="0" lang="zh-CN" altLang="en-US" sz="100" b="0" i="0" u="none" strike="noStrike" kern="0" cap="none" spc="0" normalizeH="0" baseline="0" noProof="0" dirty="0">
                <a:ln>
                  <a:noFill/>
                </a:ln>
                <a:solidFill>
                  <a:srgbClr val="F1ECCE"/>
                </a:solidFill>
                <a:effectLst/>
                <a:uLnTx/>
                <a:uFillTx/>
              </a:rPr>
              <a:t>教程： </a:t>
            </a:r>
            <a:r>
              <a:rPr kumimoji="0" lang="en-US" altLang="zh-CN" sz="100" b="0" i="0" u="none" strike="noStrike" kern="0" cap="none" spc="0" normalizeH="0" baseline="0" noProof="0" dirty="0">
                <a:ln>
                  <a:noFill/>
                </a:ln>
                <a:solidFill>
                  <a:srgbClr val="F1ECC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rgbClr val="F1ECCE"/>
                </a:solidFill>
                <a:effectLst/>
                <a:uLnTx/>
                <a:uFillTx/>
              </a:rPr>
              <a:t>Word</a:t>
            </a:r>
            <a:r>
              <a:rPr kumimoji="0" lang="zh-CN" altLang="en-US" sz="100" b="0" i="0" u="none" strike="noStrike" kern="0" cap="none" spc="0" normalizeH="0" baseline="0" noProof="0" dirty="0">
                <a:ln>
                  <a:noFill/>
                </a:ln>
                <a:solidFill>
                  <a:srgbClr val="F1ECCE"/>
                </a:solidFill>
                <a:effectLst/>
                <a:uLnTx/>
                <a:uFillTx/>
              </a:rPr>
              <a:t>教程： </a:t>
            </a:r>
            <a:r>
              <a:rPr kumimoji="0" lang="en-US" altLang="zh-CN" sz="100" b="0" i="0" u="none" strike="noStrike" kern="0" cap="none" spc="0" normalizeH="0" baseline="0" noProof="0" dirty="0">
                <a:ln>
                  <a:noFill/>
                </a:ln>
                <a:solidFill>
                  <a:srgbClr val="F1ECCE"/>
                </a:solidFill>
                <a:effectLst/>
                <a:uLnTx/>
                <a:uFillTx/>
              </a:rPr>
              <a:t>www.1ppt.com/word/              Excel</a:t>
            </a:r>
            <a:r>
              <a:rPr kumimoji="0" lang="zh-CN" altLang="en-US" sz="100" b="0" i="0" u="none" strike="noStrike" kern="0" cap="none" spc="0" normalizeH="0" baseline="0" noProof="0" dirty="0">
                <a:ln>
                  <a:noFill/>
                </a:ln>
                <a:solidFill>
                  <a:srgbClr val="F1ECCE"/>
                </a:solidFill>
                <a:effectLst/>
                <a:uLnTx/>
                <a:uFillTx/>
              </a:rPr>
              <a:t>教程：</a:t>
            </a:r>
            <a:r>
              <a:rPr kumimoji="0" lang="en-US" altLang="zh-CN" sz="100" b="0" i="0" u="none" strike="noStrike" kern="0" cap="none" spc="0" normalizeH="0" baseline="0" noProof="0" dirty="0">
                <a:ln>
                  <a:noFill/>
                </a:ln>
                <a:solidFill>
                  <a:srgbClr val="F1ECC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F1ECCE"/>
                </a:solidFill>
                <a:effectLst/>
                <a:uLnTx/>
                <a:uFillTx/>
              </a:rPr>
              <a:t>资料下载：</a:t>
            </a:r>
            <a:r>
              <a:rPr kumimoji="0" lang="en-US" altLang="zh-CN" sz="100" b="0" i="0" u="none" strike="noStrike" kern="0" cap="none" spc="0" normalizeH="0" baseline="0" noProof="0" dirty="0">
                <a:ln>
                  <a:noFill/>
                </a:ln>
                <a:solidFill>
                  <a:srgbClr val="F1ECCE"/>
                </a:solidFill>
                <a:effectLst/>
                <a:uLnTx/>
                <a:uFillTx/>
              </a:rPr>
              <a:t>www.1ppt.com/ziliao/                PPT</a:t>
            </a:r>
            <a:r>
              <a:rPr kumimoji="0" lang="zh-CN" altLang="en-US" sz="100" b="0" i="0" u="none" strike="noStrike" kern="0" cap="none" spc="0" normalizeH="0" baseline="0" noProof="0" dirty="0">
                <a:ln>
                  <a:noFill/>
                </a:ln>
                <a:solidFill>
                  <a:srgbClr val="F1ECCE"/>
                </a:solidFill>
                <a:effectLst/>
                <a:uLnTx/>
                <a:uFillTx/>
              </a:rPr>
              <a:t>课件下载：</a:t>
            </a:r>
            <a:r>
              <a:rPr kumimoji="0" lang="en-US" altLang="zh-CN" sz="100" b="0" i="0" u="none" strike="noStrike" kern="0" cap="none" spc="0" normalizeH="0" baseline="0" noProof="0" dirty="0">
                <a:ln>
                  <a:noFill/>
                </a:ln>
                <a:solidFill>
                  <a:srgbClr val="F1ECC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F1ECCE"/>
                </a:solidFill>
                <a:effectLst/>
                <a:uLnTx/>
                <a:uFillTx/>
              </a:rPr>
              <a:t>范文下载：</a:t>
            </a:r>
            <a:r>
              <a:rPr kumimoji="0" lang="en-US" altLang="zh-CN" sz="100" b="0" i="0" u="none" strike="noStrike" kern="0" cap="none" spc="0" normalizeH="0" baseline="0" noProof="0" dirty="0">
                <a:ln>
                  <a:noFill/>
                </a:ln>
                <a:solidFill>
                  <a:srgbClr val="F1ECCE"/>
                </a:solidFill>
                <a:effectLst/>
                <a:uLnTx/>
                <a:uFillTx/>
              </a:rPr>
              <a:t>www.1ppt.com/fanwen/             </a:t>
            </a:r>
            <a:r>
              <a:rPr kumimoji="0" lang="zh-CN" altLang="en-US" sz="100" b="0" i="0" u="none" strike="noStrike" kern="0" cap="none" spc="0" normalizeH="0" baseline="0" noProof="0" dirty="0">
                <a:ln>
                  <a:noFill/>
                </a:ln>
                <a:solidFill>
                  <a:srgbClr val="F1ECCE"/>
                </a:solidFill>
                <a:effectLst/>
                <a:uLnTx/>
                <a:uFillTx/>
              </a:rPr>
              <a:t>试卷下载：</a:t>
            </a:r>
            <a:r>
              <a:rPr kumimoji="0" lang="en-US" altLang="zh-CN" sz="100" b="0" i="0" u="none" strike="noStrike" kern="0" cap="none" spc="0" normalizeH="0" baseline="0" noProof="0" dirty="0">
                <a:ln>
                  <a:noFill/>
                </a:ln>
                <a:solidFill>
                  <a:srgbClr val="F1ECC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F1ECCE"/>
                </a:solidFill>
                <a:effectLst/>
                <a:uLnTx/>
                <a:uFillTx/>
              </a:rPr>
              <a:t>教案下载：</a:t>
            </a:r>
            <a:r>
              <a:rPr kumimoji="0" lang="en-US" altLang="zh-CN" sz="100" b="0" i="0" u="none" strike="noStrike" kern="0" cap="none" spc="0" normalizeH="0" baseline="0" noProof="0" dirty="0">
                <a:ln>
                  <a:noFill/>
                </a:ln>
                <a:solidFill>
                  <a:srgbClr val="F1ECC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rgbClr val="F1ECCE"/>
                </a:solidFill>
                <a:effectLst/>
                <a:uLnTx/>
                <a:uFillTx/>
              </a:rPr>
              <a:t> </a:t>
            </a:r>
            <a:endParaRPr kumimoji="0" lang="zh-CN" altLang="en-US" sz="100" b="0" i="0" u="none" strike="noStrike" kern="0" cap="none" spc="0" normalizeH="0" baseline="0" noProof="0" dirty="0">
              <a:ln>
                <a:noFill/>
              </a:ln>
              <a:solidFill>
                <a:srgbClr val="F1ECCE"/>
              </a:solidFill>
              <a:effectLst/>
              <a:uLnTx/>
              <a:uFillTx/>
            </a:endParaRPr>
          </a:p>
        </p:txBody>
      </p:sp>
      <p:sp>
        <p:nvSpPr>
          <p:cNvPr id="6" name="标题 5"/>
          <p:cNvSpPr>
            <a:spLocks noGrp="1"/>
          </p:cNvSpPr>
          <p:nvPr>
            <p:ph type="ctrTitle"/>
          </p:nvPr>
        </p:nvSpPr>
        <p:spPr>
          <a:xfrm>
            <a:off x="642910" y="1142990"/>
            <a:ext cx="7772400" cy="1602585"/>
          </a:xfrm>
        </p:spPr>
        <p:txBody>
          <a:bodyPr>
            <a:normAutofit/>
          </a:bodyPr>
          <a:lstStyle/>
          <a:p>
            <a:r>
              <a:rPr lang="zh-CN" altLang="en-US" sz="4400" b="1" dirty="0" smtClean="0">
                <a:ln w="11430"/>
                <a:effectLst>
                  <a:outerShdw blurRad="50800" dist="39000" dir="5460000" algn="tl">
                    <a:srgbClr val="000000">
                      <a:alpha val="38000"/>
                    </a:srgbClr>
                  </a:outerShdw>
                </a:effectLst>
                <a:latin typeface="方正魏碑简体" pitchFamily="2" charset="-122"/>
                <a:ea typeface="方正魏碑简体" pitchFamily="2" charset="-122"/>
              </a:rPr>
              <a:t>项目</a:t>
            </a:r>
            <a:r>
              <a:rPr lang="zh-CN" altLang="en-US" sz="4400" b="1" dirty="0">
                <a:ln w="11430"/>
                <a:effectLst>
                  <a:outerShdw blurRad="50800" dist="39000" dir="5460000" algn="tl">
                    <a:srgbClr val="000000">
                      <a:alpha val="38000"/>
                    </a:srgbClr>
                  </a:outerShdw>
                </a:effectLst>
                <a:latin typeface="方正魏碑简体" pitchFamily="2" charset="-122"/>
                <a:ea typeface="方正魏碑简体" pitchFamily="2" charset="-122"/>
              </a:rPr>
              <a:t>二</a:t>
            </a:r>
            <a:r>
              <a:rPr lang="zh-CN" altLang="en-US" sz="4400" b="1" dirty="0" smtClean="0">
                <a:ln w="11430"/>
                <a:effectLst>
                  <a:outerShdw blurRad="50800" dist="39000" dir="5460000" algn="tl">
                    <a:srgbClr val="000000">
                      <a:alpha val="38000"/>
                    </a:srgbClr>
                  </a:outerShdw>
                </a:effectLst>
                <a:latin typeface="方正魏碑简体" pitchFamily="2" charset="-122"/>
                <a:ea typeface="方正魏碑简体" pitchFamily="2" charset="-122"/>
              </a:rPr>
              <a:t/>
            </a:r>
            <a:br>
              <a:rPr lang="zh-CN" altLang="en-US" sz="4400" b="1" dirty="0" smtClean="0">
                <a:ln w="11430"/>
                <a:effectLst>
                  <a:outerShdw blurRad="50800" dist="39000" dir="5460000" algn="tl">
                    <a:srgbClr val="000000">
                      <a:alpha val="38000"/>
                    </a:srgbClr>
                  </a:outerShdw>
                </a:effectLst>
                <a:latin typeface="方正魏碑简体" pitchFamily="2" charset="-122"/>
                <a:ea typeface="方正魏碑简体" pitchFamily="2" charset="-122"/>
              </a:rPr>
            </a:br>
            <a:r>
              <a:rPr lang="zh-CN" altLang="en-US" sz="4400" b="1" dirty="0" smtClean="0">
                <a:ln w="11430"/>
                <a:effectLst>
                  <a:outerShdw blurRad="50800" dist="39000" dir="5460000" algn="tl">
                    <a:srgbClr val="000000">
                      <a:alpha val="38000"/>
                    </a:srgbClr>
                  </a:outerShdw>
                </a:effectLst>
                <a:latin typeface="方正魏碑简体" pitchFamily="2" charset="-122"/>
                <a:ea typeface="方正魏碑简体" pitchFamily="2" charset="-122"/>
              </a:rPr>
              <a:t>施工组织设计</a:t>
            </a:r>
            <a:endParaRPr lang="zh-CN" altLang="en-US" dirty="0"/>
          </a:p>
        </p:txBody>
      </p:sp>
    </p:spTree>
    <p:extLst>
      <p:ext uri="{BB962C8B-B14F-4D97-AF65-F5344CB8AC3E}">
        <p14:creationId xmlns:p14="http://schemas.microsoft.com/office/powerpoint/2010/main" xmlns="" val="167087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solidFill>
                  <a:srgbClr val="FF0000"/>
                </a:solidFill>
              </a:rPr>
              <a:t>任务二、园林建设项目施工组织总设计</a:t>
            </a:r>
            <a:endParaRPr lang="zh-CN" altLang="en-US" dirty="0">
              <a:solidFill>
                <a:srgbClr val="FF0000"/>
              </a:solidFill>
            </a:endParaRPr>
          </a:p>
        </p:txBody>
      </p:sp>
      <p:sp>
        <p:nvSpPr>
          <p:cNvPr id="3" name="内容占位符 2"/>
          <p:cNvSpPr>
            <a:spLocks noGrp="1"/>
          </p:cNvSpPr>
          <p:nvPr>
            <p:ph idx="1"/>
          </p:nvPr>
        </p:nvSpPr>
        <p:spPr>
          <a:xfrm>
            <a:off x="606388" y="987574"/>
            <a:ext cx="7931224" cy="3607049"/>
          </a:xfrm>
        </p:spPr>
        <p:txBody>
          <a:bodyPr/>
          <a:lstStyle/>
          <a:p>
            <a:r>
              <a:rPr lang="zh-CN" altLang="en-US" dirty="0" smtClean="0"/>
              <a:t>是以整个建设项目或群体建筑为对象编制，是整个建筑项目或建筑群施工的全局性、战略性部署，是施工企业规划和部署整个施工活动的技术、经济条件。</a:t>
            </a:r>
            <a:endParaRPr lang="en-US" altLang="zh-CN" dirty="0" smtClean="0"/>
          </a:p>
          <a:p>
            <a:r>
              <a:rPr lang="zh-CN" altLang="en-US" dirty="0"/>
              <a:t>应</a:t>
            </a:r>
            <a:r>
              <a:rPr lang="zh-CN" altLang="en-US" dirty="0" smtClean="0"/>
              <a:t>在扩大初步设计批准后，依据扩大初步设计文件和现场施工条件，由建设总承包单位组织编制。</a:t>
            </a:r>
            <a:endParaRPr lang="zh-CN" altLang="en-US" dirty="0"/>
          </a:p>
        </p:txBody>
      </p:sp>
    </p:spTree>
    <p:extLst>
      <p:ext uri="{BB962C8B-B14F-4D97-AF65-F5344CB8AC3E}">
        <p14:creationId xmlns:p14="http://schemas.microsoft.com/office/powerpoint/2010/main" xmlns="" val="109924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solidFill>
                  <a:srgbClr val="FF0000"/>
                </a:solidFill>
              </a:rPr>
              <a:t>任务二、园林建设项目施工组织总设计</a:t>
            </a:r>
            <a:endParaRPr lang="zh-CN" altLang="en-US" dirty="0"/>
          </a:p>
        </p:txBody>
      </p:sp>
      <p:sp>
        <p:nvSpPr>
          <p:cNvPr id="3" name="内容占位符 2"/>
          <p:cNvSpPr>
            <a:spLocks noGrp="1"/>
          </p:cNvSpPr>
          <p:nvPr>
            <p:ph idx="1"/>
          </p:nvPr>
        </p:nvSpPr>
        <p:spPr>
          <a:xfrm>
            <a:off x="539552" y="843558"/>
            <a:ext cx="8229600" cy="3394472"/>
          </a:xfrm>
        </p:spPr>
        <p:txBody>
          <a:bodyPr>
            <a:normAutofit/>
          </a:bodyPr>
          <a:lstStyle/>
          <a:p>
            <a:r>
              <a:rPr lang="zh-CN" altLang="zh-CN" b="1" dirty="0"/>
              <a:t>一、园林工程施工组织设计编制的依据</a:t>
            </a:r>
          </a:p>
          <a:p>
            <a:r>
              <a:rPr lang="en-US" altLang="zh-CN" dirty="0"/>
              <a:t>1</a:t>
            </a:r>
            <a:r>
              <a:rPr lang="zh-CN" altLang="zh-CN" dirty="0"/>
              <a:t>、园林建设项目基础</a:t>
            </a:r>
            <a:r>
              <a:rPr lang="zh-CN" altLang="zh-CN" dirty="0" smtClean="0"/>
              <a:t>文件</a:t>
            </a:r>
            <a:endParaRPr lang="en-US" altLang="zh-CN" dirty="0" smtClean="0"/>
          </a:p>
          <a:p>
            <a:r>
              <a:rPr lang="zh-CN" altLang="en-US" dirty="0"/>
              <a:t>①园林工程项目可行性报告及批准文件。 </a:t>
            </a:r>
            <a:br>
              <a:rPr lang="zh-CN" altLang="en-US" dirty="0"/>
            </a:br>
            <a:r>
              <a:rPr lang="zh-CN" altLang="en-US" dirty="0" smtClean="0"/>
              <a:t>②</a:t>
            </a:r>
            <a:r>
              <a:rPr lang="zh-CN" altLang="en-US" dirty="0"/>
              <a:t>园林工程项目规划红线范围及用地标准文件。 </a:t>
            </a:r>
            <a:br>
              <a:rPr lang="zh-CN" altLang="en-US" dirty="0"/>
            </a:br>
            <a:r>
              <a:rPr lang="zh-CN" altLang="en-US" dirty="0" smtClean="0"/>
              <a:t>③</a:t>
            </a:r>
            <a:r>
              <a:rPr lang="zh-CN" altLang="en-US" dirty="0"/>
              <a:t>园林工程项目勘测任务设计书、图样、说明书。 </a:t>
            </a:r>
            <a:br>
              <a:rPr lang="zh-CN" altLang="en-US" dirty="0"/>
            </a:br>
            <a:r>
              <a:rPr lang="zh-CN" altLang="en-US" dirty="0" smtClean="0"/>
              <a:t>④</a:t>
            </a:r>
            <a:r>
              <a:rPr lang="zh-CN" altLang="en-US" dirty="0"/>
              <a:t>园林工程项目初步设计或技术设计批准文件以及设计图样和说明书。 </a:t>
            </a:r>
            <a:br>
              <a:rPr lang="zh-CN" altLang="en-US" dirty="0"/>
            </a:br>
            <a:r>
              <a:rPr lang="zh-CN" altLang="en-US" dirty="0" smtClean="0"/>
              <a:t>⑤</a:t>
            </a:r>
            <a:r>
              <a:rPr lang="zh-CN" altLang="en-US" dirty="0"/>
              <a:t>园林工程项目总概算或设计总概算</a:t>
            </a:r>
            <a:r>
              <a:rPr lang="zh-CN" altLang="en-US" dirty="0" smtClean="0"/>
              <a:t>。</a:t>
            </a:r>
            <a:endParaRPr lang="en-US" altLang="zh-CN" dirty="0" smtClean="0"/>
          </a:p>
          <a:p>
            <a:r>
              <a:rPr lang="zh-CN" altLang="en-US" dirty="0" smtClean="0"/>
              <a:t>⑥</a:t>
            </a:r>
            <a:r>
              <a:rPr lang="zh-CN" altLang="en-US" dirty="0"/>
              <a:t>园林土程项目招标文件和工程承包合同文件。 </a:t>
            </a:r>
            <a:br>
              <a:rPr lang="zh-CN" altLang="en-US" dirty="0"/>
            </a:br>
            <a:endParaRPr lang="zh-CN" altLang="zh-CN" dirty="0"/>
          </a:p>
          <a:p>
            <a:endParaRPr lang="zh-CN" altLang="en-US" dirty="0"/>
          </a:p>
        </p:txBody>
      </p:sp>
    </p:spTree>
    <p:extLst>
      <p:ext uri="{BB962C8B-B14F-4D97-AF65-F5344CB8AC3E}">
        <p14:creationId xmlns:p14="http://schemas.microsoft.com/office/powerpoint/2010/main" xmlns="" val="305383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solidFill>
                  <a:srgbClr val="FF0000"/>
                </a:solidFill>
              </a:rPr>
              <a:t>任务二、园林建设项目施工组织总设计</a:t>
            </a:r>
            <a:endParaRPr lang="zh-CN" altLang="en-US" dirty="0"/>
          </a:p>
        </p:txBody>
      </p:sp>
      <p:sp>
        <p:nvSpPr>
          <p:cNvPr id="3" name="内容占位符 2"/>
          <p:cNvSpPr>
            <a:spLocks noGrp="1"/>
          </p:cNvSpPr>
          <p:nvPr>
            <p:ph idx="1"/>
          </p:nvPr>
        </p:nvSpPr>
        <p:spPr>
          <a:xfrm>
            <a:off x="457200" y="771550"/>
            <a:ext cx="8229600" cy="3610496"/>
          </a:xfrm>
        </p:spPr>
        <p:txBody>
          <a:bodyPr>
            <a:normAutofit fontScale="92500" lnSpcReduction="10000"/>
          </a:bodyPr>
          <a:lstStyle/>
          <a:p>
            <a:r>
              <a:rPr lang="en-US" altLang="zh-CN" dirty="0"/>
              <a:t>2</a:t>
            </a:r>
            <a:r>
              <a:rPr lang="zh-CN" altLang="zh-CN" dirty="0" smtClean="0"/>
              <a:t>、</a:t>
            </a:r>
            <a:r>
              <a:rPr lang="zh-CN" altLang="en-US" dirty="0" smtClean="0"/>
              <a:t>工</a:t>
            </a:r>
            <a:r>
              <a:rPr lang="zh-CN" altLang="zh-CN" dirty="0" smtClean="0"/>
              <a:t>程</a:t>
            </a:r>
            <a:r>
              <a:rPr lang="zh-CN" altLang="zh-CN" dirty="0"/>
              <a:t>建设政策、法规和规范</a:t>
            </a:r>
            <a:r>
              <a:rPr lang="zh-CN" altLang="zh-CN" dirty="0" smtClean="0"/>
              <a:t>资料</a:t>
            </a:r>
            <a:endParaRPr lang="en-US" altLang="zh-CN" dirty="0" smtClean="0"/>
          </a:p>
          <a:p>
            <a:r>
              <a:rPr lang="zh-CN" altLang="en-US" dirty="0"/>
              <a:t> ①关于工程建设程序有关规定。 </a:t>
            </a:r>
            <a:br>
              <a:rPr lang="zh-CN" altLang="en-US" dirty="0"/>
            </a:br>
            <a:r>
              <a:rPr lang="zh-CN" altLang="en-US" dirty="0"/>
              <a:t/>
            </a:r>
            <a:br>
              <a:rPr lang="zh-CN" altLang="en-US" dirty="0"/>
            </a:br>
            <a:r>
              <a:rPr lang="zh-CN" altLang="en-US" dirty="0"/>
              <a:t> ②关于动迁工作有关规定。 </a:t>
            </a:r>
            <a:br>
              <a:rPr lang="zh-CN" altLang="en-US" dirty="0"/>
            </a:br>
            <a:r>
              <a:rPr lang="zh-CN" altLang="en-US" dirty="0" smtClean="0"/>
              <a:t/>
            </a:r>
            <a:br>
              <a:rPr lang="zh-CN" altLang="en-US" dirty="0" smtClean="0"/>
            </a:br>
            <a:r>
              <a:rPr lang="zh-CN" altLang="en-US" dirty="0"/>
              <a:t> </a:t>
            </a:r>
            <a:r>
              <a:rPr lang="zh-CN" altLang="en-US" dirty="0" smtClean="0"/>
              <a:t>③</a:t>
            </a:r>
            <a:r>
              <a:rPr lang="zh-CN" altLang="en-US" dirty="0"/>
              <a:t>关于园林工程项目实行施工监理有关规定。 </a:t>
            </a:r>
            <a:br>
              <a:rPr lang="zh-CN" altLang="en-US" dirty="0"/>
            </a:br>
            <a:r>
              <a:rPr lang="zh-CN" altLang="en-US" dirty="0"/>
              <a:t/>
            </a:r>
            <a:br>
              <a:rPr lang="zh-CN" altLang="en-US" dirty="0"/>
            </a:br>
            <a:r>
              <a:rPr lang="zh-CN" altLang="en-US" dirty="0"/>
              <a:t> </a:t>
            </a:r>
            <a:r>
              <a:rPr lang="zh-CN" altLang="en-US" dirty="0" smtClean="0"/>
              <a:t>④</a:t>
            </a:r>
            <a:r>
              <a:rPr lang="zh-CN" altLang="en-US" dirty="0"/>
              <a:t>关于园林建设管理机掏资质管理有关规定。 </a:t>
            </a:r>
            <a:br>
              <a:rPr lang="zh-CN" altLang="en-US" dirty="0"/>
            </a:br>
            <a:r>
              <a:rPr lang="zh-CN" altLang="en-US" dirty="0"/>
              <a:t/>
            </a:r>
            <a:br>
              <a:rPr lang="zh-CN" altLang="en-US" dirty="0"/>
            </a:br>
            <a:r>
              <a:rPr lang="zh-CN" altLang="en-US" dirty="0"/>
              <a:t> </a:t>
            </a:r>
            <a:r>
              <a:rPr lang="zh-CN" altLang="en-US" dirty="0" smtClean="0"/>
              <a:t>⑤关于</a:t>
            </a:r>
            <a:r>
              <a:rPr lang="zh-CN" altLang="en-US" dirty="0"/>
              <a:t>工程造价管理有关规定。 </a:t>
            </a:r>
            <a:br>
              <a:rPr lang="zh-CN" altLang="en-US" dirty="0"/>
            </a:br>
            <a:r>
              <a:rPr lang="zh-CN" altLang="en-US" dirty="0"/>
              <a:t/>
            </a:r>
            <a:br>
              <a:rPr lang="zh-CN" altLang="en-US" dirty="0"/>
            </a:br>
            <a:r>
              <a:rPr lang="zh-CN" altLang="en-US" dirty="0"/>
              <a:t> ⑥关于工程设计、施工和验收有关规定。 </a:t>
            </a:r>
            <a:br>
              <a:rPr lang="zh-CN" altLang="en-US" dirty="0"/>
            </a:br>
            <a:endParaRPr lang="en-US" altLang="zh-CN" dirty="0" smtClean="0"/>
          </a:p>
          <a:p>
            <a:endParaRPr lang="zh-CN" altLang="zh-CN" dirty="0"/>
          </a:p>
          <a:p>
            <a:endParaRPr lang="zh-CN" altLang="en-US" dirty="0"/>
          </a:p>
        </p:txBody>
      </p:sp>
    </p:spTree>
    <p:extLst>
      <p:ext uri="{BB962C8B-B14F-4D97-AF65-F5344CB8AC3E}">
        <p14:creationId xmlns:p14="http://schemas.microsoft.com/office/powerpoint/2010/main" xmlns="" val="81930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solidFill>
                  <a:srgbClr val="FF0000"/>
                </a:solidFill>
              </a:rPr>
              <a:t>任务二、园林建设项目施工组织总设计</a:t>
            </a:r>
            <a:endParaRPr lang="zh-CN" altLang="en-US" dirty="0"/>
          </a:p>
        </p:txBody>
      </p:sp>
      <p:sp>
        <p:nvSpPr>
          <p:cNvPr id="3" name="内容占位符 2"/>
          <p:cNvSpPr>
            <a:spLocks noGrp="1"/>
          </p:cNvSpPr>
          <p:nvPr>
            <p:ph idx="1"/>
          </p:nvPr>
        </p:nvSpPr>
        <p:spPr>
          <a:xfrm>
            <a:off x="464813" y="915566"/>
            <a:ext cx="8229600" cy="3888432"/>
          </a:xfrm>
        </p:spPr>
        <p:txBody>
          <a:bodyPr>
            <a:normAutofit/>
          </a:bodyPr>
          <a:lstStyle/>
          <a:p>
            <a:r>
              <a:rPr lang="en-US" altLang="zh-CN" dirty="0" smtClean="0"/>
              <a:t>3</a:t>
            </a:r>
            <a:r>
              <a:rPr lang="zh-CN" altLang="zh-CN" dirty="0" smtClean="0"/>
              <a:t>、建设地区原始调查资</a:t>
            </a:r>
            <a:r>
              <a:rPr lang="zh-CN" altLang="en-US" dirty="0" smtClean="0"/>
              <a:t>料</a:t>
            </a:r>
            <a:endParaRPr lang="en-US" altLang="zh-CN" dirty="0" smtClean="0"/>
          </a:p>
          <a:p>
            <a:r>
              <a:rPr lang="zh-CN" altLang="en-US" dirty="0" smtClean="0"/>
              <a:t>    ①地区气象资料。 </a:t>
            </a:r>
            <a:br>
              <a:rPr lang="zh-CN" altLang="en-US" dirty="0" smtClean="0"/>
            </a:br>
            <a:r>
              <a:rPr lang="zh-CN" altLang="en-US" dirty="0" smtClean="0"/>
              <a:t>    ②工程地形、工程地质和水文地质资料。 </a:t>
            </a:r>
            <a:br>
              <a:rPr lang="zh-CN" altLang="en-US" dirty="0" smtClean="0"/>
            </a:br>
            <a:r>
              <a:rPr lang="zh-CN" altLang="en-US" dirty="0" smtClean="0"/>
              <a:t>    ③土地利用情况、地区交通运输能力和价格资料。 </a:t>
            </a:r>
            <a:br>
              <a:rPr lang="zh-CN" altLang="en-US" dirty="0" smtClean="0"/>
            </a:br>
            <a:r>
              <a:rPr lang="zh-CN" altLang="en-US" dirty="0" smtClean="0"/>
              <a:t>    ④地区绿化材料、建筑材料等供应情况资料。 </a:t>
            </a:r>
            <a:br>
              <a:rPr lang="zh-CN" altLang="en-US" dirty="0" smtClean="0"/>
            </a:br>
            <a:r>
              <a:rPr lang="zh-CN" altLang="en-US" dirty="0" smtClean="0"/>
              <a:t>    ⑤地区供水、供电、供热、通信能力和价格资料。 </a:t>
            </a:r>
            <a:br>
              <a:rPr lang="zh-CN" altLang="en-US" dirty="0" smtClean="0"/>
            </a:br>
            <a:r>
              <a:rPr lang="zh-CN" altLang="en-US" dirty="0" smtClean="0"/>
              <a:t>    ⑥地区园林企业状况资料。</a:t>
            </a:r>
            <a:endParaRPr lang="en-US" altLang="zh-CN" dirty="0" smtClean="0"/>
          </a:p>
          <a:p>
            <a:pPr marL="0" indent="0">
              <a:buNone/>
            </a:pPr>
            <a:r>
              <a:rPr lang="zh-CN" altLang="en-US" dirty="0" smtClean="0"/>
              <a:t>          ⑦施工现场地上、地下现状（水、电、通信、煤气管道等）。</a:t>
            </a:r>
            <a:endParaRPr lang="en-US" altLang="zh-CN" dirty="0" smtClean="0"/>
          </a:p>
          <a:p>
            <a:pPr marL="0" indent="0">
              <a:buNone/>
            </a:pPr>
            <a:r>
              <a:rPr lang="en-US" altLang="zh-CN" dirty="0" smtClean="0"/>
              <a:t>      </a:t>
            </a:r>
          </a:p>
          <a:p>
            <a:pPr marL="0" indent="0">
              <a:buNone/>
            </a:pPr>
            <a:r>
              <a:rPr lang="en-US" altLang="zh-CN" dirty="0"/>
              <a:t> </a:t>
            </a:r>
            <a:r>
              <a:rPr lang="en-US" altLang="zh-CN" dirty="0" smtClean="0"/>
              <a:t>     4</a:t>
            </a:r>
            <a:r>
              <a:rPr lang="zh-CN" altLang="zh-CN" dirty="0"/>
              <a:t>、类似施工项目经验资料</a:t>
            </a:r>
          </a:p>
          <a:p>
            <a:pPr marL="0" indent="0">
              <a:buNone/>
            </a:pPr>
            <a:endParaRPr lang="en-US" altLang="zh-CN" dirty="0" smtClean="0"/>
          </a:p>
          <a:p>
            <a:endParaRPr lang="zh-CN" altLang="zh-CN" dirty="0" smtClean="0"/>
          </a:p>
          <a:p>
            <a:endParaRPr lang="zh-CN" altLang="en-US" dirty="0"/>
          </a:p>
        </p:txBody>
      </p:sp>
    </p:spTree>
    <p:extLst>
      <p:ext uri="{BB962C8B-B14F-4D97-AF65-F5344CB8AC3E}">
        <p14:creationId xmlns:p14="http://schemas.microsoft.com/office/powerpoint/2010/main" xmlns="" val="90968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solidFill>
                  <a:srgbClr val="FF0000"/>
                </a:solidFill>
              </a:rPr>
              <a:t>任务二、园林建设项目施工组织总设计</a:t>
            </a:r>
            <a:endParaRPr lang="zh-CN" altLang="en-US" dirty="0"/>
          </a:p>
        </p:txBody>
      </p:sp>
      <p:sp>
        <p:nvSpPr>
          <p:cNvPr id="3" name="内容占位符 2"/>
          <p:cNvSpPr>
            <a:spLocks noGrp="1"/>
          </p:cNvSpPr>
          <p:nvPr>
            <p:ph idx="1"/>
          </p:nvPr>
        </p:nvSpPr>
        <p:spPr>
          <a:xfrm>
            <a:off x="469709" y="843558"/>
            <a:ext cx="8229600" cy="3394472"/>
          </a:xfrm>
        </p:spPr>
        <p:txBody>
          <a:bodyPr>
            <a:normAutofit fontScale="85000" lnSpcReduction="20000"/>
          </a:bodyPr>
          <a:lstStyle/>
          <a:p>
            <a:r>
              <a:rPr lang="zh-CN" altLang="zh-CN" sz="2400" b="1" dirty="0"/>
              <a:t>二、园林工程施工组织设计的编制程序</a:t>
            </a:r>
          </a:p>
          <a:p>
            <a:r>
              <a:rPr lang="en-US" altLang="zh-CN" dirty="0"/>
              <a:t>1</a:t>
            </a:r>
            <a:r>
              <a:rPr lang="zh-CN" altLang="zh-CN" dirty="0"/>
              <a:t>、熟悉园林施工工程图，领会设计意图，收集有关资料，认真分析，研究施工中的问题。</a:t>
            </a:r>
          </a:p>
          <a:p>
            <a:r>
              <a:rPr lang="en-US" altLang="zh-CN" dirty="0"/>
              <a:t>2</a:t>
            </a:r>
            <a:r>
              <a:rPr lang="zh-CN" altLang="zh-CN" dirty="0"/>
              <a:t>、将园林工程合理分项并计算各自工程量，确定工期。</a:t>
            </a:r>
          </a:p>
          <a:p>
            <a:r>
              <a:rPr lang="en-US" altLang="zh-CN" dirty="0"/>
              <a:t>3</a:t>
            </a:r>
            <a:r>
              <a:rPr lang="zh-CN" altLang="zh-CN" dirty="0"/>
              <a:t>、确定施工方案，施工方法．进行技术经济比较．选择最佳方案。</a:t>
            </a:r>
          </a:p>
          <a:p>
            <a:r>
              <a:rPr lang="en-US" altLang="zh-CN" dirty="0"/>
              <a:t>4</a:t>
            </a:r>
            <a:r>
              <a:rPr lang="zh-CN" altLang="zh-CN" dirty="0"/>
              <a:t>、编制施工进度计划</a:t>
            </a:r>
            <a:r>
              <a:rPr lang="en-US" altLang="zh-CN" dirty="0"/>
              <a:t>(</a:t>
            </a:r>
            <a:r>
              <a:rPr lang="zh-CN" altLang="zh-CN" dirty="0"/>
              <a:t>横道图或网络图</a:t>
            </a:r>
            <a:r>
              <a:rPr lang="en-US" altLang="zh-CN" dirty="0"/>
              <a:t>)</a:t>
            </a:r>
            <a:endParaRPr lang="zh-CN" altLang="zh-CN" dirty="0"/>
          </a:p>
          <a:p>
            <a:r>
              <a:rPr lang="en-US" altLang="zh-CN" dirty="0"/>
              <a:t>5</a:t>
            </a:r>
            <a:r>
              <a:rPr lang="zh-CN" altLang="zh-CN" dirty="0"/>
              <a:t>、编制施工必需的设备、材料、构件及劳动力计划。</a:t>
            </a:r>
          </a:p>
          <a:p>
            <a:r>
              <a:rPr lang="en-US" altLang="zh-CN" dirty="0"/>
              <a:t>6</a:t>
            </a:r>
            <a:r>
              <a:rPr lang="zh-CN" altLang="zh-CN" dirty="0"/>
              <a:t>、布置临时施工、生活设施，做好</a:t>
            </a:r>
            <a:r>
              <a:rPr lang="en-US" altLang="zh-CN" dirty="0"/>
              <a:t>“</a:t>
            </a:r>
            <a:r>
              <a:rPr lang="zh-CN" altLang="zh-CN" dirty="0"/>
              <a:t>三通一平</a:t>
            </a:r>
            <a:r>
              <a:rPr lang="en-US" altLang="zh-CN" dirty="0"/>
              <a:t>”</a:t>
            </a:r>
            <a:r>
              <a:rPr lang="zh-CN" altLang="zh-CN" dirty="0"/>
              <a:t>工作。</a:t>
            </a:r>
          </a:p>
          <a:p>
            <a:r>
              <a:rPr lang="en-US" altLang="zh-CN" dirty="0"/>
              <a:t>7</a:t>
            </a:r>
            <a:r>
              <a:rPr lang="zh-CN" altLang="zh-CN" dirty="0"/>
              <a:t>、编制施工准备工作计划。</a:t>
            </a:r>
          </a:p>
          <a:p>
            <a:r>
              <a:rPr lang="en-US" altLang="zh-CN" dirty="0"/>
              <a:t>8</a:t>
            </a:r>
            <a:r>
              <a:rPr lang="zh-CN" altLang="zh-CN" dirty="0"/>
              <a:t>、绘出施工平面布置图。</a:t>
            </a:r>
          </a:p>
          <a:p>
            <a:r>
              <a:rPr lang="en-US" altLang="zh-CN" dirty="0"/>
              <a:t>9</a:t>
            </a:r>
            <a:r>
              <a:rPr lang="zh-CN" altLang="zh-CN" dirty="0"/>
              <a:t>、计算技术经济指标，确定劳动定额</a:t>
            </a:r>
          </a:p>
          <a:p>
            <a:r>
              <a:rPr lang="en-US" altLang="zh-CN" dirty="0"/>
              <a:t>10</a:t>
            </a:r>
            <a:r>
              <a:rPr lang="zh-CN" altLang="zh-CN" dirty="0"/>
              <a:t>、拟定技术安全措施。</a:t>
            </a:r>
          </a:p>
          <a:p>
            <a:r>
              <a:rPr lang="en-US" altLang="zh-CN" dirty="0"/>
              <a:t>11</a:t>
            </a:r>
            <a:r>
              <a:rPr lang="zh-CN" altLang="zh-CN" dirty="0"/>
              <a:t>、成文报审。</a:t>
            </a:r>
          </a:p>
          <a:p>
            <a:endParaRPr lang="zh-CN" altLang="en-US" dirty="0"/>
          </a:p>
        </p:txBody>
      </p:sp>
    </p:spTree>
    <p:extLst>
      <p:ext uri="{BB962C8B-B14F-4D97-AF65-F5344CB8AC3E}">
        <p14:creationId xmlns:p14="http://schemas.microsoft.com/office/powerpoint/2010/main" xmlns="" val="38847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411760" y="571488"/>
            <a:ext cx="4180602" cy="3872470"/>
          </a:xfrm>
        </p:spPr>
      </p:pic>
      <p:sp>
        <p:nvSpPr>
          <p:cNvPr id="5" name="文本框 4"/>
          <p:cNvSpPr txBox="1"/>
          <p:nvPr/>
        </p:nvSpPr>
        <p:spPr>
          <a:xfrm>
            <a:off x="2555777" y="4443958"/>
            <a:ext cx="4320479" cy="369332"/>
          </a:xfrm>
          <a:prstGeom prst="rect">
            <a:avLst/>
          </a:prstGeom>
          <a:noFill/>
        </p:spPr>
        <p:txBody>
          <a:bodyPr wrap="square" rtlCol="0">
            <a:spAutoFit/>
          </a:bodyPr>
          <a:lstStyle/>
          <a:p>
            <a:r>
              <a:rPr lang="zh-CN" altLang="en-US" dirty="0" smtClean="0"/>
              <a:t>园林工程施工组织总设计编制设计</a:t>
            </a:r>
            <a:endParaRPr lang="zh-CN" altLang="en-US" dirty="0"/>
          </a:p>
        </p:txBody>
      </p:sp>
    </p:spTree>
    <p:extLst>
      <p:ext uri="{BB962C8B-B14F-4D97-AF65-F5344CB8AC3E}">
        <p14:creationId xmlns:p14="http://schemas.microsoft.com/office/powerpoint/2010/main" xmlns="" val="69136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457200" y="915566"/>
            <a:ext cx="8229600" cy="3679057"/>
          </a:xfrm>
        </p:spPr>
        <p:txBody>
          <a:bodyPr/>
          <a:lstStyle/>
          <a:p>
            <a:r>
              <a:rPr lang="zh-CN" altLang="en-US" b="1" dirty="0" smtClean="0"/>
              <a:t>三、园林建设项目施工组织总设计编制内容</a:t>
            </a:r>
            <a:endParaRPr lang="en-US" altLang="zh-CN" b="1" dirty="0" smtClean="0"/>
          </a:p>
          <a:p>
            <a:r>
              <a:rPr lang="zh-CN" altLang="en-US" dirty="0" smtClean="0"/>
              <a:t>主要包括：一图一表一案。</a:t>
            </a:r>
            <a:endParaRPr lang="en-US" altLang="zh-CN" dirty="0" smtClean="0"/>
          </a:p>
          <a:p>
            <a:r>
              <a:rPr lang="zh-CN" altLang="en-US" dirty="0"/>
              <a:t>一</a:t>
            </a:r>
            <a:r>
              <a:rPr lang="zh-CN" altLang="en-US" dirty="0" smtClean="0"/>
              <a:t>图：施工现场平面布置图</a:t>
            </a:r>
            <a:endParaRPr lang="en-US" altLang="zh-CN" dirty="0" smtClean="0"/>
          </a:p>
          <a:p>
            <a:r>
              <a:rPr lang="zh-CN" altLang="en-US" dirty="0"/>
              <a:t>一</a:t>
            </a:r>
            <a:r>
              <a:rPr lang="zh-CN" altLang="en-US" dirty="0" smtClean="0"/>
              <a:t>表：施工计划进度表</a:t>
            </a:r>
            <a:endParaRPr lang="en-US" altLang="zh-CN" dirty="0" smtClean="0"/>
          </a:p>
          <a:p>
            <a:r>
              <a:rPr lang="zh-CN" altLang="en-US" dirty="0"/>
              <a:t>一</a:t>
            </a:r>
            <a:r>
              <a:rPr lang="zh-CN" altLang="en-US" dirty="0" smtClean="0"/>
              <a:t>案：施工方案</a:t>
            </a:r>
            <a:endParaRPr lang="en-US" altLang="zh-CN" dirty="0" smtClean="0"/>
          </a:p>
          <a:p>
            <a:endParaRPr lang="zh-CN" altLang="en-US" dirty="0"/>
          </a:p>
        </p:txBody>
      </p:sp>
    </p:spTree>
    <p:extLst>
      <p:ext uri="{BB962C8B-B14F-4D97-AF65-F5344CB8AC3E}">
        <p14:creationId xmlns:p14="http://schemas.microsoft.com/office/powerpoint/2010/main" xmlns="" val="2039618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61512" y="699542"/>
            <a:ext cx="7220976" cy="3240360"/>
          </a:xfrm>
        </p:spPr>
      </p:pic>
      <p:sp>
        <p:nvSpPr>
          <p:cNvPr id="5" name="文本框 4"/>
          <p:cNvSpPr txBox="1"/>
          <p:nvPr/>
        </p:nvSpPr>
        <p:spPr>
          <a:xfrm>
            <a:off x="2411760" y="4067957"/>
            <a:ext cx="5544616" cy="369332"/>
          </a:xfrm>
          <a:prstGeom prst="rect">
            <a:avLst/>
          </a:prstGeom>
          <a:noFill/>
        </p:spPr>
        <p:txBody>
          <a:bodyPr wrap="square" rtlCol="0">
            <a:spAutoFit/>
          </a:bodyPr>
          <a:lstStyle/>
          <a:p>
            <a:r>
              <a:rPr lang="zh-CN" altLang="en-US" b="1" dirty="0" smtClean="0"/>
              <a:t>施工进度计划表</a:t>
            </a:r>
            <a:endParaRPr lang="zh-CN" altLang="en-US" b="1" dirty="0"/>
          </a:p>
        </p:txBody>
      </p:sp>
    </p:spTree>
    <p:extLst>
      <p:ext uri="{BB962C8B-B14F-4D97-AF65-F5344CB8AC3E}">
        <p14:creationId xmlns:p14="http://schemas.microsoft.com/office/powerpoint/2010/main" xmlns="" val="1465960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469709" y="843558"/>
            <a:ext cx="8229600" cy="3394472"/>
          </a:xfrm>
        </p:spPr>
        <p:txBody>
          <a:bodyPr/>
          <a:lstStyle/>
          <a:p>
            <a:r>
              <a:rPr lang="zh-CN" altLang="en-US" b="1" dirty="0" smtClean="0"/>
              <a:t>施工总进度计划主要内容</a:t>
            </a:r>
            <a:r>
              <a:rPr lang="zh-CN" altLang="en-US" dirty="0" smtClean="0"/>
              <a:t>：</a:t>
            </a:r>
            <a:endParaRPr lang="en-US" altLang="zh-CN" dirty="0" smtClean="0"/>
          </a:p>
          <a:p>
            <a:r>
              <a:rPr lang="zh-CN" altLang="en-US" dirty="0" smtClean="0"/>
              <a:t>（</a:t>
            </a:r>
            <a:r>
              <a:rPr lang="en-US" altLang="zh-CN" dirty="0" smtClean="0"/>
              <a:t>1</a:t>
            </a:r>
            <a:r>
              <a:rPr lang="zh-CN" altLang="en-US" dirty="0" smtClean="0"/>
              <a:t>）</a:t>
            </a:r>
            <a:r>
              <a:rPr lang="zh-CN" altLang="en-US" dirty="0"/>
              <a:t>划分</a:t>
            </a:r>
            <a:r>
              <a:rPr lang="zh-CN" altLang="en-US" dirty="0" smtClean="0"/>
              <a:t>工程项目</a:t>
            </a:r>
            <a:endParaRPr lang="en-US" altLang="zh-CN" dirty="0" smtClean="0"/>
          </a:p>
          <a:p>
            <a:r>
              <a:rPr lang="zh-CN" altLang="en-US" dirty="0" smtClean="0"/>
              <a:t>（</a:t>
            </a:r>
            <a:r>
              <a:rPr lang="en-US" altLang="zh-CN" dirty="0" smtClean="0"/>
              <a:t>2</a:t>
            </a:r>
            <a:r>
              <a:rPr lang="zh-CN" altLang="en-US" dirty="0" smtClean="0"/>
              <a:t>）计算拟建项目的工程量</a:t>
            </a:r>
            <a:endParaRPr lang="en-US" altLang="zh-CN" dirty="0" smtClean="0"/>
          </a:p>
          <a:p>
            <a:r>
              <a:rPr lang="zh-CN" altLang="en-US" dirty="0" smtClean="0"/>
              <a:t>（</a:t>
            </a:r>
            <a:r>
              <a:rPr lang="en-US" altLang="zh-CN" dirty="0" smtClean="0"/>
              <a:t>3</a:t>
            </a:r>
            <a:r>
              <a:rPr lang="zh-CN" altLang="en-US" dirty="0" smtClean="0"/>
              <a:t>）确定各单项工程的工期及开竣工时间</a:t>
            </a:r>
            <a:endParaRPr lang="en-US" altLang="zh-CN" dirty="0" smtClean="0"/>
          </a:p>
          <a:p>
            <a:r>
              <a:rPr lang="zh-CN" altLang="en-US" dirty="0" smtClean="0"/>
              <a:t>（</a:t>
            </a:r>
            <a:r>
              <a:rPr lang="en-US" altLang="zh-CN" dirty="0" smtClean="0"/>
              <a:t>4</a:t>
            </a:r>
            <a:r>
              <a:rPr lang="zh-CN" altLang="en-US" dirty="0" smtClean="0"/>
              <a:t>）编制总进度计划</a:t>
            </a:r>
            <a:endParaRPr lang="zh-CN" altLang="en-US" dirty="0"/>
          </a:p>
        </p:txBody>
      </p:sp>
    </p:spTree>
    <p:extLst>
      <p:ext uri="{BB962C8B-B14F-4D97-AF65-F5344CB8AC3E}">
        <p14:creationId xmlns:p14="http://schemas.microsoft.com/office/powerpoint/2010/main" xmlns="" val="2627204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79145" y="1057682"/>
            <a:ext cx="6241549" cy="1569732"/>
          </a:xfrm>
        </p:spPr>
      </p:pic>
      <p:pic>
        <p:nvPicPr>
          <p:cNvPr id="5" name="图片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16003" y="3124655"/>
            <a:ext cx="6204691" cy="1584176"/>
          </a:xfrm>
          <a:prstGeom prst="rect">
            <a:avLst/>
          </a:prstGeom>
        </p:spPr>
      </p:pic>
      <p:sp>
        <p:nvSpPr>
          <p:cNvPr id="6" name="文本框 5"/>
          <p:cNvSpPr txBox="1"/>
          <p:nvPr/>
        </p:nvSpPr>
        <p:spPr>
          <a:xfrm>
            <a:off x="2699792" y="666872"/>
            <a:ext cx="3744416" cy="369332"/>
          </a:xfrm>
          <a:prstGeom prst="rect">
            <a:avLst/>
          </a:prstGeom>
          <a:noFill/>
        </p:spPr>
        <p:txBody>
          <a:bodyPr wrap="square" rtlCol="0">
            <a:spAutoFit/>
          </a:bodyPr>
          <a:lstStyle/>
          <a:p>
            <a:r>
              <a:rPr lang="zh-CN" altLang="en-US" b="1" dirty="0" smtClean="0"/>
              <a:t>劳动力计划需求表</a:t>
            </a:r>
            <a:endParaRPr lang="zh-CN" altLang="en-US" b="1" dirty="0"/>
          </a:p>
        </p:txBody>
      </p:sp>
      <p:sp>
        <p:nvSpPr>
          <p:cNvPr id="8" name="文本框 7"/>
          <p:cNvSpPr txBox="1"/>
          <p:nvPr/>
        </p:nvSpPr>
        <p:spPr>
          <a:xfrm>
            <a:off x="2627784" y="2755323"/>
            <a:ext cx="3744416" cy="369332"/>
          </a:xfrm>
          <a:prstGeom prst="rect">
            <a:avLst/>
          </a:prstGeom>
          <a:noFill/>
        </p:spPr>
        <p:txBody>
          <a:bodyPr wrap="square" rtlCol="0">
            <a:spAutoFit/>
          </a:bodyPr>
          <a:lstStyle/>
          <a:p>
            <a:r>
              <a:rPr lang="zh-CN" altLang="en-US" b="1" dirty="0" smtClean="0"/>
              <a:t>各种材料、配件、设备需要量计划</a:t>
            </a:r>
            <a:endParaRPr lang="zh-CN" altLang="en-US" b="1" dirty="0"/>
          </a:p>
        </p:txBody>
      </p:sp>
    </p:spTree>
    <p:extLst>
      <p:ext uri="{BB962C8B-B14F-4D97-AF65-F5344CB8AC3E}">
        <p14:creationId xmlns:p14="http://schemas.microsoft.com/office/powerpoint/2010/main" xmlns="" val="354656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项目要求</a:t>
            </a:r>
            <a:endParaRPr lang="zh-CN" altLang="en-US" dirty="0"/>
          </a:p>
        </p:txBody>
      </p:sp>
      <p:pic>
        <p:nvPicPr>
          <p:cNvPr id="16" name="Picture 3" descr="E:\我的作品\4比3标准\中国风\传统风格类型模板\PSD00276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2088216"/>
            <a:ext cx="2214565" cy="1853161"/>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4071934" y="1071552"/>
            <a:ext cx="4532514" cy="2569934"/>
          </a:xfrm>
          <a:prstGeom prst="rect">
            <a:avLst/>
          </a:prstGeom>
          <a:noFill/>
        </p:spPr>
        <p:txBody>
          <a:bodyPr wrap="square" rtlCol="0">
            <a:spAutoFit/>
          </a:bodyPr>
          <a:lstStyle>
            <a:defPPr>
              <a:defRPr lang="zh-CN"/>
            </a:defPPr>
            <a:lvl1pPr>
              <a:lnSpc>
                <a:spcPct val="150000"/>
              </a:lnSpc>
              <a:defRPr b="1">
                <a:solidFill>
                  <a:schemeClr val="tx1">
                    <a:lumMod val="75000"/>
                    <a:lumOff val="25000"/>
                  </a:schemeClr>
                </a:solidFill>
                <a:latin typeface="隶书" pitchFamily="49" charset="-122"/>
                <a:ea typeface="隶书" pitchFamily="49" charset="-122"/>
              </a:defRPr>
            </a:lvl1pPr>
          </a:lstStyle>
          <a:p>
            <a:pPr indent="468000">
              <a:lnSpc>
                <a:spcPct val="200000"/>
              </a:lnSpc>
              <a:buClr>
                <a:srgbClr val="C00000"/>
              </a:buClr>
            </a:pPr>
            <a:r>
              <a:rPr lang="zh-CN" altLang="en-US" sz="1400" dirty="0" smtClean="0">
                <a:solidFill>
                  <a:srgbClr val="FF0000"/>
                </a:solidFill>
                <a:latin typeface="微软雅黑" panose="020B0503020204020204" pitchFamily="34" charset="-122"/>
                <a:ea typeface="微软雅黑" panose="020B0503020204020204" pitchFamily="34" charset="-122"/>
              </a:rPr>
              <a:t>知识目标</a:t>
            </a:r>
          </a:p>
          <a:p>
            <a:pPr indent="468000">
              <a:lnSpc>
                <a:spcPct val="200000"/>
              </a:lnSpc>
              <a:buClr>
                <a:srgbClr val="C00000"/>
              </a:buClr>
              <a:buFont typeface="Wingdings" pitchFamily="2" charset="2"/>
              <a:buChar char="u"/>
            </a:pPr>
            <a:r>
              <a:rPr lang="zh-CN" altLang="en-US" sz="1400" dirty="0" smtClean="0">
                <a:latin typeface="微软雅黑" panose="020B0503020204020204" pitchFamily="34" charset="-122"/>
                <a:ea typeface="微软雅黑" panose="020B0503020204020204" pitchFamily="34" charset="-122"/>
              </a:rPr>
              <a:t>了解园林工程施工组织设计的概念、作用、原则</a:t>
            </a:r>
          </a:p>
          <a:p>
            <a:pPr indent="468000">
              <a:lnSpc>
                <a:spcPct val="200000"/>
              </a:lnSpc>
              <a:buClr>
                <a:srgbClr val="C00000"/>
              </a:buClr>
              <a:buFont typeface="Wingdings" pitchFamily="2" charset="2"/>
              <a:buChar char="u"/>
            </a:pPr>
            <a:r>
              <a:rPr lang="zh-CN" altLang="en-US" sz="1400" dirty="0" smtClean="0">
                <a:latin typeface="微软雅黑" panose="020B0503020204020204" pitchFamily="34" charset="-122"/>
                <a:ea typeface="微软雅黑" panose="020B0503020204020204" pitchFamily="34" charset="-122"/>
              </a:rPr>
              <a:t>了解园林工程施工组织编制的依据、程序、内容以及方法；</a:t>
            </a:r>
          </a:p>
          <a:p>
            <a:pPr>
              <a:lnSpc>
                <a:spcPct val="200000"/>
              </a:lnSpc>
              <a:buClr>
                <a:srgbClr val="C00000"/>
              </a:buClr>
            </a:pPr>
            <a:endParaRPr lang="zh-CN" altLang="en-US" sz="1400" dirty="0" smtClean="0">
              <a:latin typeface="微软雅黑" panose="020B0503020204020204" pitchFamily="34" charset="-122"/>
              <a:ea typeface="微软雅黑" panose="020B0503020204020204" pitchFamily="34" charset="-122"/>
            </a:endParaRPr>
          </a:p>
          <a:p>
            <a:pPr marL="285750" indent="-285750">
              <a:buFont typeface="Arial" pitchFamily="34" charset="0"/>
              <a:buChar char="•"/>
            </a:pPr>
            <a:endParaRPr lang="zh-CN" altLang="en-US" sz="1400" b="0" dirty="0">
              <a:solidFill>
                <a:schemeClr val="tx1">
                  <a:lumMod val="85000"/>
                  <a:lumOff val="15000"/>
                </a:schemeClr>
              </a:solidFill>
              <a:latin typeface="+mn-ea"/>
              <a:ea typeface="+mn-ea"/>
            </a:endParaRPr>
          </a:p>
        </p:txBody>
      </p:sp>
      <p:cxnSp>
        <p:nvCxnSpPr>
          <p:cNvPr id="19" name="直接连接符 18"/>
          <p:cNvCxnSpPr/>
          <p:nvPr/>
        </p:nvCxnSpPr>
        <p:spPr>
          <a:xfrm>
            <a:off x="3923928" y="1749662"/>
            <a:ext cx="0" cy="2191715"/>
          </a:xfrm>
          <a:prstGeom prst="line">
            <a:avLst/>
          </a:prstGeom>
          <a:ln>
            <a:solidFill>
              <a:srgbClr val="B69F7F"/>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71934" y="2643758"/>
            <a:ext cx="4364260" cy="1708160"/>
          </a:xfrm>
          <a:prstGeom prst="rect">
            <a:avLst/>
          </a:prstGeom>
          <a:noFill/>
        </p:spPr>
        <p:txBody>
          <a:bodyPr wrap="square" rtlCol="0">
            <a:spAutoFit/>
          </a:bodyPr>
          <a:lstStyle>
            <a:defPPr>
              <a:defRPr lang="zh-CN"/>
            </a:defPPr>
            <a:lvl1pPr>
              <a:lnSpc>
                <a:spcPct val="150000"/>
              </a:lnSpc>
              <a:defRPr b="1">
                <a:solidFill>
                  <a:schemeClr val="tx1">
                    <a:lumMod val="75000"/>
                    <a:lumOff val="25000"/>
                  </a:schemeClr>
                </a:solidFill>
                <a:latin typeface="隶书" pitchFamily="49" charset="-122"/>
                <a:ea typeface="隶书" pitchFamily="49" charset="-122"/>
              </a:defRPr>
            </a:lvl1pPr>
          </a:lstStyle>
          <a:p>
            <a:pPr indent="468000">
              <a:lnSpc>
                <a:spcPct val="200000"/>
              </a:lnSpc>
              <a:buClr>
                <a:srgbClr val="C00000"/>
              </a:buClr>
            </a:pPr>
            <a:r>
              <a:rPr lang="zh-CN" altLang="en-US" sz="1400" dirty="0" smtClean="0">
                <a:solidFill>
                  <a:srgbClr val="FF0000"/>
                </a:solidFill>
                <a:latin typeface="微软雅黑" panose="020B0503020204020204" pitchFamily="34" charset="-122"/>
                <a:ea typeface="微软雅黑" panose="020B0503020204020204" pitchFamily="34" charset="-122"/>
              </a:rPr>
              <a:t>技能目标</a:t>
            </a:r>
          </a:p>
          <a:p>
            <a:pPr indent="468000">
              <a:lnSpc>
                <a:spcPct val="200000"/>
              </a:lnSpc>
              <a:buClr>
                <a:srgbClr val="C00000"/>
              </a:buClr>
              <a:buFont typeface="Wingdings" pitchFamily="2" charset="2"/>
              <a:buChar char="u"/>
            </a:pPr>
            <a:r>
              <a:rPr lang="zh-CN" altLang="en-US" sz="1400" dirty="0" smtClean="0">
                <a:latin typeface="微软雅黑" panose="020B0503020204020204" pitchFamily="34" charset="-122"/>
                <a:ea typeface="微软雅黑" panose="020B0503020204020204" pitchFamily="34" charset="-122"/>
              </a:rPr>
              <a:t>理解并掌握施工组织设计的具体内容；</a:t>
            </a:r>
          </a:p>
          <a:p>
            <a:pPr indent="468000">
              <a:lnSpc>
                <a:spcPct val="200000"/>
              </a:lnSpc>
              <a:buClr>
                <a:srgbClr val="C00000"/>
              </a:buClr>
              <a:buFont typeface="Wingdings" pitchFamily="2" charset="2"/>
              <a:buChar char="u"/>
            </a:pPr>
            <a:r>
              <a:rPr lang="zh-CN" altLang="en-US" sz="1400" dirty="0" smtClean="0">
                <a:latin typeface="微软雅黑" panose="020B0503020204020204" pitchFamily="34" charset="-122"/>
                <a:ea typeface="微软雅黑" panose="020B0503020204020204" pitchFamily="34" charset="-122"/>
              </a:rPr>
              <a:t>能够根据施工组织设计编制工程造价。</a:t>
            </a:r>
          </a:p>
          <a:p>
            <a:endParaRPr lang="zh-CN" altLang="en-US" sz="1400" b="0" dirty="0">
              <a:solidFill>
                <a:schemeClr val="tx1">
                  <a:lumMod val="85000"/>
                  <a:lumOff val="15000"/>
                </a:schemeClr>
              </a:solidFill>
              <a:latin typeface="+mn-ea"/>
              <a:ea typeface="+mn-ea"/>
            </a:endParaRPr>
          </a:p>
        </p:txBody>
      </p:sp>
      <p:pic>
        <p:nvPicPr>
          <p:cNvPr id="21" name="Picture 3" descr="E:\我的PPT库\PPT图标库\2000种网站或论坛PNG图片图标\png-1835.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12360" y="3927635"/>
            <a:ext cx="1080120" cy="10801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14162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800" decel="100000"/>
                                        <p:tgtEl>
                                          <p:spTgt spid="18"/>
                                        </p:tgtEl>
                                      </p:cBhvr>
                                    </p:animEffect>
                                    <p:anim calcmode="lin" valueType="num">
                                      <p:cBhvr>
                                        <p:cTn id="8" dur="800" decel="100000" fill="hold"/>
                                        <p:tgtEl>
                                          <p:spTgt spid="18"/>
                                        </p:tgtEl>
                                        <p:attrNameLst>
                                          <p:attrName>style.rotation</p:attrName>
                                        </p:attrNameLst>
                                      </p:cBhvr>
                                      <p:tavLst>
                                        <p:tav tm="0">
                                          <p:val>
                                            <p:fltVal val="-90"/>
                                          </p:val>
                                        </p:tav>
                                        <p:tav tm="100000">
                                          <p:val>
                                            <p:fltVal val="0"/>
                                          </p:val>
                                        </p:tav>
                                      </p:tavLst>
                                    </p:anim>
                                    <p:anim calcmode="lin" valueType="num">
                                      <p:cBhvr>
                                        <p:cTn id="9" dur="800" decel="100000" fill="hold"/>
                                        <p:tgtEl>
                                          <p:spTgt spid="18"/>
                                        </p:tgtEl>
                                        <p:attrNameLst>
                                          <p:attrName>ppt_x</p:attrName>
                                        </p:attrNameLst>
                                      </p:cBhvr>
                                      <p:tavLst>
                                        <p:tav tm="0">
                                          <p:val>
                                            <p:strVal val="#ppt_x+0.4"/>
                                          </p:val>
                                        </p:tav>
                                        <p:tav tm="100000">
                                          <p:val>
                                            <p:strVal val="#ppt_x-0.05"/>
                                          </p:val>
                                        </p:tav>
                                      </p:tavLst>
                                    </p:anim>
                                    <p:anim calcmode="lin" valueType="num">
                                      <p:cBhvr>
                                        <p:cTn id="10" dur="800" decel="100000" fill="hold"/>
                                        <p:tgtEl>
                                          <p:spTgt spid="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800" decel="100000"/>
                                        <p:tgtEl>
                                          <p:spTgt spid="20"/>
                                        </p:tgtEl>
                                      </p:cBhvr>
                                    </p:animEffect>
                                    <p:anim calcmode="lin" valueType="num">
                                      <p:cBhvr>
                                        <p:cTn id="16" dur="800" decel="100000" fill="hold"/>
                                        <p:tgtEl>
                                          <p:spTgt spid="20"/>
                                        </p:tgtEl>
                                        <p:attrNameLst>
                                          <p:attrName>style.rotation</p:attrName>
                                        </p:attrNameLst>
                                      </p:cBhvr>
                                      <p:tavLst>
                                        <p:tav tm="0">
                                          <p:val>
                                            <p:fltVal val="-90"/>
                                          </p:val>
                                        </p:tav>
                                        <p:tav tm="100000">
                                          <p:val>
                                            <p:fltVal val="0"/>
                                          </p:val>
                                        </p:tav>
                                      </p:tavLst>
                                    </p:anim>
                                    <p:anim calcmode="lin" valueType="num">
                                      <p:cBhvr>
                                        <p:cTn id="17" dur="800" decel="100000" fill="hold"/>
                                        <p:tgtEl>
                                          <p:spTgt spid="20"/>
                                        </p:tgtEl>
                                        <p:attrNameLst>
                                          <p:attrName>ppt_x</p:attrName>
                                        </p:attrNameLst>
                                      </p:cBhvr>
                                      <p:tavLst>
                                        <p:tav tm="0">
                                          <p:val>
                                            <p:strVal val="#ppt_x+0.4"/>
                                          </p:val>
                                        </p:tav>
                                        <p:tav tm="100000">
                                          <p:val>
                                            <p:strVal val="#ppt_x-0.05"/>
                                          </p:val>
                                        </p:tav>
                                      </p:tavLst>
                                    </p:anim>
                                    <p:anim calcmode="lin" valueType="num">
                                      <p:cBhvr>
                                        <p:cTn id="18" dur="800" decel="100000" fill="hold"/>
                                        <p:tgtEl>
                                          <p:spTgt spid="2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15616" y="1059582"/>
            <a:ext cx="6556158" cy="2304256"/>
          </a:xfrm>
        </p:spPr>
      </p:pic>
      <p:sp>
        <p:nvSpPr>
          <p:cNvPr id="7" name="文本框 6"/>
          <p:cNvSpPr txBox="1"/>
          <p:nvPr/>
        </p:nvSpPr>
        <p:spPr>
          <a:xfrm>
            <a:off x="2915816" y="3579862"/>
            <a:ext cx="4896544" cy="369332"/>
          </a:xfrm>
          <a:prstGeom prst="rect">
            <a:avLst/>
          </a:prstGeom>
          <a:noFill/>
        </p:spPr>
        <p:txBody>
          <a:bodyPr wrap="square" rtlCol="0">
            <a:spAutoFit/>
          </a:bodyPr>
          <a:lstStyle/>
          <a:p>
            <a:r>
              <a:rPr lang="zh-CN" altLang="en-US" b="1" dirty="0" smtClean="0"/>
              <a:t>工程机械需要量计划</a:t>
            </a:r>
            <a:endParaRPr lang="zh-CN" altLang="en-US" b="1" dirty="0"/>
          </a:p>
        </p:txBody>
      </p:sp>
    </p:spTree>
    <p:extLst>
      <p:ext uri="{BB962C8B-B14F-4D97-AF65-F5344CB8AC3E}">
        <p14:creationId xmlns:p14="http://schemas.microsoft.com/office/powerpoint/2010/main" xmlns="" val="1527208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464783" y="843558"/>
            <a:ext cx="8229600" cy="3394472"/>
          </a:xfrm>
        </p:spPr>
        <p:txBody>
          <a:bodyPr/>
          <a:lstStyle/>
          <a:p>
            <a:r>
              <a:rPr lang="zh-CN" altLang="en-US" sz="2400" b="1" dirty="0" smtClean="0"/>
              <a:t>施工总平面图</a:t>
            </a:r>
            <a:endParaRPr lang="en-US" altLang="zh-CN" sz="2400" b="1" dirty="0" smtClean="0"/>
          </a:p>
          <a:p>
            <a:pPr marL="0" indent="0">
              <a:buNone/>
            </a:pPr>
            <a:r>
              <a:rPr lang="en-US" altLang="zh-CN" dirty="0" smtClean="0"/>
              <a:t>1.</a:t>
            </a:r>
            <a:r>
              <a:rPr lang="zh-CN" altLang="en-US" dirty="0" smtClean="0"/>
              <a:t>绘制施工总平面图所需的资料</a:t>
            </a:r>
            <a:endParaRPr lang="en-US" altLang="zh-CN" dirty="0" smtClean="0"/>
          </a:p>
          <a:p>
            <a:pPr marL="457200" indent="-457200">
              <a:buFont typeface="+mj-ea"/>
              <a:buAutoNum type="circleNumDbPlain"/>
            </a:pPr>
            <a:r>
              <a:rPr lang="zh-CN" altLang="en-US" dirty="0" smtClean="0"/>
              <a:t>设计资料</a:t>
            </a:r>
            <a:endParaRPr lang="en-US" altLang="zh-CN" dirty="0" smtClean="0"/>
          </a:p>
          <a:p>
            <a:pPr marL="457200" indent="-457200">
              <a:buFont typeface="+mj-ea"/>
              <a:buAutoNum type="circleNumDbPlain"/>
            </a:pPr>
            <a:r>
              <a:rPr lang="zh-CN" altLang="en-US" dirty="0"/>
              <a:t>建设</a:t>
            </a:r>
            <a:r>
              <a:rPr lang="zh-CN" altLang="en-US" dirty="0" smtClean="0"/>
              <a:t>地区自然条件和技术经济条件</a:t>
            </a:r>
            <a:endParaRPr lang="en-US" altLang="zh-CN" dirty="0" smtClean="0"/>
          </a:p>
          <a:p>
            <a:pPr marL="457200" indent="-457200">
              <a:buFont typeface="+mj-ea"/>
              <a:buAutoNum type="circleNumDbPlain"/>
            </a:pPr>
            <a:r>
              <a:rPr lang="zh-CN" altLang="en-US" dirty="0" smtClean="0"/>
              <a:t>施工总进度计划和主要工程施工方案</a:t>
            </a:r>
            <a:endParaRPr lang="en-US" altLang="zh-CN" dirty="0" smtClean="0"/>
          </a:p>
          <a:p>
            <a:pPr marL="457200" indent="-457200">
              <a:buFont typeface="+mj-ea"/>
              <a:buAutoNum type="circleNumDbPlain"/>
            </a:pPr>
            <a:r>
              <a:rPr lang="zh-CN" altLang="en-US" dirty="0" smtClean="0"/>
              <a:t>各种材料、机械需要量一览表</a:t>
            </a:r>
            <a:endParaRPr lang="en-US" altLang="zh-CN" dirty="0" smtClean="0"/>
          </a:p>
          <a:p>
            <a:pPr marL="457200" indent="-457200">
              <a:buFont typeface="+mj-ea"/>
              <a:buAutoNum type="circleNumDbPlain"/>
            </a:pPr>
            <a:r>
              <a:rPr lang="zh-CN" altLang="en-US" dirty="0" smtClean="0"/>
              <a:t>临时性设施一览表</a:t>
            </a:r>
            <a:endParaRPr lang="zh-CN" altLang="en-US" dirty="0"/>
          </a:p>
        </p:txBody>
      </p:sp>
    </p:spTree>
    <p:extLst>
      <p:ext uri="{BB962C8B-B14F-4D97-AF65-F5344CB8AC3E}">
        <p14:creationId xmlns:p14="http://schemas.microsoft.com/office/powerpoint/2010/main" xmlns="" val="2165395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539552" y="843558"/>
            <a:ext cx="8147248" cy="3751065"/>
          </a:xfrm>
        </p:spPr>
        <p:txBody>
          <a:bodyPr>
            <a:normAutofit lnSpcReduction="10000"/>
          </a:bodyPr>
          <a:lstStyle/>
          <a:p>
            <a:r>
              <a:rPr lang="en-US" altLang="zh-CN" b="1" dirty="0" smtClean="0"/>
              <a:t>2.</a:t>
            </a:r>
            <a:r>
              <a:rPr lang="zh-CN" altLang="en-US" b="1" dirty="0" smtClean="0"/>
              <a:t>施工总平面图设计原则</a:t>
            </a:r>
            <a:endParaRPr lang="en-US" altLang="zh-CN" b="1" dirty="0" smtClean="0"/>
          </a:p>
          <a:p>
            <a:r>
              <a:rPr lang="zh-CN" altLang="en-US" dirty="0"/>
              <a:t>（</a:t>
            </a:r>
            <a:r>
              <a:rPr lang="en-US" altLang="zh-CN" dirty="0"/>
              <a:t>1</a:t>
            </a:r>
            <a:r>
              <a:rPr lang="zh-CN" altLang="en-US" dirty="0"/>
              <a:t>）平面布置科学合理，施工场地占用面积少； </a:t>
            </a:r>
            <a:br>
              <a:rPr lang="zh-CN" altLang="en-US" dirty="0"/>
            </a:br>
            <a:r>
              <a:rPr lang="zh-CN" altLang="en-US" dirty="0"/>
              <a:t>（</a:t>
            </a:r>
            <a:r>
              <a:rPr lang="en-US" altLang="zh-CN" dirty="0"/>
              <a:t>2</a:t>
            </a:r>
            <a:r>
              <a:rPr lang="zh-CN" altLang="en-US" dirty="0"/>
              <a:t>）合理组织运输，减少二次搬运； </a:t>
            </a:r>
            <a:br>
              <a:rPr lang="zh-CN" altLang="en-US" dirty="0"/>
            </a:br>
            <a:r>
              <a:rPr lang="zh-CN" altLang="en-US" dirty="0"/>
              <a:t>（</a:t>
            </a:r>
            <a:r>
              <a:rPr lang="en-US" altLang="zh-CN" dirty="0"/>
              <a:t>3</a:t>
            </a:r>
            <a:r>
              <a:rPr lang="zh-CN" altLang="en-US" dirty="0"/>
              <a:t>）施工区域的划分和场地的临时占用应符合总体施工部署和施工流程的要求，减少相互干扰； </a:t>
            </a:r>
            <a:br>
              <a:rPr lang="zh-CN" altLang="en-US" dirty="0"/>
            </a:br>
            <a:r>
              <a:rPr lang="zh-CN" altLang="en-US" dirty="0"/>
              <a:t>（</a:t>
            </a:r>
            <a:r>
              <a:rPr lang="en-US" altLang="zh-CN" dirty="0"/>
              <a:t>4</a:t>
            </a:r>
            <a:r>
              <a:rPr lang="zh-CN" altLang="en-US" dirty="0"/>
              <a:t>）充分利用既有建（构）筑物和既有设施为项目施工服务，降低临时设施的建造费用； </a:t>
            </a:r>
            <a:br>
              <a:rPr lang="zh-CN" altLang="en-US" dirty="0"/>
            </a:br>
            <a:r>
              <a:rPr lang="zh-CN" altLang="en-US" dirty="0"/>
              <a:t>（</a:t>
            </a:r>
            <a:r>
              <a:rPr lang="en-US" altLang="zh-CN" dirty="0"/>
              <a:t>5</a:t>
            </a:r>
            <a:r>
              <a:rPr lang="zh-CN" altLang="en-US" dirty="0"/>
              <a:t>）临时设施应方便生产和生活，办公区、生活区、生产区宜分离设置； </a:t>
            </a:r>
            <a:br>
              <a:rPr lang="zh-CN" altLang="en-US" dirty="0"/>
            </a:br>
            <a:r>
              <a:rPr lang="zh-CN" altLang="en-US" dirty="0"/>
              <a:t>（</a:t>
            </a:r>
            <a:r>
              <a:rPr lang="en-US" altLang="zh-CN" dirty="0"/>
              <a:t>6</a:t>
            </a:r>
            <a:r>
              <a:rPr lang="zh-CN" altLang="en-US" dirty="0"/>
              <a:t>）符合节能、环保、安全和消防等要求； </a:t>
            </a:r>
            <a:br>
              <a:rPr lang="zh-CN" altLang="en-US" dirty="0"/>
            </a:br>
            <a:r>
              <a:rPr lang="zh-CN" altLang="en-US" dirty="0"/>
              <a:t>（</a:t>
            </a:r>
            <a:r>
              <a:rPr lang="en-US" altLang="zh-CN" dirty="0"/>
              <a:t>7</a:t>
            </a:r>
            <a:r>
              <a:rPr lang="zh-CN" altLang="en-US" dirty="0"/>
              <a:t>）遵守当地主管部门和建设单位关于施工现场安全文明施工的相关规定。</a:t>
            </a:r>
            <a:endParaRPr lang="en-US" altLang="zh-CN" dirty="0" smtClean="0"/>
          </a:p>
          <a:p>
            <a:endParaRPr lang="zh-CN" altLang="en-US" dirty="0"/>
          </a:p>
        </p:txBody>
      </p:sp>
    </p:spTree>
    <p:extLst>
      <p:ext uri="{BB962C8B-B14F-4D97-AF65-F5344CB8AC3E}">
        <p14:creationId xmlns:p14="http://schemas.microsoft.com/office/powerpoint/2010/main" xmlns="" val="3677649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539552" y="571486"/>
            <a:ext cx="8280920" cy="4376527"/>
          </a:xfrm>
        </p:spPr>
        <p:txBody>
          <a:bodyPr>
            <a:normAutofit fontScale="85000" lnSpcReduction="10000"/>
          </a:bodyPr>
          <a:lstStyle/>
          <a:p>
            <a:r>
              <a:rPr lang="en-US" altLang="zh-CN" b="1" dirty="0" smtClean="0"/>
              <a:t>3</a:t>
            </a:r>
            <a:r>
              <a:rPr lang="zh-CN" altLang="en-US" b="1" dirty="0" smtClean="0"/>
              <a:t>、施工总平面图绘制内容：</a:t>
            </a:r>
            <a:endParaRPr lang="en-US" altLang="zh-CN" b="1" dirty="0" smtClean="0"/>
          </a:p>
          <a:p>
            <a:pPr marL="0" indent="0">
              <a:buNone/>
            </a:pPr>
            <a:r>
              <a:rPr lang="zh-CN" altLang="en-US" dirty="0" smtClean="0"/>
              <a:t>（</a:t>
            </a:r>
            <a:r>
              <a:rPr lang="en-US" altLang="zh-CN" dirty="0" smtClean="0"/>
              <a:t>1</a:t>
            </a:r>
            <a:r>
              <a:rPr lang="zh-CN" altLang="en-US" dirty="0" smtClean="0"/>
              <a:t>）建设项目</a:t>
            </a:r>
            <a:r>
              <a:rPr lang="zh-CN" altLang="en-US" dirty="0"/>
              <a:t>施工总平面图上的一切地上、地下已有的和拟建的建筑物、构筑物以及其他设施的位置和尺寸。</a:t>
            </a:r>
            <a:br>
              <a:rPr lang="zh-CN" altLang="en-US" dirty="0"/>
            </a:br>
            <a:r>
              <a:rPr lang="zh-CN" altLang="en-US" dirty="0" smtClean="0"/>
              <a:t>（</a:t>
            </a:r>
            <a:r>
              <a:rPr lang="en-US" altLang="zh-CN" dirty="0" smtClean="0"/>
              <a:t>2</a:t>
            </a:r>
            <a:r>
              <a:rPr lang="zh-CN" altLang="en-US" dirty="0"/>
              <a:t>）</a:t>
            </a:r>
            <a:r>
              <a:rPr lang="zh-CN" altLang="en-US" dirty="0" smtClean="0"/>
              <a:t>一切</a:t>
            </a:r>
            <a:r>
              <a:rPr lang="zh-CN" altLang="en-US" dirty="0"/>
              <a:t>为全工地施工服务的临时设施的布置位置，包括</a:t>
            </a:r>
            <a:r>
              <a:rPr lang="en-US" altLang="zh-CN" dirty="0" smtClean="0"/>
              <a:t>:</a:t>
            </a:r>
          </a:p>
          <a:p>
            <a:pPr marL="457200" indent="-457200">
              <a:buFont typeface="+mj-ea"/>
              <a:buAutoNum type="circleNumDbPlain"/>
            </a:pPr>
            <a:r>
              <a:rPr lang="zh-CN" altLang="en-US" dirty="0" smtClean="0"/>
              <a:t> 施工</a:t>
            </a:r>
            <a:r>
              <a:rPr lang="zh-CN" altLang="en-US" dirty="0"/>
              <a:t>用地范围，施工用的各种道路</a:t>
            </a:r>
            <a:r>
              <a:rPr lang="en-US" altLang="zh-CN" dirty="0" smtClean="0"/>
              <a:t>;</a:t>
            </a:r>
          </a:p>
          <a:p>
            <a:pPr marL="457200" indent="-457200">
              <a:buFont typeface="+mj-ea"/>
              <a:buAutoNum type="circleNumDbPlain"/>
            </a:pPr>
            <a:r>
              <a:rPr lang="zh-CN" altLang="en-US" dirty="0" smtClean="0"/>
              <a:t>加工厂</a:t>
            </a:r>
            <a:r>
              <a:rPr lang="zh-CN" altLang="en-US" dirty="0"/>
              <a:t>、制备站及有关机械的位置</a:t>
            </a:r>
            <a:r>
              <a:rPr lang="en-US" altLang="zh-CN" dirty="0" smtClean="0"/>
              <a:t>;</a:t>
            </a:r>
          </a:p>
          <a:p>
            <a:pPr marL="457200" indent="-457200">
              <a:buFont typeface="+mj-ea"/>
              <a:buAutoNum type="circleNumDbPlain"/>
            </a:pPr>
            <a:r>
              <a:rPr lang="zh-CN" altLang="en-US" dirty="0" smtClean="0"/>
              <a:t>各种</a:t>
            </a:r>
            <a:r>
              <a:rPr lang="zh-CN" altLang="en-US" dirty="0"/>
              <a:t>建筑材料、半成品、构件的仓库和生产工艺设备主要堆场、取土弃土位置</a:t>
            </a:r>
            <a:r>
              <a:rPr lang="en-US" altLang="zh-CN" dirty="0" smtClean="0"/>
              <a:t>;</a:t>
            </a:r>
          </a:p>
          <a:p>
            <a:pPr marL="457200" indent="-457200">
              <a:buFont typeface="+mj-ea"/>
              <a:buAutoNum type="circleNumDbPlain"/>
            </a:pPr>
            <a:r>
              <a:rPr lang="zh-CN" altLang="en-US" dirty="0" smtClean="0"/>
              <a:t>行政管理</a:t>
            </a:r>
            <a:r>
              <a:rPr lang="zh-CN" altLang="en-US" dirty="0"/>
              <a:t>房、宿舍、文化生活福利建筑等</a:t>
            </a:r>
            <a:r>
              <a:rPr lang="en-US" altLang="zh-CN" dirty="0" smtClean="0"/>
              <a:t>;</a:t>
            </a:r>
          </a:p>
          <a:p>
            <a:pPr marL="457200" indent="-457200">
              <a:buFont typeface="+mj-ea"/>
              <a:buAutoNum type="circleNumDbPlain"/>
            </a:pPr>
            <a:r>
              <a:rPr lang="zh-CN" altLang="en-US" dirty="0" smtClean="0"/>
              <a:t>水源</a:t>
            </a:r>
            <a:r>
              <a:rPr lang="zh-CN" altLang="en-US" dirty="0"/>
              <a:t>、电源、变压器位置，临时给排水管线和供电、动力设施</a:t>
            </a:r>
            <a:r>
              <a:rPr lang="en-US" altLang="zh-CN" dirty="0" smtClean="0"/>
              <a:t>;</a:t>
            </a:r>
          </a:p>
          <a:p>
            <a:pPr marL="457200" indent="-457200">
              <a:buFont typeface="+mj-ea"/>
              <a:buAutoNum type="circleNumDbPlain"/>
            </a:pPr>
            <a:r>
              <a:rPr lang="zh-CN" altLang="en-US" dirty="0" smtClean="0"/>
              <a:t>机械</a:t>
            </a:r>
            <a:r>
              <a:rPr lang="zh-CN" altLang="en-US" dirty="0"/>
              <a:t>站、车库位置</a:t>
            </a:r>
            <a:r>
              <a:rPr lang="en-US" altLang="zh-CN" dirty="0" smtClean="0"/>
              <a:t>;</a:t>
            </a:r>
          </a:p>
          <a:p>
            <a:pPr marL="457200" indent="-457200">
              <a:buFont typeface="+mj-ea"/>
              <a:buAutoNum type="circleNumDbPlain"/>
            </a:pPr>
            <a:r>
              <a:rPr lang="zh-CN" altLang="en-US" dirty="0" smtClean="0"/>
              <a:t>一切</a:t>
            </a:r>
            <a:r>
              <a:rPr lang="zh-CN" altLang="en-US" dirty="0"/>
              <a:t>安全、消防设施位置</a:t>
            </a:r>
            <a:r>
              <a:rPr lang="zh-CN" altLang="en-US" dirty="0" smtClean="0"/>
              <a:t>。</a:t>
            </a:r>
            <a:endParaRPr lang="en-US" altLang="zh-CN" dirty="0" smtClean="0"/>
          </a:p>
          <a:p>
            <a:pPr marL="0" indent="0">
              <a:buNone/>
            </a:pPr>
            <a:r>
              <a:rPr lang="zh-CN" altLang="en-US" dirty="0" smtClean="0"/>
              <a:t>（</a:t>
            </a:r>
            <a:r>
              <a:rPr lang="en-US" altLang="zh-CN" dirty="0" smtClean="0"/>
              <a:t>3</a:t>
            </a:r>
            <a:r>
              <a:rPr lang="zh-CN" altLang="en-US" dirty="0"/>
              <a:t>）</a:t>
            </a:r>
            <a:r>
              <a:rPr lang="zh-CN" altLang="en-US" dirty="0" smtClean="0"/>
              <a:t>永久性</a:t>
            </a:r>
            <a:r>
              <a:rPr lang="zh-CN" altLang="en-US" dirty="0"/>
              <a:t>测量放线标桩位置</a:t>
            </a:r>
            <a:br>
              <a:rPr lang="zh-CN" altLang="en-US" dirty="0"/>
            </a:br>
            <a:r>
              <a:rPr lang="zh-CN" altLang="en-US" dirty="0"/>
              <a:t>    许多规模巨大的建筑项目，其建设工期往往很长。随着工程的进展，施工现场的面貌将不断改变。在这种情况下，应按不同阶段分别绘制若干张施工总平面图，或者根据工地的变化情况，及时对施工总平面图进行调整和修正，以便符合不同时期的需要。</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xmlns="" val="2460154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7494"/>
            <a:ext cx="8229600" cy="428628"/>
          </a:xfrm>
        </p:spPr>
        <p:txBody>
          <a:bodyPr>
            <a:normAutofit fontScale="90000"/>
          </a:bodyPr>
          <a:lstStyle/>
          <a:p>
            <a:r>
              <a:rPr lang="zh-CN" altLang="en-US" dirty="0" smtClean="0">
                <a:solidFill>
                  <a:srgbClr val="FF0000"/>
                </a:solidFill>
              </a:rPr>
              <a:t>任务三、</a:t>
            </a:r>
            <a:r>
              <a:rPr lang="zh-CN" altLang="en-US" dirty="0" smtClean="0">
                <a:solidFill>
                  <a:srgbClr val="C00000"/>
                </a:solidFill>
                <a:effectLst>
                  <a:outerShdw blurRad="38100" dist="38100" dir="2700000" algn="tl">
                    <a:srgbClr val="000000">
                      <a:alpha val="43137"/>
                    </a:srgbClr>
                  </a:outerShdw>
                </a:effectLst>
              </a:rPr>
              <a:t>园林工程施工进度计划编制办法</a:t>
            </a:r>
            <a:r>
              <a:rPr lang="zh-CN" altLang="en-US" dirty="0" smtClean="0">
                <a:solidFill>
                  <a:srgbClr val="C00000"/>
                </a:solidFill>
                <a:latin typeface="+mn-ea"/>
              </a:rPr>
              <a:t/>
            </a:r>
            <a:br>
              <a:rPr lang="zh-CN" altLang="en-US" dirty="0" smtClean="0">
                <a:solidFill>
                  <a:srgbClr val="C00000"/>
                </a:solidFill>
                <a:latin typeface="+mn-ea"/>
              </a:rPr>
            </a:br>
            <a:endParaRPr lang="zh-CN" altLang="en-US" dirty="0"/>
          </a:p>
        </p:txBody>
      </p:sp>
      <p:sp>
        <p:nvSpPr>
          <p:cNvPr id="3" name="内容占位符 2"/>
          <p:cNvSpPr>
            <a:spLocks noGrp="1"/>
          </p:cNvSpPr>
          <p:nvPr>
            <p:ph idx="1"/>
          </p:nvPr>
        </p:nvSpPr>
        <p:spPr>
          <a:xfrm>
            <a:off x="611560" y="735740"/>
            <a:ext cx="8075240" cy="3967089"/>
          </a:xfrm>
        </p:spPr>
        <p:txBody>
          <a:bodyPr/>
          <a:lstStyle/>
          <a:p>
            <a:r>
              <a:rPr lang="zh-CN" altLang="zh-CN" b="1" dirty="0"/>
              <a:t>一</a:t>
            </a:r>
            <a:r>
              <a:rPr lang="zh-CN" altLang="zh-CN" b="1" dirty="0" smtClean="0"/>
              <a:t>、</a:t>
            </a:r>
            <a:r>
              <a:rPr lang="zh-CN" altLang="en-US" b="1" dirty="0" smtClean="0"/>
              <a:t>横道</a:t>
            </a:r>
            <a:r>
              <a:rPr lang="zh-CN" altLang="zh-CN" b="1" dirty="0" smtClean="0"/>
              <a:t>图</a:t>
            </a:r>
            <a:r>
              <a:rPr lang="zh-CN" altLang="zh-CN" b="1" dirty="0"/>
              <a:t>法</a:t>
            </a:r>
          </a:p>
          <a:p>
            <a:pPr lvl="0"/>
            <a:r>
              <a:rPr lang="zh-CN" altLang="zh-CN" dirty="0"/>
              <a:t>编制条形图进度计划要确定工程量、施工顺序、最佳工期以及工序或工作的天数、搭接关系等</a:t>
            </a:r>
          </a:p>
          <a:p>
            <a:pPr lvl="0"/>
            <a:r>
              <a:rPr lang="en-US" altLang="zh-CN" dirty="0"/>
              <a:t>1</a:t>
            </a:r>
            <a:r>
              <a:rPr lang="zh-CN" altLang="zh-CN" dirty="0"/>
              <a:t>、作业顺序表</a:t>
            </a:r>
          </a:p>
          <a:p>
            <a:pPr lvl="0"/>
            <a:r>
              <a:rPr lang="en-US" altLang="zh-CN" dirty="0"/>
              <a:t>2</a:t>
            </a:r>
            <a:r>
              <a:rPr lang="zh-CN" altLang="zh-CN" dirty="0"/>
              <a:t>、详细</a:t>
            </a:r>
            <a:r>
              <a:rPr lang="zh-CN" altLang="zh-CN" dirty="0" smtClean="0"/>
              <a:t>进度表</a:t>
            </a:r>
            <a:endParaRPr lang="en-US" altLang="zh-CN" dirty="0" smtClean="0"/>
          </a:p>
          <a:p>
            <a:pPr lvl="0"/>
            <a:endParaRPr lang="zh-CN" altLang="zh-CN" dirty="0"/>
          </a:p>
          <a:p>
            <a:endParaRPr lang="zh-CN" altLang="en-US" dirty="0"/>
          </a:p>
        </p:txBody>
      </p:sp>
      <p:sp>
        <p:nvSpPr>
          <p:cNvPr id="4" name="Rectangle 2"/>
          <p:cNvSpPr>
            <a:spLocks noChangeArrowheads="1"/>
          </p:cNvSpPr>
          <p:nvPr/>
        </p:nvSpPr>
        <p:spPr bwMode="auto">
          <a:xfrm>
            <a:off x="0" y="339502"/>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25" name="Picture 1" descr="条形图"/>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0100" y="2570747"/>
            <a:ext cx="7543800" cy="2171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37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539552" y="699542"/>
            <a:ext cx="8229600" cy="3394472"/>
          </a:xfrm>
        </p:spPr>
        <p:txBody>
          <a:bodyPr/>
          <a:lstStyle/>
          <a:p>
            <a:r>
              <a:rPr lang="zh-CN" altLang="zh-CN" b="1" dirty="0"/>
              <a:t>二、网络图法</a:t>
            </a:r>
          </a:p>
          <a:p>
            <a:pPr lvl="0"/>
            <a:r>
              <a:rPr lang="zh-CN" altLang="zh-CN" dirty="0"/>
              <a:t>（一）网络图识读</a:t>
            </a:r>
          </a:p>
          <a:p>
            <a:pPr lvl="0"/>
            <a:r>
              <a:rPr lang="zh-CN" altLang="zh-CN" dirty="0"/>
              <a:t>（二）网络图逻辑关系表示</a:t>
            </a:r>
          </a:p>
          <a:p>
            <a:pPr lvl="0"/>
            <a:r>
              <a:rPr lang="zh-CN" altLang="zh-CN" dirty="0"/>
              <a:t>（三）编制网络图的基本原则</a:t>
            </a:r>
          </a:p>
          <a:p>
            <a:pPr lvl="0"/>
            <a:r>
              <a:rPr lang="zh-CN" altLang="zh-CN" dirty="0"/>
              <a:t>（四）网络图的编制方法</a:t>
            </a:r>
          </a:p>
          <a:p>
            <a:pPr lvl="0"/>
            <a:r>
              <a:rPr lang="zh-CN" altLang="zh-CN" dirty="0"/>
              <a:t>（五）网络图时间参数计算</a:t>
            </a:r>
          </a:p>
          <a:p>
            <a:pPr lvl="0"/>
            <a:r>
              <a:rPr lang="zh-CN" altLang="zh-CN" dirty="0"/>
              <a:t>（六）网络图应用</a:t>
            </a:r>
          </a:p>
          <a:p>
            <a:endParaRPr lang="zh-CN" altLang="en-US" dirty="0"/>
          </a:p>
        </p:txBody>
      </p:sp>
    </p:spTree>
    <p:extLst>
      <p:ext uri="{BB962C8B-B14F-4D97-AF65-F5344CB8AC3E}">
        <p14:creationId xmlns:p14="http://schemas.microsoft.com/office/powerpoint/2010/main" xmlns="" val="1705180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564704" y="806891"/>
            <a:ext cx="8229600" cy="3394472"/>
          </a:xfrm>
        </p:spPr>
        <p:txBody>
          <a:bodyPr/>
          <a:lstStyle/>
          <a:p>
            <a:r>
              <a:rPr lang="zh-CN" altLang="zh-CN" b="1" dirty="0"/>
              <a:t>（一）网络图识读</a:t>
            </a:r>
          </a:p>
          <a:p>
            <a:pPr lvl="0"/>
            <a:r>
              <a:rPr lang="zh-CN" altLang="zh-CN" dirty="0"/>
              <a:t>网络图主要由工序、事件和线路</a:t>
            </a:r>
            <a:r>
              <a:rPr lang="en-US" altLang="zh-CN" dirty="0"/>
              <a:t>3</a:t>
            </a:r>
            <a:r>
              <a:rPr lang="zh-CN" altLang="zh-CN" dirty="0"/>
              <a:t>部分组成，其中每道工序均用一根箭线和两个节点表示，箭线两端点编号用以表明该箭线所表示的工序，故称</a:t>
            </a:r>
            <a:r>
              <a:rPr lang="en-US" altLang="zh-CN" dirty="0"/>
              <a:t>‘‘</a:t>
            </a:r>
            <a:r>
              <a:rPr lang="zh-CN" altLang="zh-CN" dirty="0"/>
              <a:t>双代号</a:t>
            </a:r>
            <a:r>
              <a:rPr lang="en-US" altLang="zh-CN" dirty="0"/>
              <a:t>”</a:t>
            </a:r>
            <a:endParaRPr lang="zh-CN" altLang="zh-CN" dirty="0"/>
          </a:p>
          <a:p>
            <a:endParaRPr lang="zh-CN" altLang="en-US" dirty="0"/>
          </a:p>
        </p:txBody>
      </p:sp>
      <p:sp>
        <p:nvSpPr>
          <p:cNvPr id="4" name="Rectangle 2"/>
          <p:cNvSpPr>
            <a:spLocks noChangeArrowheads="1"/>
          </p:cNvSpPr>
          <p:nvPr/>
        </p:nvSpPr>
        <p:spPr bwMode="auto">
          <a:xfrm>
            <a:off x="107504" y="-92546"/>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49" name="Picture 1" descr="工序图"/>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2508108"/>
            <a:ext cx="2895600" cy="106203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a:spLocks noChangeArrowheads="1"/>
          </p:cNvSpPr>
          <p:nvPr/>
        </p:nvSpPr>
        <p:spPr bwMode="auto">
          <a:xfrm>
            <a:off x="4071835" y="250142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51" name="Picture 3" descr="工序关系图"/>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65155" y="2508108"/>
            <a:ext cx="4648200" cy="14398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868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683568" y="771550"/>
            <a:ext cx="8229600" cy="3394472"/>
          </a:xfrm>
        </p:spPr>
        <p:txBody>
          <a:bodyPr/>
          <a:lstStyle/>
          <a:p>
            <a:pPr marL="0" indent="0">
              <a:buNone/>
            </a:pPr>
            <a:r>
              <a:rPr lang="zh-CN" altLang="zh-CN" b="1" dirty="0"/>
              <a:t>（二）网络图逻辑关系表示</a:t>
            </a:r>
          </a:p>
          <a:p>
            <a:r>
              <a:rPr lang="zh-CN" altLang="en-US" dirty="0"/>
              <a:t>工</a:t>
            </a:r>
            <a:r>
              <a:rPr lang="zh-CN" altLang="zh-CN" dirty="0" smtClean="0"/>
              <a:t>程施工</a:t>
            </a:r>
            <a:r>
              <a:rPr lang="zh-CN" altLang="zh-CN" dirty="0"/>
              <a:t>中，各工序间存在着相互的依赖和制约关系，即指逻辑关系。</a:t>
            </a:r>
          </a:p>
          <a:p>
            <a:endParaRPr lang="zh-CN" altLang="en-US" dirty="0"/>
          </a:p>
        </p:txBody>
      </p:sp>
      <p:sp>
        <p:nvSpPr>
          <p:cNvPr id="4" name="Rectangle 2"/>
          <p:cNvSpPr>
            <a:spLocks noChangeArrowheads="1"/>
          </p:cNvSpPr>
          <p:nvPr/>
        </p:nvSpPr>
        <p:spPr bwMode="auto">
          <a:xfrm>
            <a:off x="611560" y="57148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073" name="Picture 1" descr="工序逻辑关系"/>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2283718"/>
            <a:ext cx="5257800" cy="167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5302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575048" y="823020"/>
            <a:ext cx="8147248" cy="3823073"/>
          </a:xfrm>
        </p:spPr>
        <p:txBody>
          <a:bodyPr/>
          <a:lstStyle/>
          <a:p>
            <a:r>
              <a:rPr lang="zh-CN" altLang="zh-CN" b="1" dirty="0"/>
              <a:t>（三）编制网络图的基本原则</a:t>
            </a:r>
          </a:p>
          <a:p>
            <a:pPr lvl="0"/>
            <a:r>
              <a:rPr lang="en-US" altLang="zh-CN" dirty="0"/>
              <a:t>1</a:t>
            </a:r>
            <a:r>
              <a:rPr lang="zh-CN" altLang="zh-CN" dirty="0"/>
              <a:t>、同一对结合点之间，不能有两条以上的箭线</a:t>
            </a:r>
          </a:p>
          <a:p>
            <a:endParaRPr lang="zh-CN" altLang="en-US" dirty="0"/>
          </a:p>
        </p:txBody>
      </p:sp>
      <p:sp>
        <p:nvSpPr>
          <p:cNvPr id="4" name="Rectangle 2"/>
          <p:cNvSpPr>
            <a:spLocks noChangeArrowheads="1"/>
          </p:cNvSpPr>
          <p:nvPr/>
        </p:nvSpPr>
        <p:spPr bwMode="auto">
          <a:xfrm>
            <a:off x="35496" y="5147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4097" name="Picture 1" descr="节点图"/>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1851670"/>
            <a:ext cx="5807075" cy="146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0375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683568" y="571486"/>
            <a:ext cx="8208912" cy="4304519"/>
          </a:xfrm>
        </p:spPr>
        <p:txBody>
          <a:bodyPr/>
          <a:lstStyle/>
          <a:p>
            <a:pPr lvl="0"/>
            <a:r>
              <a:rPr lang="en-US" altLang="zh-CN" sz="1800" dirty="0"/>
              <a:t>2</a:t>
            </a:r>
            <a:r>
              <a:rPr lang="zh-CN" altLang="zh-CN" sz="1800" dirty="0"/>
              <a:t>、网络图中不允许出现循环回路</a:t>
            </a:r>
          </a:p>
          <a:p>
            <a:pPr lvl="0"/>
            <a:r>
              <a:rPr lang="en-US" altLang="zh-CN" sz="1800" dirty="0"/>
              <a:t>3</a:t>
            </a:r>
            <a:r>
              <a:rPr lang="zh-CN" altLang="zh-CN" sz="1800" dirty="0"/>
              <a:t>、网络图中不得出现双向箭线和无箭头线段。</a:t>
            </a:r>
          </a:p>
          <a:p>
            <a:pPr lvl="0"/>
            <a:r>
              <a:rPr lang="en-US" altLang="zh-CN" sz="1800" dirty="0"/>
              <a:t>4</a:t>
            </a:r>
            <a:r>
              <a:rPr lang="zh-CN" altLang="zh-CN" sz="1800" dirty="0"/>
              <a:t>、一个网络图中只许有一个起点和一个</a:t>
            </a:r>
            <a:r>
              <a:rPr lang="zh-CN" altLang="zh-CN" sz="1800" dirty="0" smtClean="0"/>
              <a:t>终点</a:t>
            </a:r>
            <a:r>
              <a:rPr lang="zh-CN" altLang="en-US" sz="1800" dirty="0"/>
              <a:t>。</a:t>
            </a:r>
            <a:r>
              <a:rPr lang="zh-CN" altLang="en-US" sz="1800" dirty="0" smtClean="0"/>
              <a:t>若不能用一个始点或一个终点表示时，可用虚作业把它们与始点或终点连接起来</a:t>
            </a:r>
            <a:endParaRPr lang="en-US" altLang="zh-CN" sz="1800" dirty="0" smtClean="0"/>
          </a:p>
          <a:p>
            <a:pPr lvl="0"/>
            <a:r>
              <a:rPr lang="en-US" altLang="zh-CN" sz="1800" dirty="0" smtClean="0"/>
              <a:t>5</a:t>
            </a:r>
            <a:r>
              <a:rPr lang="zh-CN" altLang="en-US" sz="1800" dirty="0" smtClean="0"/>
              <a:t>、箭头的首尾必须有节点，不允许从一条箭头的中间引出另一条箭头</a:t>
            </a:r>
            <a:endParaRPr lang="en-US" altLang="zh-CN" sz="1800" dirty="0" smtClean="0"/>
          </a:p>
          <a:p>
            <a:pPr lvl="0"/>
            <a:r>
              <a:rPr lang="en-US" altLang="zh-CN" sz="1800" dirty="0" smtClean="0"/>
              <a:t>6</a:t>
            </a:r>
            <a:r>
              <a:rPr lang="zh-CN" altLang="en-US" sz="1800" dirty="0" smtClean="0"/>
              <a:t>、要求简单明了，要尽量减少不必要的节点和箭头</a:t>
            </a:r>
            <a:endParaRPr lang="en-US" altLang="zh-CN" sz="1800" dirty="0" smtClean="0"/>
          </a:p>
          <a:p>
            <a:pPr lvl="0"/>
            <a:r>
              <a:rPr lang="en-US" altLang="zh-CN" sz="1800" dirty="0" smtClean="0"/>
              <a:t>7</a:t>
            </a:r>
            <a:r>
              <a:rPr lang="zh-CN" altLang="en-US" sz="1800" dirty="0" smtClean="0"/>
              <a:t>、箭头尽量避免交叉，尽可能将关键路线布置在中心位置</a:t>
            </a:r>
            <a:endParaRPr lang="en-US" altLang="zh-CN" sz="1800" dirty="0" smtClean="0"/>
          </a:p>
          <a:p>
            <a:pPr lvl="0"/>
            <a:r>
              <a:rPr lang="en-US" altLang="zh-CN" sz="1800" dirty="0" smtClean="0"/>
              <a:t>8</a:t>
            </a:r>
            <a:r>
              <a:rPr lang="zh-CN" altLang="en-US" sz="1800" dirty="0" smtClean="0"/>
              <a:t>、节点采用唯一编号，可以连续，也可以非连续，并要保证箭尾节点编号小于箭头编号</a:t>
            </a:r>
            <a:endParaRPr lang="en-US" altLang="zh-CN" sz="1800" dirty="0" smtClean="0"/>
          </a:p>
          <a:p>
            <a:pPr lvl="0"/>
            <a:endParaRPr lang="zh-CN" altLang="zh-CN" dirty="0"/>
          </a:p>
          <a:p>
            <a:endParaRPr lang="zh-CN" altLang="en-US" dirty="0"/>
          </a:p>
        </p:txBody>
      </p:sp>
      <p:sp>
        <p:nvSpPr>
          <p:cNvPr id="4" name="Rectangle 2"/>
          <p:cNvSpPr>
            <a:spLocks noChangeArrowheads="1"/>
          </p:cNvSpPr>
          <p:nvPr/>
        </p:nvSpPr>
        <p:spPr bwMode="auto">
          <a:xfrm>
            <a:off x="35496" y="115873"/>
            <a:ext cx="8466981"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5121" name="Picture 1" descr="起点"/>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3435846"/>
            <a:ext cx="6696744" cy="10749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867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205979"/>
            <a:ext cx="8147248" cy="857250"/>
          </a:xfrm>
        </p:spPr>
        <p:txBody>
          <a:bodyPr/>
          <a:lstStyle/>
          <a:p>
            <a:pPr algn="l"/>
            <a:r>
              <a:rPr lang="zh-CN" altLang="en-US" b="1" dirty="0" smtClean="0">
                <a:latin typeface="+mj-ea"/>
              </a:rPr>
              <a:t>目录</a:t>
            </a:r>
            <a:endParaRPr lang="zh-CN" altLang="en-US" b="1" dirty="0">
              <a:latin typeface="+mj-ea"/>
            </a:endParaRPr>
          </a:p>
        </p:txBody>
      </p:sp>
      <p:cxnSp>
        <p:nvCxnSpPr>
          <p:cNvPr id="11" name="直接连接符 10"/>
          <p:cNvCxnSpPr/>
          <p:nvPr/>
        </p:nvCxnSpPr>
        <p:spPr>
          <a:xfrm>
            <a:off x="539552" y="915566"/>
            <a:ext cx="0" cy="4032448"/>
          </a:xfrm>
          <a:prstGeom prst="line">
            <a:avLst/>
          </a:prstGeom>
          <a:ln>
            <a:solidFill>
              <a:srgbClr val="8E947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398810"/>
            <a:ext cx="539552" cy="504056"/>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49341" y="1058456"/>
            <a:ext cx="360040" cy="102869"/>
            <a:chOff x="323528" y="1059582"/>
            <a:chExt cx="504056" cy="144016"/>
          </a:xfrm>
        </p:grpSpPr>
        <p:cxnSp>
          <p:nvCxnSpPr>
            <p:cNvPr id="16" name="直接连接符 15"/>
            <p:cNvCxnSpPr>
              <a:stCxn id="18"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2828804" y="1707654"/>
            <a:ext cx="5271588"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828804" y="2259715"/>
            <a:ext cx="5271588" cy="3600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2648785" y="1836239"/>
            <a:ext cx="360040" cy="102869"/>
            <a:chOff x="323528" y="1059582"/>
            <a:chExt cx="504056" cy="144016"/>
          </a:xfrm>
        </p:grpSpPr>
        <p:cxnSp>
          <p:nvCxnSpPr>
            <p:cNvPr id="34" name="直接连接符 33"/>
            <p:cNvCxnSpPr>
              <a:stCxn id="36"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2648785" y="2335030"/>
            <a:ext cx="360040" cy="102869"/>
            <a:chOff x="323528" y="1059582"/>
            <a:chExt cx="504056" cy="144016"/>
          </a:xfrm>
        </p:grpSpPr>
        <p:cxnSp>
          <p:nvCxnSpPr>
            <p:cNvPr id="38" name="直接连接符 37"/>
            <p:cNvCxnSpPr>
              <a:stCxn id="40" idx="6"/>
            </p:cNvCxnSpPr>
            <p:nvPr/>
          </p:nvCxnSpPr>
          <p:spPr>
            <a:xfrm>
              <a:off x="467544" y="1131590"/>
              <a:ext cx="216024" cy="0"/>
            </a:xfrm>
            <a:prstGeom prst="line">
              <a:avLst/>
            </a:prstGeom>
            <a:ln w="12700">
              <a:solidFill>
                <a:srgbClr val="8E9470"/>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68356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23528" y="1059582"/>
              <a:ext cx="144016" cy="144016"/>
            </a:xfrm>
            <a:prstGeom prst="ellipse">
              <a:avLst/>
            </a:prstGeom>
            <a:noFill/>
            <a:ln w="12700">
              <a:solidFill>
                <a:srgbClr val="8E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48"/>
          <p:cNvSpPr txBox="1"/>
          <p:nvPr/>
        </p:nvSpPr>
        <p:spPr>
          <a:xfrm>
            <a:off x="3347864" y="1699638"/>
            <a:ext cx="4392488" cy="369332"/>
          </a:xfrm>
          <a:prstGeom prst="rect">
            <a:avLst/>
          </a:prstGeom>
          <a:noFill/>
        </p:spPr>
        <p:txBody>
          <a:bodyPr wrap="square" rtlCol="0">
            <a:spAutoFit/>
          </a:bodyPr>
          <a:lstStyle/>
          <a:p>
            <a:r>
              <a:rPr lang="zh-CN" alt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任务一    园林工程施工组织设计概述</a:t>
            </a:r>
            <a:endParaRPr lang="zh-CN" altLang="en-US" dirty="0">
              <a:solidFill>
                <a:srgbClr val="F1ECCE"/>
              </a:solidFill>
              <a:latin typeface="+mn-ea"/>
            </a:endParaRPr>
          </a:p>
        </p:txBody>
      </p:sp>
      <p:sp>
        <p:nvSpPr>
          <p:cNvPr id="50" name="TextBox 49"/>
          <p:cNvSpPr txBox="1"/>
          <p:nvPr/>
        </p:nvSpPr>
        <p:spPr>
          <a:xfrm>
            <a:off x="3444445" y="2288155"/>
            <a:ext cx="4608512" cy="369332"/>
          </a:xfrm>
          <a:prstGeom prst="rect">
            <a:avLst/>
          </a:prstGeom>
          <a:noFill/>
        </p:spPr>
        <p:txBody>
          <a:bodyPr wrap="square" rtlCol="0">
            <a:spAutoFit/>
          </a:bodyPr>
          <a:lstStyle/>
          <a:p>
            <a:r>
              <a:rPr lang="zh-CN" altLang="en-US" b="1" dirty="0" smtClean="0">
                <a:solidFill>
                  <a:srgbClr val="C00000"/>
                </a:solidFill>
                <a:effectLst>
                  <a:outerShdw blurRad="38100" dist="38100" dir="2700000" algn="tl">
                    <a:srgbClr val="000000">
                      <a:alpha val="43137"/>
                    </a:srgbClr>
                  </a:outerShdw>
                </a:effectLst>
              </a:rPr>
              <a:t>任务二    园林建设项目施工组织总设计</a:t>
            </a:r>
            <a:endParaRPr lang="zh-CN" altLang="en-US" dirty="0">
              <a:solidFill>
                <a:srgbClr val="C00000"/>
              </a:solidFill>
              <a:latin typeface="+mn-ea"/>
            </a:endParaRPr>
          </a:p>
        </p:txBody>
      </p:sp>
      <p:pic>
        <p:nvPicPr>
          <p:cNvPr id="53" name="Picture 2" descr="未标题-1"/>
          <p:cNvPicPr>
            <a:picLocks noChangeAspect="1" noChangeArrowheads="1"/>
          </p:cNvPicPr>
          <p:nvPr/>
        </p:nvPicPr>
        <p:blipFill>
          <a:blip r:embed="rId2"/>
          <a:srcRect/>
          <a:stretch>
            <a:fillRect/>
          </a:stretch>
        </p:blipFill>
        <p:spPr bwMode="auto">
          <a:xfrm>
            <a:off x="-214346" y="857238"/>
            <a:ext cx="1785950" cy="4143404"/>
          </a:xfrm>
          <a:prstGeom prst="rect">
            <a:avLst/>
          </a:prstGeom>
          <a:noFill/>
        </p:spPr>
      </p:pic>
      <p:pic>
        <p:nvPicPr>
          <p:cNvPr id="3" name="图片 2"/>
          <p:cNvPicPr>
            <a:picLocks noChangeAspect="1"/>
          </p:cNvPicPr>
          <p:nvPr/>
        </p:nvPicPr>
        <p:blipFill>
          <a:blip r:embed="rId3"/>
          <a:stretch>
            <a:fillRect/>
          </a:stretch>
        </p:blipFill>
        <p:spPr>
          <a:xfrm>
            <a:off x="2828804" y="2842054"/>
            <a:ext cx="5271588" cy="359695"/>
          </a:xfrm>
          <a:prstGeom prst="rect">
            <a:avLst/>
          </a:prstGeom>
        </p:spPr>
      </p:pic>
      <p:pic>
        <p:nvPicPr>
          <p:cNvPr id="5" name="图片 4"/>
          <p:cNvPicPr>
            <a:picLocks noChangeAspect="1"/>
          </p:cNvPicPr>
          <p:nvPr/>
        </p:nvPicPr>
        <p:blipFill>
          <a:blip r:embed="rId4"/>
          <a:stretch>
            <a:fillRect/>
          </a:stretch>
        </p:blipFill>
        <p:spPr>
          <a:xfrm>
            <a:off x="2648785" y="3009195"/>
            <a:ext cx="371888" cy="115834"/>
          </a:xfrm>
          <a:prstGeom prst="rect">
            <a:avLst/>
          </a:prstGeom>
        </p:spPr>
      </p:pic>
      <p:sp>
        <p:nvSpPr>
          <p:cNvPr id="6" name="矩形 5"/>
          <p:cNvSpPr/>
          <p:nvPr/>
        </p:nvSpPr>
        <p:spPr>
          <a:xfrm>
            <a:off x="3444445" y="2824529"/>
            <a:ext cx="4347665" cy="369332"/>
          </a:xfrm>
          <a:prstGeom prst="rect">
            <a:avLst/>
          </a:prstGeom>
        </p:spPr>
        <p:txBody>
          <a:bodyPr wrap="none">
            <a:spAutoFit/>
          </a:bodyPr>
          <a:lstStyle/>
          <a:p>
            <a:r>
              <a:rPr lang="zh-CN" altLang="en-US" b="1" dirty="0" smtClean="0">
                <a:solidFill>
                  <a:srgbClr val="C00000"/>
                </a:solidFill>
                <a:effectLst>
                  <a:outerShdw blurRad="38100" dist="38100" dir="2700000" algn="tl">
                    <a:srgbClr val="000000">
                      <a:alpha val="43137"/>
                    </a:srgbClr>
                  </a:outerShdw>
                </a:effectLst>
              </a:rPr>
              <a:t>任务三 </a:t>
            </a:r>
            <a:r>
              <a:rPr lang="en-US" altLang="en-US" b="1" dirty="0" smtClean="0">
                <a:solidFill>
                  <a:srgbClr val="C00000"/>
                </a:solidFill>
                <a:effectLst>
                  <a:outerShdw blurRad="38100" dist="38100" dir="2700000" algn="tl">
                    <a:srgbClr val="000000">
                      <a:alpha val="43137"/>
                    </a:srgbClr>
                  </a:outerShdw>
                </a:effectLst>
              </a:rPr>
              <a:t>   </a:t>
            </a:r>
            <a:r>
              <a:rPr lang="zh-CN" altLang="en-US" b="1" dirty="0" smtClean="0">
                <a:solidFill>
                  <a:srgbClr val="C00000"/>
                </a:solidFill>
                <a:effectLst>
                  <a:outerShdw blurRad="38100" dist="38100" dir="2700000" algn="tl">
                    <a:srgbClr val="000000">
                      <a:alpha val="43137"/>
                    </a:srgbClr>
                  </a:outerShdw>
                </a:effectLst>
              </a:rPr>
              <a:t>园林工程施工进度计划编制办法</a:t>
            </a:r>
            <a:endParaRPr lang="zh-CN" altLang="en-US" dirty="0">
              <a:solidFill>
                <a:srgbClr val="C00000"/>
              </a:solidFill>
              <a:latin typeface="+mn-ea"/>
            </a:endParaRPr>
          </a:p>
        </p:txBody>
      </p:sp>
    </p:spTree>
    <p:extLst>
      <p:ext uri="{BB962C8B-B14F-4D97-AF65-F5344CB8AC3E}">
        <p14:creationId xmlns:p14="http://schemas.microsoft.com/office/powerpoint/2010/main" xmlns="" val="185893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49"/>
                                        </p:tgtEl>
                                        <p:attrNameLst>
                                          <p:attrName>style.visibility</p:attrName>
                                        </p:attrNameLst>
                                      </p:cBhvr>
                                      <p:to>
                                        <p:strVal val="visible"/>
                                      </p:to>
                                    </p:set>
                                    <p:anim calcmode="lin" valueType="num">
                                      <p:cBhvr>
                                        <p:cTn id="19" dur="1000" fill="hold"/>
                                        <p:tgtEl>
                                          <p:spTgt spid="49"/>
                                        </p:tgtEl>
                                        <p:attrNameLst>
                                          <p:attrName>ppt_w</p:attrName>
                                        </p:attrNameLst>
                                      </p:cBhvr>
                                      <p:tavLst>
                                        <p:tav tm="0">
                                          <p:val>
                                            <p:fltVal val="0"/>
                                          </p:val>
                                        </p:tav>
                                        <p:tav tm="100000">
                                          <p:val>
                                            <p:strVal val="#ppt_w"/>
                                          </p:val>
                                        </p:tav>
                                      </p:tavLst>
                                    </p:anim>
                                    <p:anim calcmode="lin" valueType="num">
                                      <p:cBhvr>
                                        <p:cTn id="20" dur="1000" fill="hold"/>
                                        <p:tgtEl>
                                          <p:spTgt spid="49"/>
                                        </p:tgtEl>
                                        <p:attrNameLst>
                                          <p:attrName>ppt_h</p:attrName>
                                        </p:attrNameLst>
                                      </p:cBhvr>
                                      <p:tavLst>
                                        <p:tav tm="0">
                                          <p:val>
                                            <p:fltVal val="0"/>
                                          </p:val>
                                        </p:tav>
                                        <p:tav tm="100000">
                                          <p:val>
                                            <p:strVal val="#ppt_h"/>
                                          </p:val>
                                        </p:tav>
                                      </p:tavLst>
                                    </p:anim>
                                    <p:anim calcmode="lin" valueType="num">
                                      <p:cBhvr>
                                        <p:cTn id="21" dur="1000" fill="hold"/>
                                        <p:tgtEl>
                                          <p:spTgt spid="49"/>
                                        </p:tgtEl>
                                        <p:attrNameLst>
                                          <p:attrName>style.rotation</p:attrName>
                                        </p:attrNameLst>
                                      </p:cBhvr>
                                      <p:tavLst>
                                        <p:tav tm="0">
                                          <p:val>
                                            <p:fltVal val="90"/>
                                          </p:val>
                                        </p:tav>
                                        <p:tav tm="100000">
                                          <p:val>
                                            <p:fltVal val="0"/>
                                          </p:val>
                                        </p:tav>
                                      </p:tavLst>
                                    </p:anim>
                                    <p:animEffect transition="in" filter="fade">
                                      <p:cBhvr>
                                        <p:cTn id="22" dur="1000"/>
                                        <p:tgtEl>
                                          <p:spTgt spid="49"/>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50"/>
                                        </p:tgtEl>
                                        <p:attrNameLst>
                                          <p:attrName>style.visibility</p:attrName>
                                        </p:attrNameLst>
                                      </p:cBhvr>
                                      <p:to>
                                        <p:strVal val="visible"/>
                                      </p:to>
                                    </p:set>
                                    <p:anim calcmode="lin" valueType="num">
                                      <p:cBhvr>
                                        <p:cTn id="25" dur="1000" fill="hold"/>
                                        <p:tgtEl>
                                          <p:spTgt spid="50"/>
                                        </p:tgtEl>
                                        <p:attrNameLst>
                                          <p:attrName>ppt_w</p:attrName>
                                        </p:attrNameLst>
                                      </p:cBhvr>
                                      <p:tavLst>
                                        <p:tav tm="0">
                                          <p:val>
                                            <p:fltVal val="0"/>
                                          </p:val>
                                        </p:tav>
                                        <p:tav tm="100000">
                                          <p:val>
                                            <p:strVal val="#ppt_w"/>
                                          </p:val>
                                        </p:tav>
                                      </p:tavLst>
                                    </p:anim>
                                    <p:anim calcmode="lin" valueType="num">
                                      <p:cBhvr>
                                        <p:cTn id="26" dur="1000" fill="hold"/>
                                        <p:tgtEl>
                                          <p:spTgt spid="50"/>
                                        </p:tgtEl>
                                        <p:attrNameLst>
                                          <p:attrName>ppt_h</p:attrName>
                                        </p:attrNameLst>
                                      </p:cBhvr>
                                      <p:tavLst>
                                        <p:tav tm="0">
                                          <p:val>
                                            <p:fltVal val="0"/>
                                          </p:val>
                                        </p:tav>
                                        <p:tav tm="100000">
                                          <p:val>
                                            <p:strVal val="#ppt_h"/>
                                          </p:val>
                                        </p:tav>
                                      </p:tavLst>
                                    </p:anim>
                                    <p:anim calcmode="lin" valueType="num">
                                      <p:cBhvr>
                                        <p:cTn id="27" dur="1000" fill="hold"/>
                                        <p:tgtEl>
                                          <p:spTgt spid="50"/>
                                        </p:tgtEl>
                                        <p:attrNameLst>
                                          <p:attrName>style.rotation</p:attrName>
                                        </p:attrNameLst>
                                      </p:cBhvr>
                                      <p:tavLst>
                                        <p:tav tm="0">
                                          <p:val>
                                            <p:fltVal val="90"/>
                                          </p:val>
                                        </p:tav>
                                        <p:tav tm="100000">
                                          <p:val>
                                            <p:fltVal val="0"/>
                                          </p:val>
                                        </p:tav>
                                      </p:tavLst>
                                    </p:anim>
                                    <p:animEffect transition="in" filter="fade">
                                      <p:cBhvr>
                                        <p:cTn id="28"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611560" y="699542"/>
            <a:ext cx="8075240" cy="3823073"/>
          </a:xfrm>
        </p:spPr>
        <p:txBody>
          <a:bodyPr/>
          <a:lstStyle/>
          <a:p>
            <a:pPr marL="0" indent="0">
              <a:buNone/>
            </a:pPr>
            <a:r>
              <a:rPr lang="zh-CN" altLang="zh-CN" b="1" dirty="0"/>
              <a:t>（四）网络图的</a:t>
            </a:r>
            <a:r>
              <a:rPr lang="zh-CN" altLang="zh-CN" b="1" dirty="0" smtClean="0"/>
              <a:t>编制</a:t>
            </a:r>
            <a:r>
              <a:rPr lang="zh-CN" altLang="en-US" b="1" dirty="0" smtClean="0"/>
              <a:t>步骤</a:t>
            </a:r>
            <a:endParaRPr lang="en-US" altLang="zh-CN" b="1" dirty="0" smtClean="0"/>
          </a:p>
          <a:p>
            <a:r>
              <a:rPr lang="zh-CN" altLang="en-US" dirty="0" smtClean="0"/>
              <a:t>（</a:t>
            </a:r>
            <a:r>
              <a:rPr lang="en-US" altLang="zh-CN" dirty="0" smtClean="0"/>
              <a:t>1</a:t>
            </a:r>
            <a:r>
              <a:rPr lang="zh-CN" altLang="en-US" dirty="0" smtClean="0"/>
              <a:t>）研究编制网络计划所必需的资料；</a:t>
            </a:r>
          </a:p>
          <a:p>
            <a:r>
              <a:rPr lang="zh-CN" altLang="en-US" dirty="0" smtClean="0"/>
              <a:t>（</a:t>
            </a:r>
            <a:r>
              <a:rPr lang="en-US" altLang="zh-CN" dirty="0"/>
              <a:t>2</a:t>
            </a:r>
            <a:r>
              <a:rPr lang="zh-CN" altLang="en-US" dirty="0"/>
              <a:t>）确定施工组织及施工方案：</a:t>
            </a:r>
          </a:p>
          <a:p>
            <a:r>
              <a:rPr lang="zh-CN" altLang="en-US" dirty="0" smtClean="0"/>
              <a:t>（</a:t>
            </a:r>
            <a:r>
              <a:rPr lang="en-US" altLang="zh-CN" dirty="0"/>
              <a:t>3</a:t>
            </a:r>
            <a:r>
              <a:rPr lang="zh-CN" altLang="en-US" dirty="0"/>
              <a:t>）划分施工工序并编制工艺流程；</a:t>
            </a:r>
          </a:p>
          <a:p>
            <a:r>
              <a:rPr lang="zh-CN" altLang="en-US" dirty="0" smtClean="0"/>
              <a:t>（</a:t>
            </a:r>
            <a:r>
              <a:rPr lang="en-US" altLang="zh-CN" dirty="0"/>
              <a:t>4</a:t>
            </a:r>
            <a:r>
              <a:rPr lang="zh-CN" altLang="en-US" dirty="0"/>
              <a:t>）计算工序持续时间；</a:t>
            </a:r>
          </a:p>
          <a:p>
            <a:r>
              <a:rPr lang="zh-CN" altLang="en-US" dirty="0" smtClean="0"/>
              <a:t>（</a:t>
            </a:r>
            <a:r>
              <a:rPr lang="en-US" altLang="zh-CN" dirty="0"/>
              <a:t>5</a:t>
            </a:r>
            <a:r>
              <a:rPr lang="zh-CN" altLang="en-US" dirty="0"/>
              <a:t>）编制</a:t>
            </a:r>
            <a:r>
              <a:rPr lang="zh-CN" altLang="en-US" dirty="0" smtClean="0"/>
              <a:t>网络计划</a:t>
            </a:r>
            <a:r>
              <a:rPr lang="zh-CN" altLang="en-US" dirty="0"/>
              <a:t>初始方案；</a:t>
            </a:r>
          </a:p>
          <a:p>
            <a:r>
              <a:rPr lang="zh-CN" altLang="en-US" dirty="0" smtClean="0"/>
              <a:t>（</a:t>
            </a:r>
            <a:r>
              <a:rPr lang="en-US" altLang="zh-CN" dirty="0"/>
              <a:t>6</a:t>
            </a:r>
            <a:r>
              <a:rPr lang="zh-CN" altLang="en-US" dirty="0"/>
              <a:t>）网络图时间参数计算及关键线路的确定；</a:t>
            </a:r>
          </a:p>
          <a:p>
            <a:r>
              <a:rPr lang="zh-CN" altLang="en-US" dirty="0" smtClean="0"/>
              <a:t>（</a:t>
            </a:r>
            <a:r>
              <a:rPr lang="en-US" altLang="zh-CN" dirty="0"/>
              <a:t>7</a:t>
            </a:r>
            <a:r>
              <a:rPr lang="zh-CN" altLang="en-US" dirty="0"/>
              <a:t>）初始网络计划的调整与优化；</a:t>
            </a:r>
          </a:p>
          <a:p>
            <a:r>
              <a:rPr lang="zh-CN" altLang="en-US" dirty="0" smtClean="0"/>
              <a:t>（</a:t>
            </a:r>
            <a:r>
              <a:rPr lang="en-US" altLang="zh-CN" dirty="0" smtClean="0"/>
              <a:t>8</a:t>
            </a:r>
            <a:r>
              <a:rPr lang="zh-CN" altLang="en-US" dirty="0"/>
              <a:t>）编制下达施工的</a:t>
            </a:r>
            <a:r>
              <a:rPr lang="zh-CN" altLang="en-US" dirty="0" smtClean="0"/>
              <a:t>网络计划</a:t>
            </a:r>
            <a:r>
              <a:rPr lang="zh-CN" altLang="en-US" dirty="0"/>
              <a:t>。</a:t>
            </a:r>
          </a:p>
          <a:p>
            <a:pPr marL="0" indent="0">
              <a:buNone/>
            </a:pPr>
            <a:endParaRPr lang="zh-CN" altLang="zh-CN" dirty="0"/>
          </a:p>
          <a:p>
            <a:endParaRPr lang="zh-CN" altLang="en-US" dirty="0"/>
          </a:p>
        </p:txBody>
      </p:sp>
    </p:spTree>
    <p:extLst>
      <p:ext uri="{BB962C8B-B14F-4D97-AF65-F5344CB8AC3E}">
        <p14:creationId xmlns:p14="http://schemas.microsoft.com/office/powerpoint/2010/main" xmlns="" val="2090287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457200" y="699542"/>
            <a:ext cx="8291264" cy="4032448"/>
          </a:xfrm>
        </p:spPr>
        <p:txBody>
          <a:bodyPr/>
          <a:lstStyle/>
          <a:p>
            <a:r>
              <a:rPr lang="zh-CN" altLang="en-US" b="1" dirty="0" smtClean="0"/>
              <a:t>（五）施工</a:t>
            </a:r>
            <a:r>
              <a:rPr lang="zh-CN" altLang="en-US" b="1" dirty="0"/>
              <a:t>进度网络计划的时间</a:t>
            </a:r>
            <a:r>
              <a:rPr lang="zh-CN" altLang="en-US" b="1" dirty="0" smtClean="0"/>
              <a:t>优化</a:t>
            </a:r>
            <a:endParaRPr lang="en-US" altLang="zh-CN" b="1" dirty="0"/>
          </a:p>
          <a:p>
            <a:r>
              <a:rPr lang="zh-CN" altLang="en-US" dirty="0"/>
              <a:t>　</a:t>
            </a:r>
            <a:r>
              <a:rPr lang="zh-CN" altLang="en-US" dirty="0" smtClean="0"/>
              <a:t>    在</a:t>
            </a:r>
            <a:r>
              <a:rPr lang="zh-CN" altLang="en-US" dirty="0"/>
              <a:t>网络计划中，关键线路控制着任务的工期，因此缩短工期的着眼点是关键线路。但是采取硬性压缩关键工作的持续时间来达到缩短工期的目的，并不是很好的办法。在网络计划的时间优化中，缩短工期主要是通过调整工作的组织措施来实现的。</a:t>
            </a:r>
          </a:p>
        </p:txBody>
      </p:sp>
    </p:spTree>
    <p:extLst>
      <p:ext uri="{BB962C8B-B14F-4D97-AF65-F5344CB8AC3E}">
        <p14:creationId xmlns:p14="http://schemas.microsoft.com/office/powerpoint/2010/main" xmlns="" val="3614187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611560" y="771550"/>
            <a:ext cx="8075240" cy="3823073"/>
          </a:xfrm>
        </p:spPr>
        <p:txBody>
          <a:bodyPr/>
          <a:lstStyle/>
          <a:p>
            <a:r>
              <a:rPr lang="en-US" altLang="zh-CN" dirty="0"/>
              <a:t>1</a:t>
            </a:r>
            <a:r>
              <a:rPr lang="zh-CN" altLang="en-US" dirty="0"/>
              <a:t>、顺序作业调整为搭接作业</a:t>
            </a:r>
          </a:p>
          <a:p>
            <a:r>
              <a:rPr lang="zh-CN" altLang="en-US" dirty="0"/>
              <a:t>　　几个顺序进行的工作，若紧前工作部分完成后其紧后工作就可以开始，那么就可以将各工作分别划分成若干个流水段，组织流水作业，明显可以缩短工期。前一道工序完成了一部分，后一道工序就插上去施工，前后工序在不同的流水段上平行作业，在保证满足必要的施工工作面的条件下，流水段分得越细，前后工序投入施工的时间间隔（流水步距）越小，施工的搭接程度越高，总工期就越短。</a:t>
            </a:r>
          </a:p>
          <a:p>
            <a:endParaRPr lang="zh-CN" altLang="en-US" dirty="0"/>
          </a:p>
        </p:txBody>
      </p:sp>
    </p:spTree>
    <p:extLst>
      <p:ext uri="{BB962C8B-B14F-4D97-AF65-F5344CB8AC3E}">
        <p14:creationId xmlns:p14="http://schemas.microsoft.com/office/powerpoint/2010/main" xmlns="" val="3418286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457200" y="843558"/>
            <a:ext cx="8229600" cy="3751065"/>
          </a:xfrm>
        </p:spPr>
        <p:txBody>
          <a:bodyPr/>
          <a:lstStyle/>
          <a:p>
            <a:r>
              <a:rPr lang="en-US" altLang="zh-CN" dirty="0"/>
              <a:t>2</a:t>
            </a:r>
            <a:r>
              <a:rPr lang="zh-CN" altLang="en-US" dirty="0"/>
              <a:t>、对工程项目进行合理排序</a:t>
            </a:r>
          </a:p>
          <a:p>
            <a:r>
              <a:rPr lang="zh-CN" altLang="en-US" dirty="0"/>
              <a:t>　　如果一个施工项目可以分成若干个流水段，每个流水段都要经过相同的若干道工序，每道工序在各个流水段上的施工时间又不完全相同，如何选择合理的流水顺序就是一个很有意义的问题。因为由施工工艺决定的工作顺序是不可改变的，但哪个流水段在前，哪个流水段在后的流水顺序却是可以改变的，不同的流水顺序总工期不同。我们可以找出总工期最短的最优流水次序。</a:t>
            </a:r>
          </a:p>
          <a:p>
            <a:endParaRPr lang="zh-CN" altLang="en-US" dirty="0"/>
          </a:p>
        </p:txBody>
      </p:sp>
    </p:spTree>
    <p:extLst>
      <p:ext uri="{BB962C8B-B14F-4D97-AF65-F5344CB8AC3E}">
        <p14:creationId xmlns:p14="http://schemas.microsoft.com/office/powerpoint/2010/main" xmlns="" val="3259187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611560" y="771550"/>
            <a:ext cx="8075240" cy="3823073"/>
          </a:xfrm>
        </p:spPr>
        <p:txBody>
          <a:bodyPr/>
          <a:lstStyle/>
          <a:p>
            <a:r>
              <a:rPr lang="en-US" altLang="zh-CN" dirty="0" smtClean="0"/>
              <a:t>3</a:t>
            </a:r>
            <a:r>
              <a:rPr lang="zh-CN" altLang="en-US" dirty="0"/>
              <a:t>、相应地推迟非关键工序的开始时间</a:t>
            </a:r>
          </a:p>
          <a:p>
            <a:r>
              <a:rPr lang="zh-CN" altLang="en-US" dirty="0"/>
              <a:t>　　工作</a:t>
            </a:r>
            <a:r>
              <a:rPr lang="en-US" altLang="zh-CN" dirty="0"/>
              <a:t>A</a:t>
            </a:r>
            <a:r>
              <a:rPr lang="zh-CN" altLang="en-US" dirty="0"/>
              <a:t>．</a:t>
            </a:r>
            <a:r>
              <a:rPr lang="en-US" altLang="zh-CN" dirty="0"/>
              <a:t>B</a:t>
            </a:r>
            <a:r>
              <a:rPr lang="zh-CN" altLang="en-US" dirty="0"/>
              <a:t>平行进行，假定</a:t>
            </a:r>
            <a:r>
              <a:rPr lang="en-US" altLang="zh-CN" dirty="0"/>
              <a:t>A</a:t>
            </a:r>
            <a:r>
              <a:rPr lang="zh-CN" altLang="en-US" dirty="0"/>
              <a:t>为非关键工作，完成</a:t>
            </a:r>
            <a:r>
              <a:rPr lang="en-US" altLang="zh-CN" dirty="0"/>
              <a:t>A</a:t>
            </a:r>
            <a:r>
              <a:rPr lang="zh-CN" altLang="en-US" dirty="0"/>
              <a:t>需</a:t>
            </a:r>
            <a:r>
              <a:rPr lang="en-US" altLang="zh-CN" dirty="0"/>
              <a:t>8</a:t>
            </a:r>
            <a:r>
              <a:rPr lang="zh-CN" altLang="en-US" dirty="0"/>
              <a:t>天，</a:t>
            </a:r>
            <a:r>
              <a:rPr lang="en-US" altLang="zh-CN" dirty="0"/>
              <a:t>B</a:t>
            </a:r>
            <a:r>
              <a:rPr lang="zh-CN" altLang="en-US" dirty="0"/>
              <a:t>为关键工作，完成</a:t>
            </a:r>
            <a:r>
              <a:rPr lang="en-US" altLang="zh-CN" dirty="0"/>
              <a:t>B</a:t>
            </a:r>
            <a:r>
              <a:rPr lang="zh-CN" altLang="en-US" dirty="0"/>
              <a:t>需</a:t>
            </a:r>
            <a:r>
              <a:rPr lang="en-US" altLang="zh-CN" dirty="0"/>
              <a:t>20</a:t>
            </a:r>
            <a:r>
              <a:rPr lang="zh-CN" altLang="en-US" dirty="0"/>
              <a:t>天。若规定工期为</a:t>
            </a:r>
            <a:r>
              <a:rPr lang="en-US" altLang="zh-CN" dirty="0"/>
              <a:t>16</a:t>
            </a:r>
            <a:r>
              <a:rPr lang="zh-CN" altLang="en-US" dirty="0"/>
              <a:t>天，为了加快关键工作</a:t>
            </a:r>
            <a:r>
              <a:rPr lang="en-US" altLang="zh-CN" dirty="0"/>
              <a:t>B</a:t>
            </a:r>
            <a:r>
              <a:rPr lang="zh-CN" altLang="en-US" dirty="0"/>
              <a:t>，把工期由</a:t>
            </a:r>
            <a:r>
              <a:rPr lang="en-US" altLang="zh-CN" dirty="0"/>
              <a:t>20</a:t>
            </a:r>
            <a:r>
              <a:rPr lang="zh-CN" altLang="en-US" dirty="0"/>
              <a:t>天缩短到</a:t>
            </a:r>
            <a:r>
              <a:rPr lang="en-US" altLang="zh-CN" dirty="0"/>
              <a:t>16</a:t>
            </a:r>
            <a:r>
              <a:rPr lang="zh-CN" altLang="en-US" dirty="0"/>
              <a:t>天，这时可以把工作</a:t>
            </a:r>
            <a:r>
              <a:rPr lang="en-US" altLang="zh-CN" dirty="0"/>
              <a:t>A</a:t>
            </a:r>
            <a:r>
              <a:rPr lang="zh-CN" altLang="en-US" dirty="0"/>
              <a:t>的人力转移部分到工作</a:t>
            </a:r>
            <a:r>
              <a:rPr lang="en-US" altLang="zh-CN" dirty="0"/>
              <a:t>B</a:t>
            </a:r>
            <a:r>
              <a:rPr lang="zh-CN" altLang="en-US" dirty="0"/>
              <a:t>，而工作</a:t>
            </a:r>
            <a:r>
              <a:rPr lang="en-US" altLang="zh-CN" dirty="0"/>
              <a:t>A</a:t>
            </a:r>
            <a:r>
              <a:rPr lang="zh-CN" altLang="en-US" dirty="0"/>
              <a:t>在工作</a:t>
            </a:r>
            <a:r>
              <a:rPr lang="en-US" altLang="zh-CN" dirty="0"/>
              <a:t>B</a:t>
            </a:r>
            <a:r>
              <a:rPr lang="zh-CN" altLang="en-US" dirty="0"/>
              <a:t>之后开始，这样工期就可以从原来的</a:t>
            </a:r>
            <a:r>
              <a:rPr lang="en-US" altLang="zh-CN" dirty="0"/>
              <a:t>20</a:t>
            </a:r>
            <a:r>
              <a:rPr lang="zh-CN" altLang="en-US" dirty="0"/>
              <a:t>天缩短到</a:t>
            </a:r>
            <a:r>
              <a:rPr lang="en-US" altLang="zh-CN" dirty="0"/>
              <a:t>16</a:t>
            </a:r>
            <a:r>
              <a:rPr lang="zh-CN" altLang="en-US" dirty="0"/>
              <a:t>天。</a:t>
            </a:r>
          </a:p>
          <a:p>
            <a:endParaRPr lang="zh-CN" altLang="en-US" dirty="0"/>
          </a:p>
        </p:txBody>
      </p:sp>
    </p:spTree>
    <p:extLst>
      <p:ext uri="{BB962C8B-B14F-4D97-AF65-F5344CB8AC3E}">
        <p14:creationId xmlns:p14="http://schemas.microsoft.com/office/powerpoint/2010/main" xmlns="" val="4252734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457200" y="843558"/>
            <a:ext cx="8229600" cy="3394472"/>
          </a:xfrm>
        </p:spPr>
        <p:txBody>
          <a:bodyPr/>
          <a:lstStyle/>
          <a:p>
            <a:r>
              <a:rPr lang="en-US" altLang="zh-CN" dirty="0" smtClean="0"/>
              <a:t>4</a:t>
            </a:r>
            <a:r>
              <a:rPr lang="zh-CN" altLang="en-US" dirty="0"/>
              <a:t>、相应的延长非关键工作的持续时间</a:t>
            </a:r>
          </a:p>
          <a:p>
            <a:r>
              <a:rPr lang="zh-CN" altLang="en-US" dirty="0"/>
              <a:t>　　有时还可以采用延长非关键工作的持续时间，而将其人力物力调到关键工作上去以便达到压缩关键工作持续时间，缩短工期的目的。</a:t>
            </a:r>
          </a:p>
          <a:p>
            <a:endParaRPr lang="zh-CN" altLang="en-US" dirty="0"/>
          </a:p>
        </p:txBody>
      </p:sp>
    </p:spTree>
    <p:extLst>
      <p:ext uri="{BB962C8B-B14F-4D97-AF65-F5344CB8AC3E}">
        <p14:creationId xmlns:p14="http://schemas.microsoft.com/office/powerpoint/2010/main" xmlns="" val="1572358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539552" y="699542"/>
            <a:ext cx="8147248" cy="3895081"/>
          </a:xfrm>
        </p:spPr>
        <p:txBody>
          <a:bodyPr>
            <a:normAutofit/>
          </a:bodyPr>
          <a:lstStyle/>
          <a:p>
            <a:r>
              <a:rPr lang="zh-CN" altLang="en-US" dirty="0"/>
              <a:t>　</a:t>
            </a:r>
            <a:r>
              <a:rPr lang="en-US" altLang="zh-CN" dirty="0"/>
              <a:t>5</a:t>
            </a:r>
            <a:r>
              <a:rPr lang="zh-CN" altLang="en-US" dirty="0"/>
              <a:t>、从计划外增加资源</a:t>
            </a:r>
          </a:p>
          <a:p>
            <a:r>
              <a:rPr lang="zh-CN" altLang="en-US" dirty="0"/>
              <a:t>　　因为项目进度计划的总工期是由关键线路的长度决定的。因此，要缩短计划工期，必须压缩关键线路，即选择关键线路上的某些有可能缩短施工时间的工序，通过增加资源投入等方法，来达到压缩工期的目的。</a:t>
            </a:r>
          </a:p>
          <a:p>
            <a:r>
              <a:rPr lang="zh-CN" altLang="en-US" dirty="0"/>
              <a:t>以上</a:t>
            </a:r>
            <a:r>
              <a:rPr lang="en-US" altLang="zh-CN" dirty="0"/>
              <a:t>3</a:t>
            </a:r>
            <a:r>
              <a:rPr lang="zh-CN" altLang="en-US" dirty="0"/>
              <a:t>、</a:t>
            </a:r>
            <a:r>
              <a:rPr lang="en-US" altLang="zh-CN" dirty="0"/>
              <a:t>4</a:t>
            </a:r>
            <a:r>
              <a:rPr lang="zh-CN" altLang="en-US" dirty="0"/>
              <a:t>、</a:t>
            </a:r>
            <a:r>
              <a:rPr lang="en-US" altLang="zh-CN" dirty="0"/>
              <a:t>5</a:t>
            </a:r>
            <a:r>
              <a:rPr lang="zh-CN" altLang="en-US" dirty="0"/>
              <a:t>三种方法，当关键线路压缩以后，原来的次关键线路可能成为新的关键线路，如果其长度仍超过规定工期，则还要对这条线路进行压缩，压缩这条线路上的工序施工时间，直到满足规定工期的要求为止。因此，在压缩工期时，应选择那些既是关键工作，又是组成次关键线路的工作来压缩，将会同时缩短关键线路和次关键线路，从而收到事半功倍之效。</a:t>
            </a:r>
          </a:p>
        </p:txBody>
      </p:sp>
    </p:spTree>
    <p:extLst>
      <p:ext uri="{BB962C8B-B14F-4D97-AF65-F5344CB8AC3E}">
        <p14:creationId xmlns:p14="http://schemas.microsoft.com/office/powerpoint/2010/main" xmlns="" val="587795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68524" y="843558"/>
            <a:ext cx="6764288" cy="792088"/>
          </a:xfrm>
        </p:spPr>
        <p:txBody>
          <a:bodyPr/>
          <a:lstStyle/>
          <a:p>
            <a:pPr algn="l"/>
            <a:r>
              <a:rPr lang="en-US" altLang="zh-CN" b="1" dirty="0" smtClean="0">
                <a:latin typeface="+mj-ea"/>
              </a:rPr>
              <a:t>THANKS</a:t>
            </a:r>
            <a:endParaRPr lang="zh-CN" altLang="en-US" b="1" dirty="0">
              <a:latin typeface="+mj-ea"/>
            </a:endParaRPr>
          </a:p>
        </p:txBody>
      </p:sp>
      <p:sp>
        <p:nvSpPr>
          <p:cNvPr id="3" name="副标题 2"/>
          <p:cNvSpPr>
            <a:spLocks noGrp="1"/>
          </p:cNvSpPr>
          <p:nvPr>
            <p:ph type="subTitle" idx="1"/>
          </p:nvPr>
        </p:nvSpPr>
        <p:spPr>
          <a:xfrm>
            <a:off x="611560" y="1472208"/>
            <a:ext cx="6400800" cy="432048"/>
          </a:xfrm>
        </p:spPr>
        <p:txBody>
          <a:bodyPr/>
          <a:lstStyle/>
          <a:p>
            <a:pPr algn="l"/>
            <a:r>
              <a:rPr lang="zh-CN" altLang="en-US" dirty="0" smtClean="0">
                <a:solidFill>
                  <a:schemeClr val="tx1"/>
                </a:solidFill>
                <a:latin typeface="+mn-ea"/>
              </a:rPr>
              <a:t>谢谢观赏！</a:t>
            </a:r>
            <a:endParaRPr lang="zh-CN" altLang="en-US" dirty="0">
              <a:solidFill>
                <a:schemeClr val="tx1"/>
              </a:solidFill>
              <a:latin typeface="+mn-ea"/>
            </a:endParaRPr>
          </a:p>
        </p:txBody>
      </p:sp>
      <p:sp>
        <p:nvSpPr>
          <p:cNvPr id="5" name="矩形 4"/>
          <p:cNvSpPr/>
          <p:nvPr/>
        </p:nvSpPr>
        <p:spPr>
          <a:xfrm>
            <a:off x="0" y="987574"/>
            <a:ext cx="539552" cy="50405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466445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664" y="339502"/>
            <a:ext cx="8229600" cy="428628"/>
          </a:xfrm>
        </p:spPr>
        <p:txBody>
          <a:bodyPr>
            <a:normAutofit fontScale="90000"/>
          </a:bodyPr>
          <a:lstStyle/>
          <a:p>
            <a:r>
              <a:rPr lang="zh-CN" altLang="en-US"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任务一    园林工程施工组织设计概述</a:t>
            </a:r>
            <a:r>
              <a:rPr lang="zh-CN" altLang="en-US" dirty="0">
                <a:solidFill>
                  <a:srgbClr val="F1ECCE"/>
                </a:solidFill>
                <a:latin typeface="+mn-ea"/>
              </a:rPr>
              <a:t/>
            </a:r>
            <a:br>
              <a:rPr lang="zh-CN" altLang="en-US" dirty="0">
                <a:solidFill>
                  <a:srgbClr val="F1ECCE"/>
                </a:solidFill>
                <a:latin typeface="+mn-ea"/>
              </a:rPr>
            </a:br>
            <a:endParaRPr lang="zh-CN" altLang="en-US" dirty="0"/>
          </a:p>
        </p:txBody>
      </p:sp>
      <p:sp>
        <p:nvSpPr>
          <p:cNvPr id="3" name="内容占位符 2"/>
          <p:cNvSpPr>
            <a:spLocks noGrp="1"/>
          </p:cNvSpPr>
          <p:nvPr>
            <p:ph idx="1"/>
          </p:nvPr>
        </p:nvSpPr>
        <p:spPr>
          <a:xfrm>
            <a:off x="423664" y="987574"/>
            <a:ext cx="8229600" cy="3394472"/>
          </a:xfrm>
        </p:spPr>
        <p:txBody>
          <a:bodyPr/>
          <a:lstStyle/>
          <a:p>
            <a:r>
              <a:rPr lang="zh-CN" altLang="zh-CN" b="1" dirty="0"/>
              <a:t>（一）、施工组织设计的概念</a:t>
            </a:r>
          </a:p>
          <a:p>
            <a:pPr lvl="0"/>
            <a:r>
              <a:rPr lang="zh-CN" altLang="zh-CN" dirty="0"/>
              <a:t>园林工程施工组织设计是以园林工程为对象编写的用来指导工程施工的技术性文件。</a:t>
            </a:r>
          </a:p>
          <a:p>
            <a:pPr lvl="0"/>
            <a:r>
              <a:rPr lang="zh-CN" altLang="zh-CN" dirty="0"/>
              <a:t>其核心内容是如何科学合理地安排好劳动力、材料、设备、资金和施工方法这五个主要的施工因素。根据园林工程的特点和要求，以先进的、科学的施工方法与组织手段将人力和物力、时间和空间、技术与经济、计划和组织等诸多因素合理优化配置，从而保证施工任务依质量要求按时完成</a:t>
            </a:r>
            <a:r>
              <a:rPr lang="zh-CN" altLang="zh-CN" dirty="0" smtClean="0"/>
              <a:t>。</a:t>
            </a:r>
            <a:endParaRPr lang="zh-CN" altLang="zh-CN" dirty="0"/>
          </a:p>
        </p:txBody>
      </p:sp>
    </p:spTree>
    <p:extLst>
      <p:ext uri="{BB962C8B-B14F-4D97-AF65-F5344CB8AC3E}">
        <p14:creationId xmlns:p14="http://schemas.microsoft.com/office/powerpoint/2010/main" xmlns="" val="112934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lstStyle/>
          <a:p>
            <a:r>
              <a:rPr lang="zh-CN" altLang="zh-CN" b="1" dirty="0"/>
              <a:t>（二）施工组织设计的作用</a:t>
            </a:r>
          </a:p>
          <a:p>
            <a:pPr lvl="0"/>
            <a:r>
              <a:rPr lang="zh-CN" altLang="zh-CN" dirty="0"/>
              <a:t>园林工程施工组织设计是应用于园林工程施工中的科学管理手段之一</a:t>
            </a:r>
          </a:p>
          <a:p>
            <a:pPr lvl="0"/>
            <a:r>
              <a:rPr lang="zh-CN" altLang="zh-CN" dirty="0"/>
              <a:t>是长期工程建设中实践经验的总结</a:t>
            </a:r>
          </a:p>
          <a:p>
            <a:pPr lvl="0"/>
            <a:r>
              <a:rPr lang="zh-CN" altLang="zh-CN" dirty="0"/>
              <a:t>是组织现场施工的基本文件和法定性文件</a:t>
            </a:r>
          </a:p>
          <a:p>
            <a:pPr lvl="0"/>
            <a:r>
              <a:rPr lang="zh-CN" altLang="zh-CN" dirty="0"/>
              <a:t>对指导现场施工、确保施工进度和工程质量、降低成本等都具有重要意义。</a:t>
            </a:r>
          </a:p>
          <a:p>
            <a:endParaRPr lang="zh-CN" altLang="en-US" dirty="0"/>
          </a:p>
        </p:txBody>
      </p:sp>
    </p:spTree>
    <p:extLst>
      <p:ext uri="{BB962C8B-B14F-4D97-AF65-F5344CB8AC3E}">
        <p14:creationId xmlns:p14="http://schemas.microsoft.com/office/powerpoint/2010/main" xmlns="" val="262988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lstStyle/>
          <a:p>
            <a:r>
              <a:rPr lang="zh-CN" altLang="zh-CN" b="1" dirty="0"/>
              <a:t>（三）施工组织设计的四部分内容</a:t>
            </a:r>
          </a:p>
          <a:p>
            <a:pPr lvl="0"/>
            <a:r>
              <a:rPr lang="zh-CN" altLang="zh-CN" dirty="0"/>
              <a:t>一是依据施工条件，拟定合理施工方案，确定施工顺序、施工方法、劳动组织及技术措施等；</a:t>
            </a:r>
          </a:p>
          <a:p>
            <a:pPr lvl="0"/>
            <a:r>
              <a:rPr lang="zh-CN" altLang="zh-CN" dirty="0"/>
              <a:t>二是按施工进度搞好材料、机具、劳动力等资源配置；</a:t>
            </a:r>
          </a:p>
          <a:p>
            <a:pPr lvl="0"/>
            <a:r>
              <a:rPr lang="zh-CN" altLang="zh-CN" dirty="0"/>
              <a:t>三是根据实际情况布置临时设施、材料堆置及进场实施；</a:t>
            </a:r>
          </a:p>
          <a:p>
            <a:pPr lvl="0"/>
            <a:r>
              <a:rPr lang="zh-CN" altLang="zh-CN" dirty="0"/>
              <a:t>四是通过组织设计协调好各方面的关系，统筹安排各个施工环节，做好必要的准备和及时采取相应的措施确保工程顺利进行。</a:t>
            </a:r>
          </a:p>
          <a:p>
            <a:endParaRPr lang="zh-CN" altLang="en-US" dirty="0"/>
          </a:p>
        </p:txBody>
      </p:sp>
    </p:spTree>
    <p:extLst>
      <p:ext uri="{BB962C8B-B14F-4D97-AF65-F5344CB8AC3E}">
        <p14:creationId xmlns:p14="http://schemas.microsoft.com/office/powerpoint/2010/main" xmlns="" val="363291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t>二、施工组织设计的分类</a:t>
            </a:r>
            <a:endParaRPr lang="zh-CN" altLang="en-US" dirty="0"/>
          </a:p>
        </p:txBody>
      </p:sp>
      <p:sp>
        <p:nvSpPr>
          <p:cNvPr id="3" name="内容占位符 2"/>
          <p:cNvSpPr>
            <a:spLocks noGrp="1"/>
          </p:cNvSpPr>
          <p:nvPr>
            <p:ph idx="1"/>
          </p:nvPr>
        </p:nvSpPr>
        <p:spPr>
          <a:xfrm>
            <a:off x="436838" y="843558"/>
            <a:ext cx="8249961" cy="3816424"/>
          </a:xfrm>
        </p:spPr>
        <p:txBody>
          <a:bodyPr/>
          <a:lstStyle/>
          <a:p>
            <a:r>
              <a:rPr lang="en-US" altLang="zh-CN" b="1" dirty="0" smtClean="0"/>
              <a:t>1</a:t>
            </a:r>
            <a:r>
              <a:rPr lang="zh-CN" altLang="zh-CN" b="1" dirty="0" smtClean="0"/>
              <a:t>、</a:t>
            </a:r>
            <a:r>
              <a:rPr lang="zh-CN" altLang="zh-CN" b="1" dirty="0"/>
              <a:t>投标前施工组织设计</a:t>
            </a:r>
          </a:p>
          <a:p>
            <a:r>
              <a:rPr lang="en-US" altLang="zh-CN" dirty="0"/>
              <a:t>(1)</a:t>
            </a:r>
            <a:r>
              <a:rPr lang="zh-CN" altLang="zh-CN" dirty="0"/>
              <a:t>施工方案、施工方法的选择，对关键部位、工序采用的新技术、新工艺、新机械、新材料，以及投人的人力、机械设备的决定等；</a:t>
            </a:r>
          </a:p>
          <a:p>
            <a:r>
              <a:rPr lang="en-US" altLang="zh-CN" dirty="0"/>
              <a:t> (2)</a:t>
            </a:r>
            <a:r>
              <a:rPr lang="zh-CN" altLang="zh-CN" dirty="0"/>
              <a:t>施工进度计划，包括网路计划、开竣工日期及说明；</a:t>
            </a:r>
          </a:p>
          <a:p>
            <a:r>
              <a:rPr lang="en-US" altLang="zh-CN" dirty="0"/>
              <a:t>(3)</a:t>
            </a:r>
            <a:r>
              <a:rPr lang="zh-CN" altLang="zh-CN" dirty="0"/>
              <a:t>施工平面布置，水、电、路、生产、生活用地及施工的布置建设单位协调用地；</a:t>
            </a:r>
          </a:p>
          <a:p>
            <a:r>
              <a:rPr lang="en-US" altLang="zh-CN" dirty="0"/>
              <a:t>(4)</a:t>
            </a:r>
            <a:r>
              <a:rPr lang="zh-CN" altLang="zh-CN" dirty="0"/>
              <a:t>保证质量、进度、环保等项计划必须采取的措施；</a:t>
            </a:r>
          </a:p>
          <a:p>
            <a:r>
              <a:rPr lang="en-US" altLang="zh-CN" dirty="0"/>
              <a:t>(5)</a:t>
            </a:r>
            <a:r>
              <a:rPr lang="zh-CN" altLang="zh-CN" dirty="0"/>
              <a:t>其他有关投标和签约的措施。</a:t>
            </a:r>
          </a:p>
          <a:p>
            <a:endParaRPr lang="zh-CN" altLang="en-US" dirty="0"/>
          </a:p>
        </p:txBody>
      </p:sp>
    </p:spTree>
    <p:extLst>
      <p:ext uri="{BB962C8B-B14F-4D97-AF65-F5344CB8AC3E}">
        <p14:creationId xmlns:p14="http://schemas.microsoft.com/office/powerpoint/2010/main" xmlns="" val="235171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39502"/>
            <a:ext cx="8229600" cy="428628"/>
          </a:xfrm>
        </p:spPr>
        <p:txBody>
          <a:bodyPr>
            <a:normAutofit fontScale="90000"/>
          </a:bodyPr>
          <a:lstStyle/>
          <a:p>
            <a:r>
              <a:rPr lang="zh-CN" altLang="zh-CN" dirty="0"/>
              <a:t>二、施工组织设计的分类</a:t>
            </a:r>
            <a:br>
              <a:rPr lang="zh-CN" altLang="zh-CN" dirty="0"/>
            </a:br>
            <a:endParaRPr lang="zh-CN" altLang="en-US" dirty="0"/>
          </a:p>
        </p:txBody>
      </p:sp>
      <p:sp>
        <p:nvSpPr>
          <p:cNvPr id="3" name="内容占位符 2"/>
          <p:cNvSpPr>
            <a:spLocks noGrp="1"/>
          </p:cNvSpPr>
          <p:nvPr>
            <p:ph idx="1"/>
          </p:nvPr>
        </p:nvSpPr>
        <p:spPr/>
        <p:txBody>
          <a:bodyPr/>
          <a:lstStyle/>
          <a:p>
            <a:r>
              <a:rPr lang="en-US" altLang="zh-CN" b="1" dirty="0" smtClean="0"/>
              <a:t>2</a:t>
            </a:r>
            <a:r>
              <a:rPr lang="zh-CN" altLang="zh-CN" b="1" dirty="0" smtClean="0"/>
              <a:t>、</a:t>
            </a:r>
            <a:r>
              <a:rPr lang="zh-CN" altLang="zh-CN" b="1" dirty="0"/>
              <a:t>中标后施工组织设计</a:t>
            </a:r>
          </a:p>
          <a:p>
            <a:pPr lvl="0"/>
            <a:r>
              <a:rPr lang="zh-CN" altLang="en-US" dirty="0" smtClean="0"/>
              <a:t>（</a:t>
            </a:r>
            <a:r>
              <a:rPr lang="en-US" altLang="zh-CN" dirty="0" smtClean="0"/>
              <a:t>1</a:t>
            </a:r>
            <a:r>
              <a:rPr lang="zh-CN" altLang="en-US" dirty="0" smtClean="0"/>
              <a:t>）</a:t>
            </a:r>
            <a:r>
              <a:rPr lang="zh-CN" altLang="zh-CN" dirty="0" smtClean="0"/>
              <a:t>工程施工</a:t>
            </a:r>
            <a:r>
              <a:rPr lang="zh-CN" altLang="zh-CN" dirty="0"/>
              <a:t>组织总设计</a:t>
            </a:r>
            <a:r>
              <a:rPr lang="en-US" altLang="zh-CN" dirty="0"/>
              <a:t>:</a:t>
            </a:r>
            <a:r>
              <a:rPr lang="zh-CN" altLang="zh-CN" dirty="0"/>
              <a:t>重点是解决施工期限、施工顺序、施工方法、临时设施、材料设备以及施工现场总体布局等关键问题</a:t>
            </a:r>
          </a:p>
          <a:p>
            <a:pPr lvl="0"/>
            <a:r>
              <a:rPr lang="zh-CN" altLang="en-US" dirty="0" smtClean="0"/>
              <a:t>（</a:t>
            </a:r>
            <a:r>
              <a:rPr lang="en-US" altLang="zh-CN" dirty="0" smtClean="0"/>
              <a:t>2</a:t>
            </a:r>
            <a:r>
              <a:rPr lang="zh-CN" altLang="en-US" dirty="0" smtClean="0"/>
              <a:t>）</a:t>
            </a:r>
            <a:r>
              <a:rPr lang="zh-CN" altLang="zh-CN" dirty="0" smtClean="0"/>
              <a:t>单位工程</a:t>
            </a:r>
            <a:r>
              <a:rPr lang="zh-CN" altLang="zh-CN" dirty="0"/>
              <a:t>施工组织设计</a:t>
            </a:r>
            <a:r>
              <a:rPr lang="en-US" altLang="zh-CN" dirty="0"/>
              <a:t>:</a:t>
            </a:r>
            <a:r>
              <a:rPr lang="zh-CN" altLang="zh-CN" dirty="0"/>
              <a:t>是根据经会审后的施工图，以单位工程为编制对象编制的技术文件。</a:t>
            </a:r>
          </a:p>
          <a:p>
            <a:pPr lvl="0"/>
            <a:r>
              <a:rPr lang="zh-CN" altLang="en-US" dirty="0" smtClean="0"/>
              <a:t>（</a:t>
            </a:r>
            <a:r>
              <a:rPr lang="en-US" altLang="zh-CN" dirty="0" smtClean="0"/>
              <a:t>3</a:t>
            </a:r>
            <a:r>
              <a:rPr lang="zh-CN" altLang="en-US" dirty="0" smtClean="0"/>
              <a:t>）</a:t>
            </a:r>
            <a:r>
              <a:rPr lang="zh-CN" altLang="zh-CN" dirty="0" smtClean="0"/>
              <a:t>分项工程</a:t>
            </a:r>
            <a:r>
              <a:rPr lang="zh-CN" altLang="zh-CN" dirty="0"/>
              <a:t>作业设计：是对单位工程中某些特别重要部位或施工难度大、技术要求高，需采取持殊措施的工序，而编制的具有较强针对性的技术文件。</a:t>
            </a:r>
          </a:p>
          <a:p>
            <a:endParaRPr lang="zh-CN" altLang="en-US" dirty="0"/>
          </a:p>
        </p:txBody>
      </p:sp>
    </p:spTree>
    <p:extLst>
      <p:ext uri="{BB962C8B-B14F-4D97-AF65-F5344CB8AC3E}">
        <p14:creationId xmlns:p14="http://schemas.microsoft.com/office/powerpoint/2010/main" xmlns="" val="2314184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7494"/>
            <a:ext cx="8229600" cy="428628"/>
          </a:xfrm>
        </p:spPr>
        <p:txBody>
          <a:bodyPr>
            <a:normAutofit fontScale="90000"/>
          </a:bodyPr>
          <a:lstStyle/>
          <a:p>
            <a:r>
              <a:rPr lang="zh-CN" altLang="zh-CN" dirty="0"/>
              <a:t>三、施工组织设计的原则</a:t>
            </a:r>
            <a:br>
              <a:rPr lang="zh-CN" altLang="zh-CN" dirty="0"/>
            </a:br>
            <a:endParaRPr lang="zh-CN" altLang="en-US" dirty="0"/>
          </a:p>
        </p:txBody>
      </p:sp>
      <p:sp>
        <p:nvSpPr>
          <p:cNvPr id="3" name="内容占位符 2"/>
          <p:cNvSpPr>
            <a:spLocks noGrp="1"/>
          </p:cNvSpPr>
          <p:nvPr>
            <p:ph idx="1"/>
          </p:nvPr>
        </p:nvSpPr>
        <p:spPr>
          <a:xfrm>
            <a:off x="457200" y="915566"/>
            <a:ext cx="8229600" cy="3394472"/>
          </a:xfrm>
        </p:spPr>
        <p:txBody>
          <a:bodyPr/>
          <a:lstStyle/>
          <a:p>
            <a:r>
              <a:rPr lang="zh-CN" altLang="zh-CN" dirty="0"/>
              <a:t>三、施工组织设计的原则</a:t>
            </a:r>
          </a:p>
          <a:p>
            <a:pPr lvl="0"/>
            <a:r>
              <a:rPr lang="zh-CN" altLang="zh-CN" dirty="0"/>
              <a:t>（一）遵循国家法规、政策的原则</a:t>
            </a:r>
          </a:p>
          <a:p>
            <a:pPr lvl="0"/>
            <a:r>
              <a:rPr lang="zh-CN" altLang="zh-CN" dirty="0"/>
              <a:t>（二）符合园林工程特点，体现园林综合艺术的原则</a:t>
            </a:r>
          </a:p>
          <a:p>
            <a:pPr lvl="0"/>
            <a:r>
              <a:rPr lang="zh-CN" altLang="zh-CN" dirty="0"/>
              <a:t>（三）采用先进的施工技术，合理选择施工方案的原则</a:t>
            </a:r>
          </a:p>
          <a:p>
            <a:pPr lvl="0"/>
            <a:r>
              <a:rPr lang="zh-CN" altLang="zh-CN" dirty="0"/>
              <a:t>（四）周密而合理的施工计划、加强成本核算，做到均衡施工的原则</a:t>
            </a:r>
          </a:p>
          <a:p>
            <a:pPr lvl="0"/>
            <a:r>
              <a:rPr lang="zh-CN" altLang="zh-CN" dirty="0"/>
              <a:t>（五）确保施工质量和施工安全，重视园林工程收尾工作的原则</a:t>
            </a:r>
          </a:p>
          <a:p>
            <a:endParaRPr lang="zh-CN" altLang="en-US" dirty="0"/>
          </a:p>
        </p:txBody>
      </p:sp>
    </p:spTree>
    <p:extLst>
      <p:ext uri="{BB962C8B-B14F-4D97-AF65-F5344CB8AC3E}">
        <p14:creationId xmlns:p14="http://schemas.microsoft.com/office/powerpoint/2010/main" xmlns="" val="204360633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3">
      <a:majorFont>
        <a:latin typeface="Calibri"/>
        <a:ea typeface="方正宋黑简体"/>
        <a:cs typeface=""/>
      </a:majorFont>
      <a:minorFont>
        <a:latin typeface="Calibri"/>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1693</Words>
  <Application>Microsoft Office PowerPoint</Application>
  <PresentationFormat>全屏显示(16:9)</PresentationFormat>
  <Paragraphs>168</Paragraphs>
  <Slides>37</Slides>
  <Notes>0</Notes>
  <HiddenSlides>0</HiddenSlides>
  <MMClips>0</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Office 主题​​</vt:lpstr>
      <vt:lpstr>项目二 施工组织设计</vt:lpstr>
      <vt:lpstr>项目要求</vt:lpstr>
      <vt:lpstr>目录</vt:lpstr>
      <vt:lpstr>任务一    园林工程施工组织设计概述 </vt:lpstr>
      <vt:lpstr>幻灯片 5</vt:lpstr>
      <vt:lpstr>幻灯片 6</vt:lpstr>
      <vt:lpstr>二、施工组织设计的分类</vt:lpstr>
      <vt:lpstr>二、施工组织设计的分类 </vt:lpstr>
      <vt:lpstr>三、施工组织设计的原则 </vt:lpstr>
      <vt:lpstr>任务二、园林建设项目施工组织总设计</vt:lpstr>
      <vt:lpstr>任务二、园林建设项目施工组织总设计</vt:lpstr>
      <vt:lpstr>任务二、园林建设项目施工组织总设计</vt:lpstr>
      <vt:lpstr>任务二、园林建设项目施工组织总设计</vt:lpstr>
      <vt:lpstr>任务二、园林建设项目施工组织总设计</vt:lpstr>
      <vt:lpstr>幻灯片 15</vt:lpstr>
      <vt:lpstr>幻灯片 16</vt:lpstr>
      <vt:lpstr>幻灯片 17</vt:lpstr>
      <vt:lpstr>幻灯片 18</vt:lpstr>
      <vt:lpstr>幻灯片 19</vt:lpstr>
      <vt:lpstr>幻灯片 20</vt:lpstr>
      <vt:lpstr>幻灯片 21</vt:lpstr>
      <vt:lpstr>幻灯片 22</vt:lpstr>
      <vt:lpstr>幻灯片 23</vt:lpstr>
      <vt:lpstr>任务三、园林工程施工进度计划编制办法 </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www.pptbz.com</dc:title>
  <dc:creator>ppt宝藏</dc:creator>
  <cp:lastModifiedBy>user</cp:lastModifiedBy>
  <cp:revision>56</cp:revision>
  <dcterms:created xsi:type="dcterms:W3CDTF">2012-12-02T06:44:51Z</dcterms:created>
  <dcterms:modified xsi:type="dcterms:W3CDTF">2019-09-09T00:59:36Z</dcterms:modified>
</cp:coreProperties>
</file>