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320" r:id="rId3"/>
    <p:sldId id="423" r:id="rId4"/>
    <p:sldId id="424" r:id="rId5"/>
    <p:sldId id="425" r:id="rId6"/>
    <p:sldId id="426" r:id="rId7"/>
    <p:sldId id="437" r:id="rId8"/>
    <p:sldId id="438" r:id="rId9"/>
    <p:sldId id="439" r:id="rId10"/>
    <p:sldId id="440" r:id="rId11"/>
    <p:sldId id="441" r:id="rId12"/>
    <p:sldId id="442" r:id="rId13"/>
    <p:sldId id="443" r:id="rId14"/>
    <p:sldId id="444" r:id="rId15"/>
    <p:sldId id="445" r:id="rId16"/>
    <p:sldId id="446" r:id="rId17"/>
    <p:sldId id="427" r:id="rId18"/>
    <p:sldId id="447" r:id="rId19"/>
    <p:sldId id="448" r:id="rId20"/>
    <p:sldId id="449" r:id="rId21"/>
    <p:sldId id="453" r:id="rId22"/>
    <p:sldId id="454" r:id="rId23"/>
    <p:sldId id="451" r:id="rId24"/>
    <p:sldId id="458" r:id="rId25"/>
    <p:sldId id="459" r:id="rId26"/>
    <p:sldId id="455" r:id="rId27"/>
    <p:sldId id="456" r:id="rId28"/>
    <p:sldId id="460" r:id="rId29"/>
    <p:sldId id="466" r:id="rId30"/>
    <p:sldId id="461" r:id="rId31"/>
    <p:sldId id="467" r:id="rId32"/>
    <p:sldId id="462" r:id="rId33"/>
    <p:sldId id="468" r:id="rId34"/>
    <p:sldId id="469" r:id="rId35"/>
    <p:sldId id="463" r:id="rId36"/>
    <p:sldId id="464" r:id="rId37"/>
    <p:sldId id="465" r:id="rId38"/>
    <p:sldId id="470" r:id="rId39"/>
    <p:sldId id="471" r:id="rId40"/>
    <p:sldId id="473" r:id="rId41"/>
    <p:sldId id="474" r:id="rId42"/>
    <p:sldId id="475" r:id="rId43"/>
    <p:sldId id="476" r:id="rId44"/>
    <p:sldId id="477" r:id="rId45"/>
    <p:sldId id="482" r:id="rId46"/>
    <p:sldId id="478" r:id="rId47"/>
    <p:sldId id="483" r:id="rId48"/>
    <p:sldId id="484" r:id="rId49"/>
    <p:sldId id="485" r:id="rId50"/>
    <p:sldId id="486" r:id="rId51"/>
    <p:sldId id="491" r:id="rId52"/>
    <p:sldId id="487" r:id="rId53"/>
    <p:sldId id="488" r:id="rId54"/>
    <p:sldId id="489" r:id="rId55"/>
    <p:sldId id="490" r:id="rId56"/>
    <p:sldId id="492" r:id="rId57"/>
    <p:sldId id="493" r:id="rId58"/>
    <p:sldId id="494" r:id="rId59"/>
    <p:sldId id="497" r:id="rId60"/>
    <p:sldId id="498" r:id="rId61"/>
    <p:sldId id="499" r:id="rId62"/>
    <p:sldId id="500" r:id="rId63"/>
    <p:sldId id="495" r:id="rId64"/>
    <p:sldId id="496" r:id="rId65"/>
    <p:sldId id="501" r:id="rId66"/>
    <p:sldId id="502" r:id="rId67"/>
    <p:sldId id="506" r:id="rId68"/>
    <p:sldId id="508" r:id="rId69"/>
    <p:sldId id="511" r:id="rId70"/>
    <p:sldId id="512" r:id="rId71"/>
    <p:sldId id="516" r:id="rId72"/>
    <p:sldId id="517" r:id="rId73"/>
    <p:sldId id="518" r:id="rId74"/>
    <p:sldId id="519" r:id="rId75"/>
    <p:sldId id="267" r:id="rId7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300"/>
    <a:srgbClr val="3B79CE"/>
    <a:srgbClr val="CDCDCD"/>
    <a:srgbClr val="8BAB00"/>
    <a:srgbClr val="D67A00"/>
    <a:srgbClr val="EA8600"/>
    <a:srgbClr val="666666"/>
    <a:srgbClr val="525252"/>
    <a:srgbClr val="FFB553"/>
    <a:srgbClr val="FFDB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368" autoAdjust="0"/>
    <p:restoredTop sz="37130" autoAdjust="0"/>
  </p:normalViewPr>
  <p:slideViewPr>
    <p:cSldViewPr>
      <p:cViewPr varScale="1">
        <p:scale>
          <a:sx n="59" d="100"/>
          <a:sy n="59" d="100"/>
        </p:scale>
        <p:origin x="-72" y="-34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74" d="100"/>
        <a:sy n="174"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iagrams/colors1.xml><?xml version="1.0" encoding="utf-8"?>
<dgm:colorsDef xmlns:dgm="http://schemas.openxmlformats.org/drawingml/2006/diagram" xmlns:a="http://schemas.openxmlformats.org/drawingml/2006/main" uniqueId="urn:microsoft.com/office/officeart/2005/8/colors/accent5_3#1">
  <dgm:title val=""/>
  <dgm:desc val=""/>
  <dgm:catLst>
    <dgm:cat type="accent5" pri="11300"/>
  </dgm:catLst>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1">
  <dgm:title val=""/>
  <dgm:desc val=""/>
  <dgm:catLst>
    <dgm:cat type="accent3" pri="11200"/>
  </dgm:catLst>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C14C1711-0D31-4104-ADE3-BAE6318DF252}" type="doc">
      <dgm:prSet loTypeId="urn:microsoft.com/office/officeart/2005/8/layout/chevron1" loCatId="process" qsTypeId="urn:microsoft.com/office/officeart/2005/8/quickstyle/3d1#1" qsCatId="3D" csTypeId="urn:microsoft.com/office/officeart/2005/8/colors/accent5_3#1" csCatId="accent5" phldr="1"/>
      <dgm:spPr/>
    </dgm:pt>
    <dgm:pt modelId="{270F5383-3CD2-4739-863E-EC2BD3B42062}">
      <dgm:prSet phldrT="[文本]"/>
      <dgm:spPr/>
      <dgm:t>
        <a:bodyPr/>
        <a:lstStyle/>
        <a:p>
          <a:r>
            <a:rPr lang="zh-CN" dirty="0" smtClean="0"/>
            <a:t>图纸准备</a:t>
          </a:r>
          <a:endParaRPr lang="zh-CN" altLang="en-US" dirty="0"/>
        </a:p>
      </dgm:t>
    </dgm:pt>
    <dgm:pt modelId="{8B1A4A65-0C80-4BF9-8E45-2A132F999C1E}" type="parTrans" cxnId="{4FCB829F-EF81-4F7B-BDA6-8E98F72C8779}">
      <dgm:prSet/>
      <dgm:spPr/>
      <dgm:t>
        <a:bodyPr/>
        <a:lstStyle/>
        <a:p>
          <a:endParaRPr lang="zh-CN" altLang="en-US"/>
        </a:p>
      </dgm:t>
    </dgm:pt>
    <dgm:pt modelId="{4D69FBB1-F6AC-45DA-97FA-41CAD6DB4A8C}" type="sibTrans" cxnId="{4FCB829F-EF81-4F7B-BDA6-8E98F72C8779}">
      <dgm:prSet/>
      <dgm:spPr/>
      <dgm:t>
        <a:bodyPr/>
        <a:lstStyle/>
        <a:p>
          <a:endParaRPr lang="zh-CN" altLang="en-US"/>
        </a:p>
      </dgm:t>
    </dgm:pt>
    <dgm:pt modelId="{7324CDA1-BE02-4A9B-9AE6-F154119A7F61}">
      <dgm:prSet phldrT="[文本]"/>
      <dgm:spPr/>
      <dgm:t>
        <a:bodyPr/>
        <a:lstStyle/>
        <a:p>
          <a:r>
            <a:rPr lang="zh-CN" dirty="0" smtClean="0"/>
            <a:t>考察基址渗漏状况</a:t>
          </a:r>
          <a:endParaRPr lang="zh-CN" altLang="en-US" dirty="0"/>
        </a:p>
      </dgm:t>
    </dgm:pt>
    <dgm:pt modelId="{CFED638B-C034-4A49-968D-F8CF3D13B1DA}" type="parTrans" cxnId="{6A7F3C20-66D2-447C-BAF8-95B13DDEC686}">
      <dgm:prSet/>
      <dgm:spPr/>
      <dgm:t>
        <a:bodyPr/>
        <a:lstStyle/>
        <a:p>
          <a:endParaRPr lang="zh-CN" altLang="en-US"/>
        </a:p>
      </dgm:t>
    </dgm:pt>
    <dgm:pt modelId="{29EE3280-4D0E-4ADF-B7A8-3C7DAE30E50D}" type="sibTrans" cxnId="{6A7F3C20-66D2-447C-BAF8-95B13DDEC686}">
      <dgm:prSet/>
      <dgm:spPr/>
      <dgm:t>
        <a:bodyPr/>
        <a:lstStyle/>
        <a:p>
          <a:endParaRPr lang="zh-CN" altLang="en-US"/>
        </a:p>
      </dgm:t>
    </dgm:pt>
    <dgm:pt modelId="{0DC933DD-B8EA-4490-BCF3-27258AA2413E}">
      <dgm:prSet phldrT="[文本]"/>
      <dgm:spPr/>
      <dgm:t>
        <a:bodyPr/>
        <a:lstStyle/>
        <a:p>
          <a:r>
            <a:rPr lang="zh-CN" dirty="0" smtClean="0"/>
            <a:t>作好排水处理</a:t>
          </a:r>
          <a:endParaRPr lang="zh-CN" altLang="en-US" dirty="0"/>
        </a:p>
      </dgm:t>
    </dgm:pt>
    <dgm:pt modelId="{98495EEF-D77E-42F5-A157-E173F311AA9A}" type="parTrans" cxnId="{5199962C-7E2D-4208-AD4A-98D85EEDDDD6}">
      <dgm:prSet/>
      <dgm:spPr/>
      <dgm:t>
        <a:bodyPr/>
        <a:lstStyle/>
        <a:p>
          <a:endParaRPr lang="zh-CN" altLang="en-US"/>
        </a:p>
      </dgm:t>
    </dgm:pt>
    <dgm:pt modelId="{D8BC7255-B2DB-4AFD-87AD-6FAC1C787260}" type="sibTrans" cxnId="{5199962C-7E2D-4208-AD4A-98D85EEDDDD6}">
      <dgm:prSet/>
      <dgm:spPr/>
      <dgm:t>
        <a:bodyPr/>
        <a:lstStyle/>
        <a:p>
          <a:endParaRPr lang="zh-CN" altLang="en-US"/>
        </a:p>
      </dgm:t>
    </dgm:pt>
    <dgm:pt modelId="{CE7AE1D9-D226-420F-8BFA-D0FAEA22A32E}">
      <dgm:prSet/>
      <dgm:spPr/>
      <dgm:t>
        <a:bodyPr/>
        <a:lstStyle/>
        <a:p>
          <a:r>
            <a:rPr lang="zh-CN" smtClean="0"/>
            <a:t>考察现场</a:t>
          </a:r>
          <a:endParaRPr lang="zh-CN" altLang="en-US"/>
        </a:p>
      </dgm:t>
    </dgm:pt>
    <dgm:pt modelId="{5169EEE0-B7D3-4EEE-8E7B-5272A697DF27}" type="parTrans" cxnId="{CA10F228-A9D9-4306-BA33-F0E4E4E1AD47}">
      <dgm:prSet/>
      <dgm:spPr/>
      <dgm:t>
        <a:bodyPr/>
        <a:lstStyle/>
        <a:p>
          <a:endParaRPr lang="zh-CN" altLang="en-US"/>
        </a:p>
      </dgm:t>
    </dgm:pt>
    <dgm:pt modelId="{CC43BEA9-BADD-47DD-BF1D-9350A4B33472}" type="sibTrans" cxnId="{CA10F228-A9D9-4306-BA33-F0E4E4E1AD47}">
      <dgm:prSet/>
      <dgm:spPr/>
      <dgm:t>
        <a:bodyPr/>
        <a:lstStyle/>
        <a:p>
          <a:endParaRPr lang="zh-CN" altLang="en-US"/>
        </a:p>
      </dgm:t>
    </dgm:pt>
    <dgm:pt modelId="{7F7332F7-63BF-47B0-947D-1F503A3F96DA}" type="pres">
      <dgm:prSet presAssocID="{C14C1711-0D31-4104-ADE3-BAE6318DF252}" presName="Name0" presStyleCnt="0">
        <dgm:presLayoutVars>
          <dgm:dir/>
          <dgm:animLvl val="lvl"/>
          <dgm:resizeHandles val="exact"/>
        </dgm:presLayoutVars>
      </dgm:prSet>
      <dgm:spPr/>
    </dgm:pt>
    <dgm:pt modelId="{ED29EE55-11F0-4513-994A-5D0928F7F5E4}" type="pres">
      <dgm:prSet presAssocID="{270F5383-3CD2-4739-863E-EC2BD3B42062}" presName="parTxOnly" presStyleLbl="node1" presStyleIdx="0" presStyleCnt="4">
        <dgm:presLayoutVars>
          <dgm:chMax val="0"/>
          <dgm:chPref val="0"/>
          <dgm:bulletEnabled val="1"/>
        </dgm:presLayoutVars>
      </dgm:prSet>
      <dgm:spPr/>
      <dgm:t>
        <a:bodyPr/>
        <a:lstStyle/>
        <a:p>
          <a:endParaRPr lang="zh-CN" altLang="en-US"/>
        </a:p>
      </dgm:t>
    </dgm:pt>
    <dgm:pt modelId="{67BD930B-8B2D-4A17-AEC7-E46FBE28137A}" type="pres">
      <dgm:prSet presAssocID="{4D69FBB1-F6AC-45DA-97FA-41CAD6DB4A8C}" presName="parTxOnlySpace" presStyleCnt="0"/>
      <dgm:spPr/>
    </dgm:pt>
    <dgm:pt modelId="{5193911B-B90E-487C-857D-D285F65B2945}" type="pres">
      <dgm:prSet presAssocID="{CE7AE1D9-D226-420F-8BFA-D0FAEA22A32E}" presName="parTxOnly" presStyleLbl="node1" presStyleIdx="1" presStyleCnt="4">
        <dgm:presLayoutVars>
          <dgm:chMax val="0"/>
          <dgm:chPref val="0"/>
          <dgm:bulletEnabled val="1"/>
        </dgm:presLayoutVars>
      </dgm:prSet>
      <dgm:spPr/>
      <dgm:t>
        <a:bodyPr/>
        <a:lstStyle/>
        <a:p>
          <a:endParaRPr lang="zh-CN" altLang="en-US"/>
        </a:p>
      </dgm:t>
    </dgm:pt>
    <dgm:pt modelId="{FEF70623-3838-4A03-A37C-F4E0E70D559B}" type="pres">
      <dgm:prSet presAssocID="{CC43BEA9-BADD-47DD-BF1D-9350A4B33472}" presName="parTxOnlySpace" presStyleCnt="0"/>
      <dgm:spPr/>
    </dgm:pt>
    <dgm:pt modelId="{C6C3BAC5-C836-4974-9BAB-090E23036B7D}" type="pres">
      <dgm:prSet presAssocID="{7324CDA1-BE02-4A9B-9AE6-F154119A7F61}" presName="parTxOnly" presStyleLbl="node1" presStyleIdx="2" presStyleCnt="4" custLinFactNeighborX="-15100" custLinFactNeighborY="1175">
        <dgm:presLayoutVars>
          <dgm:chMax val="0"/>
          <dgm:chPref val="0"/>
          <dgm:bulletEnabled val="1"/>
        </dgm:presLayoutVars>
      </dgm:prSet>
      <dgm:spPr/>
      <dgm:t>
        <a:bodyPr/>
        <a:lstStyle/>
        <a:p>
          <a:endParaRPr lang="zh-CN" altLang="en-US"/>
        </a:p>
      </dgm:t>
    </dgm:pt>
    <dgm:pt modelId="{98983A95-07BC-4815-8B12-87E1F87F6A52}" type="pres">
      <dgm:prSet presAssocID="{29EE3280-4D0E-4ADF-B7A8-3C7DAE30E50D}" presName="parTxOnlySpace" presStyleCnt="0"/>
      <dgm:spPr/>
    </dgm:pt>
    <dgm:pt modelId="{9C38471E-3C3A-45CE-96B0-BBC0B44B931F}" type="pres">
      <dgm:prSet presAssocID="{0DC933DD-B8EA-4490-BCF3-27258AA2413E}" presName="parTxOnly" presStyleLbl="node1" presStyleIdx="3" presStyleCnt="4" custLinFactNeighborX="30231">
        <dgm:presLayoutVars>
          <dgm:chMax val="0"/>
          <dgm:chPref val="0"/>
          <dgm:bulletEnabled val="1"/>
        </dgm:presLayoutVars>
      </dgm:prSet>
      <dgm:spPr/>
      <dgm:t>
        <a:bodyPr/>
        <a:lstStyle/>
        <a:p>
          <a:endParaRPr lang="zh-CN" altLang="en-US"/>
        </a:p>
      </dgm:t>
    </dgm:pt>
  </dgm:ptLst>
  <dgm:cxnLst>
    <dgm:cxn modelId="{79880EA7-1E9A-4864-BB10-41EB055DE552}" type="presOf" srcId="{CE7AE1D9-D226-420F-8BFA-D0FAEA22A32E}" destId="{5193911B-B90E-487C-857D-D285F65B2945}" srcOrd="0" destOrd="0" presId="urn:microsoft.com/office/officeart/2005/8/layout/chevron1"/>
    <dgm:cxn modelId="{29A6BA54-3495-4675-9DD6-63B4A614FCD4}" type="presOf" srcId="{270F5383-3CD2-4739-863E-EC2BD3B42062}" destId="{ED29EE55-11F0-4513-994A-5D0928F7F5E4}" srcOrd="0" destOrd="0" presId="urn:microsoft.com/office/officeart/2005/8/layout/chevron1"/>
    <dgm:cxn modelId="{AC57C95F-26F9-498A-B4A1-B99A0364E528}" type="presOf" srcId="{0DC933DD-B8EA-4490-BCF3-27258AA2413E}" destId="{9C38471E-3C3A-45CE-96B0-BBC0B44B931F}" srcOrd="0" destOrd="0" presId="urn:microsoft.com/office/officeart/2005/8/layout/chevron1"/>
    <dgm:cxn modelId="{6A7F3C20-66D2-447C-BAF8-95B13DDEC686}" srcId="{C14C1711-0D31-4104-ADE3-BAE6318DF252}" destId="{7324CDA1-BE02-4A9B-9AE6-F154119A7F61}" srcOrd="2" destOrd="0" parTransId="{CFED638B-C034-4A49-968D-F8CF3D13B1DA}" sibTransId="{29EE3280-4D0E-4ADF-B7A8-3C7DAE30E50D}"/>
    <dgm:cxn modelId="{5199962C-7E2D-4208-AD4A-98D85EEDDDD6}" srcId="{C14C1711-0D31-4104-ADE3-BAE6318DF252}" destId="{0DC933DD-B8EA-4490-BCF3-27258AA2413E}" srcOrd="3" destOrd="0" parTransId="{98495EEF-D77E-42F5-A157-E173F311AA9A}" sibTransId="{D8BC7255-B2DB-4AFD-87AD-6FAC1C787260}"/>
    <dgm:cxn modelId="{A46125CD-55F7-4FF6-9DF9-FEC6E69366B2}" type="presOf" srcId="{C14C1711-0D31-4104-ADE3-BAE6318DF252}" destId="{7F7332F7-63BF-47B0-947D-1F503A3F96DA}" srcOrd="0" destOrd="0" presId="urn:microsoft.com/office/officeart/2005/8/layout/chevron1"/>
    <dgm:cxn modelId="{4FCB829F-EF81-4F7B-BDA6-8E98F72C8779}" srcId="{C14C1711-0D31-4104-ADE3-BAE6318DF252}" destId="{270F5383-3CD2-4739-863E-EC2BD3B42062}" srcOrd="0" destOrd="0" parTransId="{8B1A4A65-0C80-4BF9-8E45-2A132F999C1E}" sibTransId="{4D69FBB1-F6AC-45DA-97FA-41CAD6DB4A8C}"/>
    <dgm:cxn modelId="{249280CB-DF22-4C08-B049-199CA28D8B8C}" type="presOf" srcId="{7324CDA1-BE02-4A9B-9AE6-F154119A7F61}" destId="{C6C3BAC5-C836-4974-9BAB-090E23036B7D}" srcOrd="0" destOrd="0" presId="urn:microsoft.com/office/officeart/2005/8/layout/chevron1"/>
    <dgm:cxn modelId="{CA10F228-A9D9-4306-BA33-F0E4E4E1AD47}" srcId="{C14C1711-0D31-4104-ADE3-BAE6318DF252}" destId="{CE7AE1D9-D226-420F-8BFA-D0FAEA22A32E}" srcOrd="1" destOrd="0" parTransId="{5169EEE0-B7D3-4EEE-8E7B-5272A697DF27}" sibTransId="{CC43BEA9-BADD-47DD-BF1D-9350A4B33472}"/>
    <dgm:cxn modelId="{9756FE5A-DF16-4A41-BDA9-F30A4115D8C6}" type="presParOf" srcId="{7F7332F7-63BF-47B0-947D-1F503A3F96DA}" destId="{ED29EE55-11F0-4513-994A-5D0928F7F5E4}" srcOrd="0" destOrd="0" presId="urn:microsoft.com/office/officeart/2005/8/layout/chevron1"/>
    <dgm:cxn modelId="{A6FA52E0-40D5-44A2-A08B-24F2C99E692D}" type="presParOf" srcId="{7F7332F7-63BF-47B0-947D-1F503A3F96DA}" destId="{67BD930B-8B2D-4A17-AEC7-E46FBE28137A}" srcOrd="1" destOrd="0" presId="urn:microsoft.com/office/officeart/2005/8/layout/chevron1"/>
    <dgm:cxn modelId="{82C9FC70-3351-481E-B99D-2C05BC1ECE37}" type="presParOf" srcId="{7F7332F7-63BF-47B0-947D-1F503A3F96DA}" destId="{5193911B-B90E-487C-857D-D285F65B2945}" srcOrd="2" destOrd="0" presId="urn:microsoft.com/office/officeart/2005/8/layout/chevron1"/>
    <dgm:cxn modelId="{53AAC123-7BD5-4395-B655-0DA017D7529A}" type="presParOf" srcId="{7F7332F7-63BF-47B0-947D-1F503A3F96DA}" destId="{FEF70623-3838-4A03-A37C-F4E0E70D559B}" srcOrd="3" destOrd="0" presId="urn:microsoft.com/office/officeart/2005/8/layout/chevron1"/>
    <dgm:cxn modelId="{731D7FE9-E684-4A56-8043-8D13AC035065}" type="presParOf" srcId="{7F7332F7-63BF-47B0-947D-1F503A3F96DA}" destId="{C6C3BAC5-C836-4974-9BAB-090E23036B7D}" srcOrd="4" destOrd="0" presId="urn:microsoft.com/office/officeart/2005/8/layout/chevron1"/>
    <dgm:cxn modelId="{66E37DB4-1571-48DE-84A1-0AC9873DB719}" type="presParOf" srcId="{7F7332F7-63BF-47B0-947D-1F503A3F96DA}" destId="{98983A95-07BC-4815-8B12-87E1F87F6A52}" srcOrd="5" destOrd="0" presId="urn:microsoft.com/office/officeart/2005/8/layout/chevron1"/>
    <dgm:cxn modelId="{B8CBED95-5E30-470B-BD36-74AB5C6123AB}" type="presParOf" srcId="{7F7332F7-63BF-47B0-947D-1F503A3F96DA}" destId="{9C38471E-3C3A-45CE-96B0-BBC0B44B931F}"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D0038A9-1715-4439-8D1C-DF2274006BB1}" type="doc">
      <dgm:prSet loTypeId="urn:microsoft.com/office/officeart/2005/8/layout/hList1" loCatId="list" qsTypeId="urn:microsoft.com/office/officeart/2005/8/quickstyle/simple1#1" qsCatId="simple" csTypeId="urn:microsoft.com/office/officeart/2005/8/colors/accent3_2#1" csCatId="accent3" phldr="1"/>
      <dgm:spPr/>
      <dgm:t>
        <a:bodyPr/>
        <a:lstStyle/>
        <a:p>
          <a:endParaRPr lang="zh-CN" altLang="en-US"/>
        </a:p>
      </dgm:t>
    </dgm:pt>
    <dgm:pt modelId="{E05D2296-AD33-436D-B42A-C730BB70159E}">
      <dgm:prSet phldrT="[文本]"/>
      <dgm:spPr/>
      <dgm:t>
        <a:bodyPr/>
        <a:lstStyle/>
        <a:p>
          <a:r>
            <a:rPr lang="zh-CN" dirty="0" smtClean="0"/>
            <a:t>单级式跌水</a:t>
          </a:r>
          <a:endParaRPr lang="zh-CN" altLang="en-US" dirty="0"/>
        </a:p>
      </dgm:t>
    </dgm:pt>
    <dgm:pt modelId="{77A4243B-49D6-4976-B68C-E63E4CA55E11}" type="parTrans" cxnId="{E94B660E-0F62-40E1-A2E3-4E12B47A316B}">
      <dgm:prSet/>
      <dgm:spPr/>
      <dgm:t>
        <a:bodyPr/>
        <a:lstStyle/>
        <a:p>
          <a:endParaRPr lang="zh-CN" altLang="en-US"/>
        </a:p>
      </dgm:t>
    </dgm:pt>
    <dgm:pt modelId="{097D0AED-4B0C-49A2-9C7C-867FFDBF44E2}" type="sibTrans" cxnId="{E94B660E-0F62-40E1-A2E3-4E12B47A316B}">
      <dgm:prSet/>
      <dgm:spPr/>
      <dgm:t>
        <a:bodyPr/>
        <a:lstStyle/>
        <a:p>
          <a:endParaRPr lang="zh-CN" altLang="en-US"/>
        </a:p>
      </dgm:t>
    </dgm:pt>
    <dgm:pt modelId="{BD9245B2-2C9D-4E32-866E-931BE180C93D}">
      <dgm:prSet phldrT="[文本]"/>
      <dgm:spPr/>
      <dgm:t>
        <a:bodyPr/>
        <a:lstStyle/>
        <a:p>
          <a:pPr marL="0" indent="444500"/>
          <a:r>
            <a:rPr lang="zh-CN" dirty="0" smtClean="0"/>
            <a:t>单级式跌水也称为一级跌水。溪流下落时，如果无阶状落差，即为单级式跌水。</a:t>
          </a:r>
          <a:endParaRPr lang="zh-CN" altLang="en-US" dirty="0"/>
        </a:p>
      </dgm:t>
    </dgm:pt>
    <dgm:pt modelId="{E1D76483-D689-45D5-A6D9-EE95C193BC21}" type="parTrans" cxnId="{BB6B7B1F-B063-41D4-AC68-1497B64ACB32}">
      <dgm:prSet/>
      <dgm:spPr/>
      <dgm:t>
        <a:bodyPr/>
        <a:lstStyle/>
        <a:p>
          <a:endParaRPr lang="zh-CN" altLang="en-US"/>
        </a:p>
      </dgm:t>
    </dgm:pt>
    <dgm:pt modelId="{4EFDB15B-74E7-4F7B-B018-6B5143242E2F}" type="sibTrans" cxnId="{BB6B7B1F-B063-41D4-AC68-1497B64ACB32}">
      <dgm:prSet/>
      <dgm:spPr/>
      <dgm:t>
        <a:bodyPr/>
        <a:lstStyle/>
        <a:p>
          <a:endParaRPr lang="zh-CN" altLang="en-US"/>
        </a:p>
      </dgm:t>
    </dgm:pt>
    <dgm:pt modelId="{AA1D63A4-7E5D-430F-82E9-638FD46BF406}">
      <dgm:prSet phldrT="[文本]"/>
      <dgm:spPr/>
      <dgm:t>
        <a:bodyPr/>
        <a:lstStyle/>
        <a:p>
          <a:r>
            <a:rPr lang="zh-CN" dirty="0" smtClean="0"/>
            <a:t>二级式跌水</a:t>
          </a:r>
          <a:endParaRPr lang="zh-CN" altLang="en-US" dirty="0"/>
        </a:p>
      </dgm:t>
    </dgm:pt>
    <dgm:pt modelId="{E245E5FB-0E4B-48F8-B4A6-4C8F3D68241D}" type="parTrans" cxnId="{F9B183B7-6761-4EF1-9094-9174E0519103}">
      <dgm:prSet/>
      <dgm:spPr/>
      <dgm:t>
        <a:bodyPr/>
        <a:lstStyle/>
        <a:p>
          <a:endParaRPr lang="zh-CN" altLang="en-US"/>
        </a:p>
      </dgm:t>
    </dgm:pt>
    <dgm:pt modelId="{F3178272-65E8-46A7-9580-87AFA5BEF8F4}" type="sibTrans" cxnId="{F9B183B7-6761-4EF1-9094-9174E0519103}">
      <dgm:prSet/>
      <dgm:spPr/>
      <dgm:t>
        <a:bodyPr/>
        <a:lstStyle/>
        <a:p>
          <a:endParaRPr lang="zh-CN" altLang="en-US"/>
        </a:p>
      </dgm:t>
    </dgm:pt>
    <dgm:pt modelId="{3913F045-14B2-400E-B227-2D328C6A454E}">
      <dgm:prSet phldrT="[文本]"/>
      <dgm:spPr/>
      <dgm:t>
        <a:bodyPr/>
        <a:lstStyle/>
        <a:p>
          <a:pPr marL="0" indent="352425"/>
          <a:r>
            <a:rPr lang="zh-CN" dirty="0" smtClean="0"/>
            <a:t>二级式跌水即溪流下落时，具有两阶落差的跌水，通常上级落差小于下级落差。</a:t>
          </a:r>
          <a:endParaRPr lang="zh-CN" altLang="en-US" dirty="0"/>
        </a:p>
      </dgm:t>
    </dgm:pt>
    <dgm:pt modelId="{5F2B469F-993C-4909-AF19-D1E050646426}" type="parTrans" cxnId="{567DBF9C-58C2-4C3E-A61C-363AFE2365BF}">
      <dgm:prSet/>
      <dgm:spPr/>
      <dgm:t>
        <a:bodyPr/>
        <a:lstStyle/>
        <a:p>
          <a:endParaRPr lang="zh-CN" altLang="en-US"/>
        </a:p>
      </dgm:t>
    </dgm:pt>
    <dgm:pt modelId="{EFFB30F8-020B-4D84-9F29-7008F0AD112F}" type="sibTrans" cxnId="{567DBF9C-58C2-4C3E-A61C-363AFE2365BF}">
      <dgm:prSet/>
      <dgm:spPr/>
      <dgm:t>
        <a:bodyPr/>
        <a:lstStyle/>
        <a:p>
          <a:endParaRPr lang="zh-CN" altLang="en-US"/>
        </a:p>
      </dgm:t>
    </dgm:pt>
    <dgm:pt modelId="{F20CD1E9-0FD7-4C14-A256-381B519B4BAB}">
      <dgm:prSet phldrT="[文本]"/>
      <dgm:spPr/>
      <dgm:t>
        <a:bodyPr/>
        <a:lstStyle/>
        <a:p>
          <a:pPr marL="0" indent="444500"/>
          <a:endParaRPr lang="zh-CN" altLang="en-US" dirty="0"/>
        </a:p>
      </dgm:t>
    </dgm:pt>
    <dgm:pt modelId="{566D1BDF-A968-47B9-9D0A-9B42239D2C1A}" type="parTrans" cxnId="{0221B522-584C-4D26-9499-5B41C7B44455}">
      <dgm:prSet/>
      <dgm:spPr/>
      <dgm:t>
        <a:bodyPr/>
        <a:lstStyle/>
        <a:p>
          <a:endParaRPr lang="zh-CN" altLang="en-US"/>
        </a:p>
      </dgm:t>
    </dgm:pt>
    <dgm:pt modelId="{EF74FD3A-8C5E-4E1E-955D-DF3A797A51CB}" type="sibTrans" cxnId="{0221B522-584C-4D26-9499-5B41C7B44455}">
      <dgm:prSet/>
      <dgm:spPr/>
      <dgm:t>
        <a:bodyPr/>
        <a:lstStyle/>
        <a:p>
          <a:endParaRPr lang="zh-CN" altLang="en-US"/>
        </a:p>
      </dgm:t>
    </dgm:pt>
    <dgm:pt modelId="{B6ADE2A0-14A5-4131-B1E2-128654D0E505}">
      <dgm:prSet phldrT="[文本]"/>
      <dgm:spPr/>
      <dgm:t>
        <a:bodyPr/>
        <a:lstStyle/>
        <a:p>
          <a:pPr marL="0" indent="444500"/>
          <a:endParaRPr lang="zh-CN" altLang="en-US" dirty="0"/>
        </a:p>
      </dgm:t>
    </dgm:pt>
    <dgm:pt modelId="{8B1EDFB6-F9D0-4C49-863C-5B8F547FC59B}" type="parTrans" cxnId="{982E7721-87B8-45A1-B047-0E542E30B345}">
      <dgm:prSet/>
      <dgm:spPr/>
      <dgm:t>
        <a:bodyPr/>
        <a:lstStyle/>
        <a:p>
          <a:endParaRPr lang="zh-CN" altLang="en-US"/>
        </a:p>
      </dgm:t>
    </dgm:pt>
    <dgm:pt modelId="{C21D62AE-14FC-4D82-8EA8-E63FFC72AA27}" type="sibTrans" cxnId="{982E7721-87B8-45A1-B047-0E542E30B345}">
      <dgm:prSet/>
      <dgm:spPr/>
      <dgm:t>
        <a:bodyPr/>
        <a:lstStyle/>
        <a:p>
          <a:endParaRPr lang="zh-CN" altLang="en-US"/>
        </a:p>
      </dgm:t>
    </dgm:pt>
    <dgm:pt modelId="{E18FC705-BF5D-4DBA-B472-B86283340C84}">
      <dgm:prSet phldrT="[文本]"/>
      <dgm:spPr/>
      <dgm:t>
        <a:bodyPr/>
        <a:lstStyle/>
        <a:p>
          <a:pPr marL="0" indent="444500"/>
          <a:endParaRPr lang="zh-CN" altLang="en-US" dirty="0"/>
        </a:p>
      </dgm:t>
    </dgm:pt>
    <dgm:pt modelId="{4276EA7F-1895-4F86-A33A-A0E13BE0DD93}" type="parTrans" cxnId="{424D6842-EECA-49F9-BD73-C67ECCCF5A05}">
      <dgm:prSet/>
      <dgm:spPr/>
      <dgm:t>
        <a:bodyPr/>
        <a:lstStyle/>
        <a:p>
          <a:endParaRPr lang="zh-CN" altLang="en-US"/>
        </a:p>
      </dgm:t>
    </dgm:pt>
    <dgm:pt modelId="{64B46C21-A380-4F23-8F1B-FB4F473A26DB}" type="sibTrans" cxnId="{424D6842-EECA-49F9-BD73-C67ECCCF5A05}">
      <dgm:prSet/>
      <dgm:spPr/>
      <dgm:t>
        <a:bodyPr/>
        <a:lstStyle/>
        <a:p>
          <a:endParaRPr lang="zh-CN" altLang="en-US"/>
        </a:p>
      </dgm:t>
    </dgm:pt>
    <dgm:pt modelId="{486ED93A-154E-4E80-AEC2-555986F095D9}">
      <dgm:prSet phldrT="[文本]"/>
      <dgm:spPr/>
      <dgm:t>
        <a:bodyPr/>
        <a:lstStyle/>
        <a:p>
          <a:pPr marL="0" indent="444500"/>
          <a:endParaRPr lang="zh-CN" altLang="en-US" dirty="0"/>
        </a:p>
      </dgm:t>
    </dgm:pt>
    <dgm:pt modelId="{AC898227-07F8-44AC-BF3D-CB39159DED27}" type="parTrans" cxnId="{6F81D056-9832-4FC4-A357-C57BFCD79E6E}">
      <dgm:prSet/>
      <dgm:spPr/>
      <dgm:t>
        <a:bodyPr/>
        <a:lstStyle/>
        <a:p>
          <a:endParaRPr lang="zh-CN" altLang="en-US"/>
        </a:p>
      </dgm:t>
    </dgm:pt>
    <dgm:pt modelId="{3B57170C-DD35-42F7-865D-7D465A247174}" type="sibTrans" cxnId="{6F81D056-9832-4FC4-A357-C57BFCD79E6E}">
      <dgm:prSet/>
      <dgm:spPr/>
      <dgm:t>
        <a:bodyPr/>
        <a:lstStyle/>
        <a:p>
          <a:endParaRPr lang="zh-CN" altLang="en-US"/>
        </a:p>
      </dgm:t>
    </dgm:pt>
    <dgm:pt modelId="{7B2CED0A-1505-4BB7-9E4B-387F68ADF55C}">
      <dgm:prSet phldrT="[文本]"/>
      <dgm:spPr/>
      <dgm:t>
        <a:bodyPr/>
        <a:lstStyle/>
        <a:p>
          <a:pPr marL="0" indent="444500"/>
          <a:endParaRPr lang="zh-CN" altLang="en-US" dirty="0"/>
        </a:p>
      </dgm:t>
    </dgm:pt>
    <dgm:pt modelId="{C56D6544-6611-4075-BC0C-A57BC404728B}" type="parTrans" cxnId="{B446F2F8-6F1E-44F1-B888-2196CDF572A1}">
      <dgm:prSet/>
      <dgm:spPr/>
      <dgm:t>
        <a:bodyPr/>
        <a:lstStyle/>
        <a:p>
          <a:endParaRPr lang="zh-CN" altLang="en-US"/>
        </a:p>
      </dgm:t>
    </dgm:pt>
    <dgm:pt modelId="{248FB58F-01CC-492E-A705-CB5719B8291E}" type="sibTrans" cxnId="{B446F2F8-6F1E-44F1-B888-2196CDF572A1}">
      <dgm:prSet/>
      <dgm:spPr/>
      <dgm:t>
        <a:bodyPr/>
        <a:lstStyle/>
        <a:p>
          <a:endParaRPr lang="zh-CN" altLang="en-US"/>
        </a:p>
      </dgm:t>
    </dgm:pt>
    <dgm:pt modelId="{9E7B45FB-67B9-449E-8E71-46A5140DFB61}">
      <dgm:prSet/>
      <dgm:spPr/>
      <dgm:t>
        <a:bodyPr/>
        <a:lstStyle/>
        <a:p>
          <a:r>
            <a:rPr lang="zh-CN" smtClean="0"/>
            <a:t>多级式跌水</a:t>
          </a:r>
          <a:endParaRPr lang="zh-CN" altLang="en-US"/>
        </a:p>
      </dgm:t>
    </dgm:pt>
    <dgm:pt modelId="{ABE750CE-D6FD-4BDF-981E-609F6DD9488E}" type="parTrans" cxnId="{7BE91289-77BD-403C-A43A-3F0329AB6AC8}">
      <dgm:prSet/>
      <dgm:spPr/>
      <dgm:t>
        <a:bodyPr/>
        <a:lstStyle/>
        <a:p>
          <a:endParaRPr lang="zh-CN" altLang="en-US"/>
        </a:p>
      </dgm:t>
    </dgm:pt>
    <dgm:pt modelId="{3A3BCCE8-BF4A-40DF-BEE6-6410D079BBCA}" type="sibTrans" cxnId="{7BE91289-77BD-403C-A43A-3F0329AB6AC8}">
      <dgm:prSet/>
      <dgm:spPr/>
      <dgm:t>
        <a:bodyPr/>
        <a:lstStyle/>
        <a:p>
          <a:endParaRPr lang="zh-CN" altLang="en-US"/>
        </a:p>
      </dgm:t>
    </dgm:pt>
    <dgm:pt modelId="{F8949F4B-4503-48A5-BBFC-6DCAEC15FC32}">
      <dgm:prSet/>
      <dgm:spPr/>
      <dgm:t>
        <a:bodyPr/>
        <a:lstStyle/>
        <a:p>
          <a:r>
            <a:rPr lang="zh-CN" dirty="0" smtClean="0"/>
            <a:t>悬臂式跌水</a:t>
          </a:r>
          <a:endParaRPr lang="zh-CN" altLang="en-US" dirty="0"/>
        </a:p>
      </dgm:t>
    </dgm:pt>
    <dgm:pt modelId="{5AA136A2-CFEC-4293-A543-BB720EB5D0F5}" type="parTrans" cxnId="{A5EA25F7-51A3-4C05-BD1D-DDD77DD6F0FD}">
      <dgm:prSet/>
      <dgm:spPr/>
      <dgm:t>
        <a:bodyPr/>
        <a:lstStyle/>
        <a:p>
          <a:endParaRPr lang="zh-CN" altLang="en-US"/>
        </a:p>
      </dgm:t>
    </dgm:pt>
    <dgm:pt modelId="{EA78810E-6417-4739-831D-09DB93D582D0}" type="sibTrans" cxnId="{A5EA25F7-51A3-4C05-BD1D-DDD77DD6F0FD}">
      <dgm:prSet/>
      <dgm:spPr/>
      <dgm:t>
        <a:bodyPr/>
        <a:lstStyle/>
        <a:p>
          <a:endParaRPr lang="zh-CN" altLang="en-US"/>
        </a:p>
      </dgm:t>
    </dgm:pt>
    <dgm:pt modelId="{0DE39054-BB02-42B3-BFE0-C2A2EA435799}">
      <dgm:prSet/>
      <dgm:spPr/>
      <dgm:t>
        <a:bodyPr/>
        <a:lstStyle/>
        <a:p>
          <a:r>
            <a:rPr lang="zh-CN" smtClean="0"/>
            <a:t>陡坡跌水</a:t>
          </a:r>
          <a:endParaRPr lang="zh-CN" altLang="en-US"/>
        </a:p>
      </dgm:t>
    </dgm:pt>
    <dgm:pt modelId="{300BA39E-DA2E-421B-B9E6-9A961549F803}" type="parTrans" cxnId="{879A0BE1-1FC5-499E-8542-A9F8E8BBE105}">
      <dgm:prSet/>
      <dgm:spPr/>
      <dgm:t>
        <a:bodyPr/>
        <a:lstStyle/>
        <a:p>
          <a:endParaRPr lang="zh-CN" altLang="en-US"/>
        </a:p>
      </dgm:t>
    </dgm:pt>
    <dgm:pt modelId="{828EB20F-5B40-4AE7-88FB-5DBA2BFAD5B6}" type="sibTrans" cxnId="{879A0BE1-1FC5-499E-8542-A9F8E8BBE105}">
      <dgm:prSet/>
      <dgm:spPr/>
      <dgm:t>
        <a:bodyPr/>
        <a:lstStyle/>
        <a:p>
          <a:endParaRPr lang="zh-CN" altLang="en-US"/>
        </a:p>
      </dgm:t>
    </dgm:pt>
    <dgm:pt modelId="{DDDEA428-98B4-4819-AA5B-8C17ED232290}">
      <dgm:prSet/>
      <dgm:spPr/>
      <dgm:t>
        <a:bodyPr/>
        <a:lstStyle/>
        <a:p>
          <a:pPr marL="0" indent="352425"/>
          <a:r>
            <a:rPr lang="zh-CN" dirty="0" smtClean="0"/>
            <a:t>陡坡跌水是以陡坡连接高、低渠道的开敞式过水构筑物。</a:t>
          </a:r>
          <a:endParaRPr lang="zh-CN" altLang="en-US" dirty="0"/>
        </a:p>
      </dgm:t>
    </dgm:pt>
    <dgm:pt modelId="{E182EECB-49A7-4C9B-AD37-498A075F876C}" type="parTrans" cxnId="{7C1F0231-D4CD-4473-A8A2-3B4A1D7C3814}">
      <dgm:prSet/>
      <dgm:spPr/>
      <dgm:t>
        <a:bodyPr/>
        <a:lstStyle/>
        <a:p>
          <a:endParaRPr lang="zh-CN" altLang="en-US"/>
        </a:p>
      </dgm:t>
    </dgm:pt>
    <dgm:pt modelId="{9DD031A1-4488-4FDE-AA8B-C2C76FDFD477}" type="sibTrans" cxnId="{7C1F0231-D4CD-4473-A8A2-3B4A1D7C3814}">
      <dgm:prSet/>
      <dgm:spPr/>
      <dgm:t>
        <a:bodyPr/>
        <a:lstStyle/>
        <a:p>
          <a:endParaRPr lang="zh-CN" altLang="en-US"/>
        </a:p>
      </dgm:t>
    </dgm:pt>
    <dgm:pt modelId="{24022629-BDBB-4967-B419-6578E82F35B5}">
      <dgm:prSet/>
      <dgm:spPr/>
      <dgm:t>
        <a:bodyPr/>
        <a:lstStyle/>
        <a:p>
          <a:pPr marL="0" indent="444500"/>
          <a:r>
            <a:rPr lang="zh-CN" dirty="0" smtClean="0"/>
            <a:t>悬臂式跌水是将泻水石突出成悬臂状，使水能泻至池中间，因而落水更具魅力。</a:t>
          </a:r>
          <a:endParaRPr lang="zh-CN" altLang="en-US" dirty="0"/>
        </a:p>
      </dgm:t>
    </dgm:pt>
    <dgm:pt modelId="{BC960927-2912-451E-BF73-47A7F233A1B6}" type="parTrans" cxnId="{B29976F3-7159-44EA-952B-B82B664CC96F}">
      <dgm:prSet/>
      <dgm:spPr/>
      <dgm:t>
        <a:bodyPr/>
        <a:lstStyle/>
        <a:p>
          <a:endParaRPr lang="zh-CN" altLang="en-US"/>
        </a:p>
      </dgm:t>
    </dgm:pt>
    <dgm:pt modelId="{D3A0DCD2-92DD-414A-9C28-1ACEE70A8875}" type="sibTrans" cxnId="{B29976F3-7159-44EA-952B-B82B664CC96F}">
      <dgm:prSet/>
      <dgm:spPr/>
      <dgm:t>
        <a:bodyPr/>
        <a:lstStyle/>
        <a:p>
          <a:endParaRPr lang="zh-CN" altLang="en-US"/>
        </a:p>
      </dgm:t>
    </dgm:pt>
    <dgm:pt modelId="{CF946D9B-A6A0-4BA5-98F4-B9D37F5C220B}">
      <dgm:prSet/>
      <dgm:spPr/>
      <dgm:t>
        <a:bodyPr/>
        <a:lstStyle/>
        <a:p>
          <a:pPr marL="0" indent="444500"/>
          <a:r>
            <a:rPr lang="zh-CN" dirty="0" smtClean="0"/>
            <a:t>多级式跌水即溪流下落时，具有三阶及三阶以上落差的跌水</a:t>
          </a:r>
          <a:r>
            <a:rPr lang="zh-CN" altLang="en-US" dirty="0" smtClean="0"/>
            <a:t>。</a:t>
          </a:r>
          <a:endParaRPr lang="zh-CN" altLang="en-US" dirty="0"/>
        </a:p>
      </dgm:t>
    </dgm:pt>
    <dgm:pt modelId="{8E04A99A-38A2-4507-A79C-DAF25D99CA1B}" type="parTrans" cxnId="{0B52AD76-C62A-4888-8AE9-896BC5414B59}">
      <dgm:prSet/>
      <dgm:spPr/>
      <dgm:t>
        <a:bodyPr/>
        <a:lstStyle/>
        <a:p>
          <a:endParaRPr lang="zh-CN" altLang="en-US"/>
        </a:p>
      </dgm:t>
    </dgm:pt>
    <dgm:pt modelId="{15A39142-A768-4AF1-AACA-08A6519AFAA8}" type="sibTrans" cxnId="{0B52AD76-C62A-4888-8AE9-896BC5414B59}">
      <dgm:prSet/>
      <dgm:spPr/>
      <dgm:t>
        <a:bodyPr/>
        <a:lstStyle/>
        <a:p>
          <a:endParaRPr lang="zh-CN" altLang="en-US"/>
        </a:p>
      </dgm:t>
    </dgm:pt>
    <dgm:pt modelId="{CE25B634-B301-485B-BB72-F7E6BF604B7D}" type="pres">
      <dgm:prSet presAssocID="{3D0038A9-1715-4439-8D1C-DF2274006BB1}" presName="Name0" presStyleCnt="0">
        <dgm:presLayoutVars>
          <dgm:dir/>
          <dgm:animLvl val="lvl"/>
          <dgm:resizeHandles val="exact"/>
        </dgm:presLayoutVars>
      </dgm:prSet>
      <dgm:spPr/>
      <dgm:t>
        <a:bodyPr/>
        <a:lstStyle/>
        <a:p>
          <a:endParaRPr lang="zh-CN" altLang="en-US"/>
        </a:p>
      </dgm:t>
    </dgm:pt>
    <dgm:pt modelId="{1B1CF215-D9C3-4CD3-AF35-09FD54DE8F6B}" type="pres">
      <dgm:prSet presAssocID="{E05D2296-AD33-436D-B42A-C730BB70159E}" presName="composite" presStyleCnt="0"/>
      <dgm:spPr/>
    </dgm:pt>
    <dgm:pt modelId="{19A5CA51-9DB6-4121-B6E0-B1F7132FABE4}" type="pres">
      <dgm:prSet presAssocID="{E05D2296-AD33-436D-B42A-C730BB70159E}" presName="parTx" presStyleLbl="alignNode1" presStyleIdx="0" presStyleCnt="5">
        <dgm:presLayoutVars>
          <dgm:chMax val="0"/>
          <dgm:chPref val="0"/>
          <dgm:bulletEnabled val="1"/>
        </dgm:presLayoutVars>
      </dgm:prSet>
      <dgm:spPr/>
      <dgm:t>
        <a:bodyPr/>
        <a:lstStyle/>
        <a:p>
          <a:endParaRPr lang="zh-CN" altLang="en-US"/>
        </a:p>
      </dgm:t>
    </dgm:pt>
    <dgm:pt modelId="{AB7A0A2F-90A0-4230-BD13-6F255892FE71}" type="pres">
      <dgm:prSet presAssocID="{E05D2296-AD33-436D-B42A-C730BB70159E}" presName="desTx" presStyleLbl="alignAccFollowNode1" presStyleIdx="0" presStyleCnt="5">
        <dgm:presLayoutVars>
          <dgm:bulletEnabled val="1"/>
        </dgm:presLayoutVars>
      </dgm:prSet>
      <dgm:spPr/>
      <dgm:t>
        <a:bodyPr/>
        <a:lstStyle/>
        <a:p>
          <a:endParaRPr lang="zh-CN" altLang="en-US"/>
        </a:p>
      </dgm:t>
    </dgm:pt>
    <dgm:pt modelId="{82FD12B5-860E-4BDC-A653-B074FB664FA2}" type="pres">
      <dgm:prSet presAssocID="{097D0AED-4B0C-49A2-9C7C-867FFDBF44E2}" presName="space" presStyleCnt="0"/>
      <dgm:spPr/>
    </dgm:pt>
    <dgm:pt modelId="{8FF7B904-AD98-4911-9B3B-AEAF786240E4}" type="pres">
      <dgm:prSet presAssocID="{AA1D63A4-7E5D-430F-82E9-638FD46BF406}" presName="composite" presStyleCnt="0"/>
      <dgm:spPr/>
    </dgm:pt>
    <dgm:pt modelId="{9CA78CBC-2CF5-4A4F-8B7A-B9725E3037CA}" type="pres">
      <dgm:prSet presAssocID="{AA1D63A4-7E5D-430F-82E9-638FD46BF406}" presName="parTx" presStyleLbl="alignNode1" presStyleIdx="1" presStyleCnt="5">
        <dgm:presLayoutVars>
          <dgm:chMax val="0"/>
          <dgm:chPref val="0"/>
          <dgm:bulletEnabled val="1"/>
        </dgm:presLayoutVars>
      </dgm:prSet>
      <dgm:spPr/>
      <dgm:t>
        <a:bodyPr/>
        <a:lstStyle/>
        <a:p>
          <a:endParaRPr lang="zh-CN" altLang="en-US"/>
        </a:p>
      </dgm:t>
    </dgm:pt>
    <dgm:pt modelId="{8D894C0D-CE5E-4E15-AD56-9370A6B24177}" type="pres">
      <dgm:prSet presAssocID="{AA1D63A4-7E5D-430F-82E9-638FD46BF406}" presName="desTx" presStyleLbl="alignAccFollowNode1" presStyleIdx="1" presStyleCnt="5">
        <dgm:presLayoutVars>
          <dgm:bulletEnabled val="1"/>
        </dgm:presLayoutVars>
      </dgm:prSet>
      <dgm:spPr/>
      <dgm:t>
        <a:bodyPr/>
        <a:lstStyle/>
        <a:p>
          <a:endParaRPr lang="zh-CN" altLang="en-US"/>
        </a:p>
      </dgm:t>
    </dgm:pt>
    <dgm:pt modelId="{910E5A12-D98F-4B78-9DA7-DB6A72C3B56A}" type="pres">
      <dgm:prSet presAssocID="{F3178272-65E8-46A7-9580-87AFA5BEF8F4}" presName="space" presStyleCnt="0"/>
      <dgm:spPr/>
    </dgm:pt>
    <dgm:pt modelId="{9F6462A4-E14A-41D3-B74D-794648065576}" type="pres">
      <dgm:prSet presAssocID="{9E7B45FB-67B9-449E-8E71-46A5140DFB61}" presName="composite" presStyleCnt="0"/>
      <dgm:spPr/>
    </dgm:pt>
    <dgm:pt modelId="{BD97ABC1-F545-404B-BB0E-B644EB265A81}" type="pres">
      <dgm:prSet presAssocID="{9E7B45FB-67B9-449E-8E71-46A5140DFB61}" presName="parTx" presStyleLbl="alignNode1" presStyleIdx="2" presStyleCnt="5">
        <dgm:presLayoutVars>
          <dgm:chMax val="0"/>
          <dgm:chPref val="0"/>
          <dgm:bulletEnabled val="1"/>
        </dgm:presLayoutVars>
      </dgm:prSet>
      <dgm:spPr/>
      <dgm:t>
        <a:bodyPr/>
        <a:lstStyle/>
        <a:p>
          <a:endParaRPr lang="zh-CN" altLang="en-US"/>
        </a:p>
      </dgm:t>
    </dgm:pt>
    <dgm:pt modelId="{CEE5816C-B024-4B73-8F61-6B3DDBB811E8}" type="pres">
      <dgm:prSet presAssocID="{9E7B45FB-67B9-449E-8E71-46A5140DFB61}" presName="desTx" presStyleLbl="alignAccFollowNode1" presStyleIdx="2" presStyleCnt="5">
        <dgm:presLayoutVars>
          <dgm:bulletEnabled val="1"/>
        </dgm:presLayoutVars>
      </dgm:prSet>
      <dgm:spPr/>
      <dgm:t>
        <a:bodyPr/>
        <a:lstStyle/>
        <a:p>
          <a:endParaRPr lang="zh-CN" altLang="en-US"/>
        </a:p>
      </dgm:t>
    </dgm:pt>
    <dgm:pt modelId="{67351239-EF3A-4B42-8DB4-615BE291A9D1}" type="pres">
      <dgm:prSet presAssocID="{3A3BCCE8-BF4A-40DF-BEE6-6410D079BBCA}" presName="space" presStyleCnt="0"/>
      <dgm:spPr/>
    </dgm:pt>
    <dgm:pt modelId="{A065976B-4F33-4C02-B34E-3A6FF3D6030C}" type="pres">
      <dgm:prSet presAssocID="{F8949F4B-4503-48A5-BBFC-6DCAEC15FC32}" presName="composite" presStyleCnt="0"/>
      <dgm:spPr/>
    </dgm:pt>
    <dgm:pt modelId="{83852ABC-F358-45EF-B767-CC4885DF6D60}" type="pres">
      <dgm:prSet presAssocID="{F8949F4B-4503-48A5-BBFC-6DCAEC15FC32}" presName="parTx" presStyleLbl="alignNode1" presStyleIdx="3" presStyleCnt="5">
        <dgm:presLayoutVars>
          <dgm:chMax val="0"/>
          <dgm:chPref val="0"/>
          <dgm:bulletEnabled val="1"/>
        </dgm:presLayoutVars>
      </dgm:prSet>
      <dgm:spPr/>
      <dgm:t>
        <a:bodyPr/>
        <a:lstStyle/>
        <a:p>
          <a:endParaRPr lang="zh-CN" altLang="en-US"/>
        </a:p>
      </dgm:t>
    </dgm:pt>
    <dgm:pt modelId="{AA60C718-9050-4DC9-A6E9-DC1E66E25346}" type="pres">
      <dgm:prSet presAssocID="{F8949F4B-4503-48A5-BBFC-6DCAEC15FC32}" presName="desTx" presStyleLbl="alignAccFollowNode1" presStyleIdx="3" presStyleCnt="5">
        <dgm:presLayoutVars>
          <dgm:bulletEnabled val="1"/>
        </dgm:presLayoutVars>
      </dgm:prSet>
      <dgm:spPr/>
      <dgm:t>
        <a:bodyPr/>
        <a:lstStyle/>
        <a:p>
          <a:endParaRPr lang="zh-CN" altLang="en-US"/>
        </a:p>
      </dgm:t>
    </dgm:pt>
    <dgm:pt modelId="{E7C677E5-B2A7-4473-94F6-ED5702CAB13C}" type="pres">
      <dgm:prSet presAssocID="{EA78810E-6417-4739-831D-09DB93D582D0}" presName="space" presStyleCnt="0"/>
      <dgm:spPr/>
    </dgm:pt>
    <dgm:pt modelId="{1EC0E6FC-9D84-4234-BB94-B518B5DFD03F}" type="pres">
      <dgm:prSet presAssocID="{0DE39054-BB02-42B3-BFE0-C2A2EA435799}" presName="composite" presStyleCnt="0"/>
      <dgm:spPr/>
    </dgm:pt>
    <dgm:pt modelId="{DA515E6E-4294-4A9C-BDDA-BA59362F3E47}" type="pres">
      <dgm:prSet presAssocID="{0DE39054-BB02-42B3-BFE0-C2A2EA435799}" presName="parTx" presStyleLbl="alignNode1" presStyleIdx="4" presStyleCnt="5">
        <dgm:presLayoutVars>
          <dgm:chMax val="0"/>
          <dgm:chPref val="0"/>
          <dgm:bulletEnabled val="1"/>
        </dgm:presLayoutVars>
      </dgm:prSet>
      <dgm:spPr/>
      <dgm:t>
        <a:bodyPr/>
        <a:lstStyle/>
        <a:p>
          <a:endParaRPr lang="zh-CN" altLang="en-US"/>
        </a:p>
      </dgm:t>
    </dgm:pt>
    <dgm:pt modelId="{F213FAEF-A2D9-4128-A926-9204FB12A157}" type="pres">
      <dgm:prSet presAssocID="{0DE39054-BB02-42B3-BFE0-C2A2EA435799}" presName="desTx" presStyleLbl="alignAccFollowNode1" presStyleIdx="4" presStyleCnt="5">
        <dgm:presLayoutVars>
          <dgm:bulletEnabled val="1"/>
        </dgm:presLayoutVars>
      </dgm:prSet>
      <dgm:spPr/>
      <dgm:t>
        <a:bodyPr/>
        <a:lstStyle/>
        <a:p>
          <a:endParaRPr lang="zh-CN" altLang="en-US"/>
        </a:p>
      </dgm:t>
    </dgm:pt>
  </dgm:ptLst>
  <dgm:cxnLst>
    <dgm:cxn modelId="{B446F2F8-6F1E-44F1-B888-2196CDF572A1}" srcId="{E05D2296-AD33-436D-B42A-C730BB70159E}" destId="{7B2CED0A-1505-4BB7-9E4B-387F68ADF55C}" srcOrd="4" destOrd="0" parTransId="{C56D6544-6611-4075-BC0C-A57BC404728B}" sibTransId="{248FB58F-01CC-492E-A705-CB5719B8291E}"/>
    <dgm:cxn modelId="{424D6842-EECA-49F9-BD73-C67ECCCF5A05}" srcId="{E05D2296-AD33-436D-B42A-C730BB70159E}" destId="{E18FC705-BF5D-4DBA-B472-B86283340C84}" srcOrd="2" destOrd="0" parTransId="{4276EA7F-1895-4F86-A33A-A0E13BE0DD93}" sibTransId="{64B46C21-A380-4F23-8F1B-FB4F473A26DB}"/>
    <dgm:cxn modelId="{63E69984-2DDB-43A1-9DBD-F90AC23E4762}" type="presOf" srcId="{486ED93A-154E-4E80-AEC2-555986F095D9}" destId="{AB7A0A2F-90A0-4230-BD13-6F255892FE71}" srcOrd="0" destOrd="3" presId="urn:microsoft.com/office/officeart/2005/8/layout/hList1"/>
    <dgm:cxn modelId="{0221B522-584C-4D26-9499-5B41C7B44455}" srcId="{E05D2296-AD33-436D-B42A-C730BB70159E}" destId="{F20CD1E9-0FD7-4C14-A256-381B519B4BAB}" srcOrd="5" destOrd="0" parTransId="{566D1BDF-A968-47B9-9D0A-9B42239D2C1A}" sibTransId="{EF74FD3A-8C5E-4E1E-955D-DF3A797A51CB}"/>
    <dgm:cxn modelId="{7BE91289-77BD-403C-A43A-3F0329AB6AC8}" srcId="{3D0038A9-1715-4439-8D1C-DF2274006BB1}" destId="{9E7B45FB-67B9-449E-8E71-46A5140DFB61}" srcOrd="2" destOrd="0" parTransId="{ABE750CE-D6FD-4BDF-981E-609F6DD9488E}" sibTransId="{3A3BCCE8-BF4A-40DF-BEE6-6410D079BBCA}"/>
    <dgm:cxn modelId="{BB6B7B1F-B063-41D4-AC68-1497B64ACB32}" srcId="{E05D2296-AD33-436D-B42A-C730BB70159E}" destId="{BD9245B2-2C9D-4E32-866E-931BE180C93D}" srcOrd="0" destOrd="0" parTransId="{E1D76483-D689-45D5-A6D9-EE95C193BC21}" sibTransId="{4EFDB15B-74E7-4F7B-B018-6B5143242E2F}"/>
    <dgm:cxn modelId="{1A3E5163-8419-4A40-A0B5-4649759B2712}" type="presOf" srcId="{F8949F4B-4503-48A5-BBFC-6DCAEC15FC32}" destId="{83852ABC-F358-45EF-B767-CC4885DF6D60}" srcOrd="0" destOrd="0" presId="urn:microsoft.com/office/officeart/2005/8/layout/hList1"/>
    <dgm:cxn modelId="{6F81D056-9832-4FC4-A357-C57BFCD79E6E}" srcId="{E05D2296-AD33-436D-B42A-C730BB70159E}" destId="{486ED93A-154E-4E80-AEC2-555986F095D9}" srcOrd="3" destOrd="0" parTransId="{AC898227-07F8-44AC-BF3D-CB39159DED27}" sibTransId="{3B57170C-DD35-42F7-865D-7D465A247174}"/>
    <dgm:cxn modelId="{CE763D97-49DA-4E55-8CF8-BA6AF3E55A17}" type="presOf" srcId="{DDDEA428-98B4-4819-AA5B-8C17ED232290}" destId="{F213FAEF-A2D9-4128-A926-9204FB12A157}" srcOrd="0" destOrd="0" presId="urn:microsoft.com/office/officeart/2005/8/layout/hList1"/>
    <dgm:cxn modelId="{18FA8C62-5B96-4AE9-AD97-C6A331B09601}" type="presOf" srcId="{CF946D9B-A6A0-4BA5-98F4-B9D37F5C220B}" destId="{CEE5816C-B024-4B73-8F61-6B3DDBB811E8}" srcOrd="0" destOrd="0" presId="urn:microsoft.com/office/officeart/2005/8/layout/hList1"/>
    <dgm:cxn modelId="{A5959284-1DF8-49DC-98F7-F556FD034F39}" type="presOf" srcId="{3913F045-14B2-400E-B227-2D328C6A454E}" destId="{8D894C0D-CE5E-4E15-AD56-9370A6B24177}" srcOrd="0" destOrd="0" presId="urn:microsoft.com/office/officeart/2005/8/layout/hList1"/>
    <dgm:cxn modelId="{567DBF9C-58C2-4C3E-A61C-363AFE2365BF}" srcId="{AA1D63A4-7E5D-430F-82E9-638FD46BF406}" destId="{3913F045-14B2-400E-B227-2D328C6A454E}" srcOrd="0" destOrd="0" parTransId="{5F2B469F-993C-4909-AF19-D1E050646426}" sibTransId="{EFFB30F8-020B-4D84-9F29-7008F0AD112F}"/>
    <dgm:cxn modelId="{E94B660E-0F62-40E1-A2E3-4E12B47A316B}" srcId="{3D0038A9-1715-4439-8D1C-DF2274006BB1}" destId="{E05D2296-AD33-436D-B42A-C730BB70159E}" srcOrd="0" destOrd="0" parTransId="{77A4243B-49D6-4976-B68C-E63E4CA55E11}" sibTransId="{097D0AED-4B0C-49A2-9C7C-867FFDBF44E2}"/>
    <dgm:cxn modelId="{7C1F0231-D4CD-4473-A8A2-3B4A1D7C3814}" srcId="{0DE39054-BB02-42B3-BFE0-C2A2EA435799}" destId="{DDDEA428-98B4-4819-AA5B-8C17ED232290}" srcOrd="0" destOrd="0" parTransId="{E182EECB-49A7-4C9B-AD37-498A075F876C}" sibTransId="{9DD031A1-4488-4FDE-AA8B-C2C76FDFD477}"/>
    <dgm:cxn modelId="{ED0541EE-BB2E-4CE8-91B0-659802AFC0E0}" type="presOf" srcId="{E05D2296-AD33-436D-B42A-C730BB70159E}" destId="{19A5CA51-9DB6-4121-B6E0-B1F7132FABE4}" srcOrd="0" destOrd="0" presId="urn:microsoft.com/office/officeart/2005/8/layout/hList1"/>
    <dgm:cxn modelId="{A5EA25F7-51A3-4C05-BD1D-DDD77DD6F0FD}" srcId="{3D0038A9-1715-4439-8D1C-DF2274006BB1}" destId="{F8949F4B-4503-48A5-BBFC-6DCAEC15FC32}" srcOrd="3" destOrd="0" parTransId="{5AA136A2-CFEC-4293-A543-BB720EB5D0F5}" sibTransId="{EA78810E-6417-4739-831D-09DB93D582D0}"/>
    <dgm:cxn modelId="{BDA59661-E4AA-4EB6-8D02-C3F4A40D00A8}" type="presOf" srcId="{BD9245B2-2C9D-4E32-866E-931BE180C93D}" destId="{AB7A0A2F-90A0-4230-BD13-6F255892FE71}" srcOrd="0" destOrd="0" presId="urn:microsoft.com/office/officeart/2005/8/layout/hList1"/>
    <dgm:cxn modelId="{879A0BE1-1FC5-499E-8542-A9F8E8BBE105}" srcId="{3D0038A9-1715-4439-8D1C-DF2274006BB1}" destId="{0DE39054-BB02-42B3-BFE0-C2A2EA435799}" srcOrd="4" destOrd="0" parTransId="{300BA39E-DA2E-421B-B9E6-9A961549F803}" sibTransId="{828EB20F-5B40-4AE7-88FB-5DBA2BFAD5B6}"/>
    <dgm:cxn modelId="{982E7721-87B8-45A1-B047-0E542E30B345}" srcId="{E05D2296-AD33-436D-B42A-C730BB70159E}" destId="{B6ADE2A0-14A5-4131-B1E2-128654D0E505}" srcOrd="1" destOrd="0" parTransId="{8B1EDFB6-F9D0-4C49-863C-5B8F547FC59B}" sibTransId="{C21D62AE-14FC-4D82-8EA8-E63FFC72AA27}"/>
    <dgm:cxn modelId="{DC8B308E-8A9C-4995-A44A-A24F645BA567}" type="presOf" srcId="{F20CD1E9-0FD7-4C14-A256-381B519B4BAB}" destId="{AB7A0A2F-90A0-4230-BD13-6F255892FE71}" srcOrd="0" destOrd="5" presId="urn:microsoft.com/office/officeart/2005/8/layout/hList1"/>
    <dgm:cxn modelId="{B1FCD2A2-9750-45A7-AEFF-9B86B1012C1C}" type="presOf" srcId="{B6ADE2A0-14A5-4131-B1E2-128654D0E505}" destId="{AB7A0A2F-90A0-4230-BD13-6F255892FE71}" srcOrd="0" destOrd="1" presId="urn:microsoft.com/office/officeart/2005/8/layout/hList1"/>
    <dgm:cxn modelId="{B29976F3-7159-44EA-952B-B82B664CC96F}" srcId="{F8949F4B-4503-48A5-BBFC-6DCAEC15FC32}" destId="{24022629-BDBB-4967-B419-6578E82F35B5}" srcOrd="0" destOrd="0" parTransId="{BC960927-2912-451E-BF73-47A7F233A1B6}" sibTransId="{D3A0DCD2-92DD-414A-9C28-1ACEE70A8875}"/>
    <dgm:cxn modelId="{F9B183B7-6761-4EF1-9094-9174E0519103}" srcId="{3D0038A9-1715-4439-8D1C-DF2274006BB1}" destId="{AA1D63A4-7E5D-430F-82E9-638FD46BF406}" srcOrd="1" destOrd="0" parTransId="{E245E5FB-0E4B-48F8-B4A6-4C8F3D68241D}" sibTransId="{F3178272-65E8-46A7-9580-87AFA5BEF8F4}"/>
    <dgm:cxn modelId="{CEFB983D-3223-4392-8C55-D8D5B4F4A238}" type="presOf" srcId="{AA1D63A4-7E5D-430F-82E9-638FD46BF406}" destId="{9CA78CBC-2CF5-4A4F-8B7A-B9725E3037CA}" srcOrd="0" destOrd="0" presId="urn:microsoft.com/office/officeart/2005/8/layout/hList1"/>
    <dgm:cxn modelId="{6CC200F2-006A-472B-A501-D55E334B582B}" type="presOf" srcId="{9E7B45FB-67B9-449E-8E71-46A5140DFB61}" destId="{BD97ABC1-F545-404B-BB0E-B644EB265A81}" srcOrd="0" destOrd="0" presId="urn:microsoft.com/office/officeart/2005/8/layout/hList1"/>
    <dgm:cxn modelId="{0B52AD76-C62A-4888-8AE9-896BC5414B59}" srcId="{9E7B45FB-67B9-449E-8E71-46A5140DFB61}" destId="{CF946D9B-A6A0-4BA5-98F4-B9D37F5C220B}" srcOrd="0" destOrd="0" parTransId="{8E04A99A-38A2-4507-A79C-DAF25D99CA1B}" sibTransId="{15A39142-A768-4AF1-AACA-08A6519AFAA8}"/>
    <dgm:cxn modelId="{BDCD1DA2-A797-4A1A-97A4-02D44E312F08}" type="presOf" srcId="{0DE39054-BB02-42B3-BFE0-C2A2EA435799}" destId="{DA515E6E-4294-4A9C-BDDA-BA59362F3E47}" srcOrd="0" destOrd="0" presId="urn:microsoft.com/office/officeart/2005/8/layout/hList1"/>
    <dgm:cxn modelId="{3875E5B3-31F3-4B7D-9DFD-D548E5851433}" type="presOf" srcId="{7B2CED0A-1505-4BB7-9E4B-387F68ADF55C}" destId="{AB7A0A2F-90A0-4230-BD13-6F255892FE71}" srcOrd="0" destOrd="4" presId="urn:microsoft.com/office/officeart/2005/8/layout/hList1"/>
    <dgm:cxn modelId="{825FA5C4-FAC3-41CD-847C-2C267C40040D}" type="presOf" srcId="{24022629-BDBB-4967-B419-6578E82F35B5}" destId="{AA60C718-9050-4DC9-A6E9-DC1E66E25346}" srcOrd="0" destOrd="0" presId="urn:microsoft.com/office/officeart/2005/8/layout/hList1"/>
    <dgm:cxn modelId="{93DE0021-85B0-43A6-B2D7-63043F915965}" type="presOf" srcId="{3D0038A9-1715-4439-8D1C-DF2274006BB1}" destId="{CE25B634-B301-485B-BB72-F7E6BF604B7D}" srcOrd="0" destOrd="0" presId="urn:microsoft.com/office/officeart/2005/8/layout/hList1"/>
    <dgm:cxn modelId="{17178C1E-1FE3-44CE-B27F-ED17EA30188A}" type="presOf" srcId="{E18FC705-BF5D-4DBA-B472-B86283340C84}" destId="{AB7A0A2F-90A0-4230-BD13-6F255892FE71}" srcOrd="0" destOrd="2" presId="urn:microsoft.com/office/officeart/2005/8/layout/hList1"/>
    <dgm:cxn modelId="{F857823B-2C72-410F-8AAF-678D1F4A8FA2}" type="presParOf" srcId="{CE25B634-B301-485B-BB72-F7E6BF604B7D}" destId="{1B1CF215-D9C3-4CD3-AF35-09FD54DE8F6B}" srcOrd="0" destOrd="0" presId="urn:microsoft.com/office/officeart/2005/8/layout/hList1"/>
    <dgm:cxn modelId="{C542F127-9E6E-4536-90D6-E1E04FAE32CA}" type="presParOf" srcId="{1B1CF215-D9C3-4CD3-AF35-09FD54DE8F6B}" destId="{19A5CA51-9DB6-4121-B6E0-B1F7132FABE4}" srcOrd="0" destOrd="0" presId="urn:microsoft.com/office/officeart/2005/8/layout/hList1"/>
    <dgm:cxn modelId="{63FB1D66-CCCD-4BB8-A825-C71C9FFBC7DB}" type="presParOf" srcId="{1B1CF215-D9C3-4CD3-AF35-09FD54DE8F6B}" destId="{AB7A0A2F-90A0-4230-BD13-6F255892FE71}" srcOrd="1" destOrd="0" presId="urn:microsoft.com/office/officeart/2005/8/layout/hList1"/>
    <dgm:cxn modelId="{6E9C933C-5BAC-49D6-B745-588F16DD0DD7}" type="presParOf" srcId="{CE25B634-B301-485B-BB72-F7E6BF604B7D}" destId="{82FD12B5-860E-4BDC-A653-B074FB664FA2}" srcOrd="1" destOrd="0" presId="urn:microsoft.com/office/officeart/2005/8/layout/hList1"/>
    <dgm:cxn modelId="{568ACC5E-E4BC-4EB2-BCA8-6BCC997AF825}" type="presParOf" srcId="{CE25B634-B301-485B-BB72-F7E6BF604B7D}" destId="{8FF7B904-AD98-4911-9B3B-AEAF786240E4}" srcOrd="2" destOrd="0" presId="urn:microsoft.com/office/officeart/2005/8/layout/hList1"/>
    <dgm:cxn modelId="{0ED078C8-FA61-44C2-B67E-EA0131CB7EEB}" type="presParOf" srcId="{8FF7B904-AD98-4911-9B3B-AEAF786240E4}" destId="{9CA78CBC-2CF5-4A4F-8B7A-B9725E3037CA}" srcOrd="0" destOrd="0" presId="urn:microsoft.com/office/officeart/2005/8/layout/hList1"/>
    <dgm:cxn modelId="{8CD5E26B-3EF1-4BBC-9459-D1429C067D01}" type="presParOf" srcId="{8FF7B904-AD98-4911-9B3B-AEAF786240E4}" destId="{8D894C0D-CE5E-4E15-AD56-9370A6B24177}" srcOrd="1" destOrd="0" presId="urn:microsoft.com/office/officeart/2005/8/layout/hList1"/>
    <dgm:cxn modelId="{F2C77A0D-7765-4592-844E-90204FF47F89}" type="presParOf" srcId="{CE25B634-B301-485B-BB72-F7E6BF604B7D}" destId="{910E5A12-D98F-4B78-9DA7-DB6A72C3B56A}" srcOrd="3" destOrd="0" presId="urn:microsoft.com/office/officeart/2005/8/layout/hList1"/>
    <dgm:cxn modelId="{20017C0B-FA18-48A8-9262-EAD4995D3C0E}" type="presParOf" srcId="{CE25B634-B301-485B-BB72-F7E6BF604B7D}" destId="{9F6462A4-E14A-41D3-B74D-794648065576}" srcOrd="4" destOrd="0" presId="urn:microsoft.com/office/officeart/2005/8/layout/hList1"/>
    <dgm:cxn modelId="{4A8AE727-0101-4904-AD09-6A96AE53B3C6}" type="presParOf" srcId="{9F6462A4-E14A-41D3-B74D-794648065576}" destId="{BD97ABC1-F545-404B-BB0E-B644EB265A81}" srcOrd="0" destOrd="0" presId="urn:microsoft.com/office/officeart/2005/8/layout/hList1"/>
    <dgm:cxn modelId="{0DAA6CD5-A239-4F01-BA09-48E9DC30E45C}" type="presParOf" srcId="{9F6462A4-E14A-41D3-B74D-794648065576}" destId="{CEE5816C-B024-4B73-8F61-6B3DDBB811E8}" srcOrd="1" destOrd="0" presId="urn:microsoft.com/office/officeart/2005/8/layout/hList1"/>
    <dgm:cxn modelId="{D30EB630-1FD8-4AB8-960C-97298EA5CEE2}" type="presParOf" srcId="{CE25B634-B301-485B-BB72-F7E6BF604B7D}" destId="{67351239-EF3A-4B42-8DB4-615BE291A9D1}" srcOrd="5" destOrd="0" presId="urn:microsoft.com/office/officeart/2005/8/layout/hList1"/>
    <dgm:cxn modelId="{47452CFF-28F7-44B2-A0FB-FED66FAA13A4}" type="presParOf" srcId="{CE25B634-B301-485B-BB72-F7E6BF604B7D}" destId="{A065976B-4F33-4C02-B34E-3A6FF3D6030C}" srcOrd="6" destOrd="0" presId="urn:microsoft.com/office/officeart/2005/8/layout/hList1"/>
    <dgm:cxn modelId="{285D7B7E-2C09-435A-983C-90F6C22053F3}" type="presParOf" srcId="{A065976B-4F33-4C02-B34E-3A6FF3D6030C}" destId="{83852ABC-F358-45EF-B767-CC4885DF6D60}" srcOrd="0" destOrd="0" presId="urn:microsoft.com/office/officeart/2005/8/layout/hList1"/>
    <dgm:cxn modelId="{40BCA369-7783-4593-9145-10B33091B1E3}" type="presParOf" srcId="{A065976B-4F33-4C02-B34E-3A6FF3D6030C}" destId="{AA60C718-9050-4DC9-A6E9-DC1E66E25346}" srcOrd="1" destOrd="0" presId="urn:microsoft.com/office/officeart/2005/8/layout/hList1"/>
    <dgm:cxn modelId="{51347E19-E32A-4094-8308-B19FCC7BB045}" type="presParOf" srcId="{CE25B634-B301-485B-BB72-F7E6BF604B7D}" destId="{E7C677E5-B2A7-4473-94F6-ED5702CAB13C}" srcOrd="7" destOrd="0" presId="urn:microsoft.com/office/officeart/2005/8/layout/hList1"/>
    <dgm:cxn modelId="{8F946BB3-98CD-44AA-8222-A02244516696}" type="presParOf" srcId="{CE25B634-B301-485B-BB72-F7E6BF604B7D}" destId="{1EC0E6FC-9D84-4234-BB94-B518B5DFD03F}" srcOrd="8" destOrd="0" presId="urn:microsoft.com/office/officeart/2005/8/layout/hList1"/>
    <dgm:cxn modelId="{C611C1E8-4722-4B4D-82F1-70C0293DCB97}" type="presParOf" srcId="{1EC0E6FC-9D84-4234-BB94-B518B5DFD03F}" destId="{DA515E6E-4294-4A9C-BDDA-BA59362F3E47}" srcOrd="0" destOrd="0" presId="urn:microsoft.com/office/officeart/2005/8/layout/hList1"/>
    <dgm:cxn modelId="{32FB044E-EAB8-46A3-9F93-23E773362FAF}" type="presParOf" srcId="{1EC0E6FC-9D84-4234-BB94-B518B5DFD03F}" destId="{F213FAEF-A2D9-4128-A926-9204FB12A157}"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29EE55-11F0-4513-994A-5D0928F7F5E4}">
      <dsp:nvSpPr>
        <dsp:cNvPr id="0" name=""/>
        <dsp:cNvSpPr/>
      </dsp:nvSpPr>
      <dsp:spPr>
        <a:xfrm>
          <a:off x="4304" y="1892072"/>
          <a:ext cx="2505504" cy="1002201"/>
        </a:xfrm>
        <a:prstGeom prst="chevron">
          <a:avLst/>
        </a:prstGeom>
        <a:gradFill rotWithShape="0">
          <a:gsLst>
            <a:gs pos="0">
              <a:schemeClr val="accent5">
                <a:shade val="80000"/>
                <a:hueOff val="0"/>
                <a:satOff val="0"/>
                <a:lumOff val="0"/>
                <a:alphaOff val="0"/>
                <a:shade val="51000"/>
                <a:satMod val="130000"/>
              </a:schemeClr>
            </a:gs>
            <a:gs pos="80000">
              <a:schemeClr val="accent5">
                <a:shade val="80000"/>
                <a:hueOff val="0"/>
                <a:satOff val="0"/>
                <a:lumOff val="0"/>
                <a:alphaOff val="0"/>
                <a:shade val="93000"/>
                <a:satMod val="130000"/>
              </a:schemeClr>
            </a:gs>
            <a:gs pos="100000">
              <a:schemeClr val="accent5">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2012" tIns="30671" rIns="30671" bIns="30671" numCol="1" spcCol="1270" anchor="ctr" anchorCtr="0">
          <a:noAutofit/>
        </a:bodyPr>
        <a:lstStyle/>
        <a:p>
          <a:pPr lvl="0" algn="ctr" defTabSz="1022350">
            <a:lnSpc>
              <a:spcPct val="90000"/>
            </a:lnSpc>
            <a:spcBef>
              <a:spcPct val="0"/>
            </a:spcBef>
            <a:spcAft>
              <a:spcPct val="35000"/>
            </a:spcAft>
          </a:pPr>
          <a:r>
            <a:rPr lang="zh-CN" sz="2300" kern="1200" dirty="0" smtClean="0"/>
            <a:t>图纸准备</a:t>
          </a:r>
          <a:endParaRPr lang="zh-CN" altLang="en-US" sz="2300" kern="1200" dirty="0"/>
        </a:p>
      </dsp:txBody>
      <dsp:txXfrm>
        <a:off x="505405" y="1892072"/>
        <a:ext cx="1503303" cy="1002201"/>
      </dsp:txXfrm>
    </dsp:sp>
    <dsp:sp modelId="{5193911B-B90E-487C-857D-D285F65B2945}">
      <dsp:nvSpPr>
        <dsp:cNvPr id="0" name=""/>
        <dsp:cNvSpPr/>
      </dsp:nvSpPr>
      <dsp:spPr>
        <a:xfrm>
          <a:off x="2259258" y="1892072"/>
          <a:ext cx="2505504" cy="1002201"/>
        </a:xfrm>
        <a:prstGeom prst="chevron">
          <a:avLst/>
        </a:prstGeom>
        <a:gradFill rotWithShape="0">
          <a:gsLst>
            <a:gs pos="0">
              <a:schemeClr val="accent5">
                <a:shade val="80000"/>
                <a:hueOff val="68408"/>
                <a:satOff val="-746"/>
                <a:lumOff val="8526"/>
                <a:alphaOff val="0"/>
                <a:shade val="51000"/>
                <a:satMod val="130000"/>
              </a:schemeClr>
            </a:gs>
            <a:gs pos="80000">
              <a:schemeClr val="accent5">
                <a:shade val="80000"/>
                <a:hueOff val="68408"/>
                <a:satOff val="-746"/>
                <a:lumOff val="8526"/>
                <a:alphaOff val="0"/>
                <a:shade val="93000"/>
                <a:satMod val="130000"/>
              </a:schemeClr>
            </a:gs>
            <a:gs pos="100000">
              <a:schemeClr val="accent5">
                <a:shade val="80000"/>
                <a:hueOff val="68408"/>
                <a:satOff val="-746"/>
                <a:lumOff val="852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2012" tIns="30671" rIns="30671" bIns="30671" numCol="1" spcCol="1270" anchor="ctr" anchorCtr="0">
          <a:noAutofit/>
        </a:bodyPr>
        <a:lstStyle/>
        <a:p>
          <a:pPr lvl="0" algn="ctr" defTabSz="1022350">
            <a:lnSpc>
              <a:spcPct val="90000"/>
            </a:lnSpc>
            <a:spcBef>
              <a:spcPct val="0"/>
            </a:spcBef>
            <a:spcAft>
              <a:spcPct val="35000"/>
            </a:spcAft>
          </a:pPr>
          <a:r>
            <a:rPr lang="zh-CN" sz="2300" kern="1200" smtClean="0"/>
            <a:t>考察现场</a:t>
          </a:r>
          <a:endParaRPr lang="zh-CN" altLang="en-US" sz="2300" kern="1200"/>
        </a:p>
      </dsp:txBody>
      <dsp:txXfrm>
        <a:off x="2760359" y="1892072"/>
        <a:ext cx="1503303" cy="1002201"/>
      </dsp:txXfrm>
    </dsp:sp>
    <dsp:sp modelId="{C6C3BAC5-C836-4974-9BAB-090E23036B7D}">
      <dsp:nvSpPr>
        <dsp:cNvPr id="0" name=""/>
        <dsp:cNvSpPr/>
      </dsp:nvSpPr>
      <dsp:spPr>
        <a:xfrm>
          <a:off x="4476378" y="1903848"/>
          <a:ext cx="2505504" cy="1002201"/>
        </a:xfrm>
        <a:prstGeom prst="chevron">
          <a:avLst/>
        </a:prstGeom>
        <a:gradFill rotWithShape="0">
          <a:gsLst>
            <a:gs pos="0">
              <a:schemeClr val="accent5">
                <a:shade val="80000"/>
                <a:hueOff val="136816"/>
                <a:satOff val="-1492"/>
                <a:lumOff val="17053"/>
                <a:alphaOff val="0"/>
                <a:shade val="51000"/>
                <a:satMod val="130000"/>
              </a:schemeClr>
            </a:gs>
            <a:gs pos="80000">
              <a:schemeClr val="accent5">
                <a:shade val="80000"/>
                <a:hueOff val="136816"/>
                <a:satOff val="-1492"/>
                <a:lumOff val="17053"/>
                <a:alphaOff val="0"/>
                <a:shade val="93000"/>
                <a:satMod val="130000"/>
              </a:schemeClr>
            </a:gs>
            <a:gs pos="100000">
              <a:schemeClr val="accent5">
                <a:shade val="80000"/>
                <a:hueOff val="136816"/>
                <a:satOff val="-1492"/>
                <a:lumOff val="1705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2012" tIns="30671" rIns="30671" bIns="30671" numCol="1" spcCol="1270" anchor="ctr" anchorCtr="0">
          <a:noAutofit/>
        </a:bodyPr>
        <a:lstStyle/>
        <a:p>
          <a:pPr lvl="0" algn="ctr" defTabSz="1022350">
            <a:lnSpc>
              <a:spcPct val="90000"/>
            </a:lnSpc>
            <a:spcBef>
              <a:spcPct val="0"/>
            </a:spcBef>
            <a:spcAft>
              <a:spcPct val="35000"/>
            </a:spcAft>
          </a:pPr>
          <a:r>
            <a:rPr lang="zh-CN" sz="2300" kern="1200" dirty="0" smtClean="0"/>
            <a:t>考察基址渗漏状况</a:t>
          </a:r>
          <a:endParaRPr lang="zh-CN" altLang="en-US" sz="2300" kern="1200" dirty="0"/>
        </a:p>
      </dsp:txBody>
      <dsp:txXfrm>
        <a:off x="4977479" y="1903848"/>
        <a:ext cx="1503303" cy="1002201"/>
      </dsp:txXfrm>
    </dsp:sp>
    <dsp:sp modelId="{9C38471E-3C3A-45CE-96B0-BBC0B44B931F}">
      <dsp:nvSpPr>
        <dsp:cNvPr id="0" name=""/>
        <dsp:cNvSpPr/>
      </dsp:nvSpPr>
      <dsp:spPr>
        <a:xfrm>
          <a:off x="6773469" y="1892072"/>
          <a:ext cx="2505504" cy="1002201"/>
        </a:xfrm>
        <a:prstGeom prst="chevron">
          <a:avLst/>
        </a:prstGeom>
        <a:gradFill rotWithShape="0">
          <a:gsLst>
            <a:gs pos="0">
              <a:schemeClr val="accent5">
                <a:shade val="80000"/>
                <a:hueOff val="205224"/>
                <a:satOff val="-2238"/>
                <a:lumOff val="25579"/>
                <a:alphaOff val="0"/>
                <a:shade val="51000"/>
                <a:satMod val="130000"/>
              </a:schemeClr>
            </a:gs>
            <a:gs pos="80000">
              <a:schemeClr val="accent5">
                <a:shade val="80000"/>
                <a:hueOff val="205224"/>
                <a:satOff val="-2238"/>
                <a:lumOff val="25579"/>
                <a:alphaOff val="0"/>
                <a:shade val="93000"/>
                <a:satMod val="130000"/>
              </a:schemeClr>
            </a:gs>
            <a:gs pos="100000">
              <a:schemeClr val="accent5">
                <a:shade val="80000"/>
                <a:hueOff val="205224"/>
                <a:satOff val="-2238"/>
                <a:lumOff val="2557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2012" tIns="30671" rIns="30671" bIns="30671" numCol="1" spcCol="1270" anchor="ctr" anchorCtr="0">
          <a:noAutofit/>
        </a:bodyPr>
        <a:lstStyle/>
        <a:p>
          <a:pPr lvl="0" algn="ctr" defTabSz="1022350">
            <a:lnSpc>
              <a:spcPct val="90000"/>
            </a:lnSpc>
            <a:spcBef>
              <a:spcPct val="0"/>
            </a:spcBef>
            <a:spcAft>
              <a:spcPct val="35000"/>
            </a:spcAft>
          </a:pPr>
          <a:r>
            <a:rPr lang="zh-CN" sz="2300" kern="1200" dirty="0" smtClean="0"/>
            <a:t>作好排水处理</a:t>
          </a:r>
          <a:endParaRPr lang="zh-CN" altLang="en-US" sz="2300" kern="1200" dirty="0"/>
        </a:p>
      </dsp:txBody>
      <dsp:txXfrm>
        <a:off x="7274570" y="1892072"/>
        <a:ext cx="1503303" cy="10022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A5CA51-9DB6-4121-B6E0-B1F7132FABE4}">
      <dsp:nvSpPr>
        <dsp:cNvPr id="0" name=""/>
        <dsp:cNvSpPr/>
      </dsp:nvSpPr>
      <dsp:spPr>
        <a:xfrm>
          <a:off x="5089" y="86469"/>
          <a:ext cx="1951150" cy="489600"/>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lvl="0" algn="ctr" defTabSz="755650">
            <a:lnSpc>
              <a:spcPct val="90000"/>
            </a:lnSpc>
            <a:spcBef>
              <a:spcPct val="0"/>
            </a:spcBef>
            <a:spcAft>
              <a:spcPct val="35000"/>
            </a:spcAft>
          </a:pPr>
          <a:r>
            <a:rPr lang="zh-CN" sz="1700" kern="1200" dirty="0" smtClean="0"/>
            <a:t>单级式跌水</a:t>
          </a:r>
          <a:endParaRPr lang="zh-CN" altLang="en-US" sz="1700" kern="1200" dirty="0"/>
        </a:p>
      </dsp:txBody>
      <dsp:txXfrm>
        <a:off x="5089" y="86469"/>
        <a:ext cx="1951150" cy="489600"/>
      </dsp:txXfrm>
    </dsp:sp>
    <dsp:sp modelId="{AB7A0A2F-90A0-4230-BD13-6F255892FE71}">
      <dsp:nvSpPr>
        <dsp:cNvPr id="0" name=""/>
        <dsp:cNvSpPr/>
      </dsp:nvSpPr>
      <dsp:spPr>
        <a:xfrm>
          <a:off x="5089" y="576069"/>
          <a:ext cx="1951150" cy="3266550"/>
        </a:xfrm>
        <a:prstGeom prst="rect">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0" lvl="1" indent="444500" algn="l" defTabSz="755650">
            <a:lnSpc>
              <a:spcPct val="90000"/>
            </a:lnSpc>
            <a:spcBef>
              <a:spcPct val="0"/>
            </a:spcBef>
            <a:spcAft>
              <a:spcPct val="15000"/>
            </a:spcAft>
            <a:buChar char="••"/>
          </a:pPr>
          <a:r>
            <a:rPr lang="zh-CN" sz="1700" kern="1200" dirty="0" smtClean="0"/>
            <a:t>单级式跌水也称为一级跌水。溪流下落时，如果无阶状落差，即为单级式跌水。</a:t>
          </a:r>
          <a:endParaRPr lang="zh-CN" altLang="en-US" sz="1700" kern="1200" dirty="0"/>
        </a:p>
        <a:p>
          <a:pPr marL="0" lvl="1" indent="444500" algn="l" defTabSz="755650">
            <a:lnSpc>
              <a:spcPct val="90000"/>
            </a:lnSpc>
            <a:spcBef>
              <a:spcPct val="0"/>
            </a:spcBef>
            <a:spcAft>
              <a:spcPct val="15000"/>
            </a:spcAft>
            <a:buChar char="••"/>
          </a:pPr>
          <a:endParaRPr lang="zh-CN" altLang="en-US" sz="1700" kern="1200" dirty="0"/>
        </a:p>
        <a:p>
          <a:pPr marL="0" lvl="1" indent="444500" algn="l" defTabSz="755650">
            <a:lnSpc>
              <a:spcPct val="90000"/>
            </a:lnSpc>
            <a:spcBef>
              <a:spcPct val="0"/>
            </a:spcBef>
            <a:spcAft>
              <a:spcPct val="15000"/>
            </a:spcAft>
            <a:buChar char="••"/>
          </a:pPr>
          <a:endParaRPr lang="zh-CN" altLang="en-US" sz="1700" kern="1200" dirty="0"/>
        </a:p>
        <a:p>
          <a:pPr marL="0" lvl="1" indent="444500" algn="l" defTabSz="755650">
            <a:lnSpc>
              <a:spcPct val="90000"/>
            </a:lnSpc>
            <a:spcBef>
              <a:spcPct val="0"/>
            </a:spcBef>
            <a:spcAft>
              <a:spcPct val="15000"/>
            </a:spcAft>
            <a:buChar char="••"/>
          </a:pPr>
          <a:endParaRPr lang="zh-CN" altLang="en-US" sz="1700" kern="1200" dirty="0"/>
        </a:p>
        <a:p>
          <a:pPr marL="0" lvl="1" indent="444500" algn="l" defTabSz="755650">
            <a:lnSpc>
              <a:spcPct val="90000"/>
            </a:lnSpc>
            <a:spcBef>
              <a:spcPct val="0"/>
            </a:spcBef>
            <a:spcAft>
              <a:spcPct val="15000"/>
            </a:spcAft>
            <a:buChar char="••"/>
          </a:pPr>
          <a:endParaRPr lang="zh-CN" altLang="en-US" sz="1700" kern="1200" dirty="0"/>
        </a:p>
        <a:p>
          <a:pPr marL="0" lvl="1" indent="444500" algn="l" defTabSz="755650">
            <a:lnSpc>
              <a:spcPct val="90000"/>
            </a:lnSpc>
            <a:spcBef>
              <a:spcPct val="0"/>
            </a:spcBef>
            <a:spcAft>
              <a:spcPct val="15000"/>
            </a:spcAft>
            <a:buChar char="••"/>
          </a:pPr>
          <a:endParaRPr lang="zh-CN" altLang="en-US" sz="1700" kern="1200" dirty="0"/>
        </a:p>
      </dsp:txBody>
      <dsp:txXfrm>
        <a:off x="5089" y="576069"/>
        <a:ext cx="1951150" cy="3266550"/>
      </dsp:txXfrm>
    </dsp:sp>
    <dsp:sp modelId="{9CA78CBC-2CF5-4A4F-8B7A-B9725E3037CA}">
      <dsp:nvSpPr>
        <dsp:cNvPr id="0" name=""/>
        <dsp:cNvSpPr/>
      </dsp:nvSpPr>
      <dsp:spPr>
        <a:xfrm>
          <a:off x="2229401" y="86469"/>
          <a:ext cx="1951150" cy="489600"/>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lvl="0" algn="ctr" defTabSz="755650">
            <a:lnSpc>
              <a:spcPct val="90000"/>
            </a:lnSpc>
            <a:spcBef>
              <a:spcPct val="0"/>
            </a:spcBef>
            <a:spcAft>
              <a:spcPct val="35000"/>
            </a:spcAft>
          </a:pPr>
          <a:r>
            <a:rPr lang="zh-CN" sz="1700" kern="1200" dirty="0" smtClean="0"/>
            <a:t>二级式跌水</a:t>
          </a:r>
          <a:endParaRPr lang="zh-CN" altLang="en-US" sz="1700" kern="1200" dirty="0"/>
        </a:p>
      </dsp:txBody>
      <dsp:txXfrm>
        <a:off x="2229401" y="86469"/>
        <a:ext cx="1951150" cy="489600"/>
      </dsp:txXfrm>
    </dsp:sp>
    <dsp:sp modelId="{8D894C0D-CE5E-4E15-AD56-9370A6B24177}">
      <dsp:nvSpPr>
        <dsp:cNvPr id="0" name=""/>
        <dsp:cNvSpPr/>
      </dsp:nvSpPr>
      <dsp:spPr>
        <a:xfrm>
          <a:off x="2229401" y="576069"/>
          <a:ext cx="1951150" cy="3266550"/>
        </a:xfrm>
        <a:prstGeom prst="rect">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0" lvl="1" indent="352425" algn="l" defTabSz="755650">
            <a:lnSpc>
              <a:spcPct val="90000"/>
            </a:lnSpc>
            <a:spcBef>
              <a:spcPct val="0"/>
            </a:spcBef>
            <a:spcAft>
              <a:spcPct val="15000"/>
            </a:spcAft>
            <a:buChar char="••"/>
          </a:pPr>
          <a:r>
            <a:rPr lang="zh-CN" sz="1700" kern="1200" dirty="0" smtClean="0"/>
            <a:t>二级式跌水即溪流下落时，具有两阶落差的跌水，通常上级落差小于下级落差。</a:t>
          </a:r>
          <a:endParaRPr lang="zh-CN" altLang="en-US" sz="1700" kern="1200" dirty="0"/>
        </a:p>
      </dsp:txBody>
      <dsp:txXfrm>
        <a:off x="2229401" y="576069"/>
        <a:ext cx="1951150" cy="3266550"/>
      </dsp:txXfrm>
    </dsp:sp>
    <dsp:sp modelId="{BD97ABC1-F545-404B-BB0E-B644EB265A81}">
      <dsp:nvSpPr>
        <dsp:cNvPr id="0" name=""/>
        <dsp:cNvSpPr/>
      </dsp:nvSpPr>
      <dsp:spPr>
        <a:xfrm>
          <a:off x="4453712" y="86469"/>
          <a:ext cx="1951150" cy="489600"/>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lvl="0" algn="ctr" defTabSz="755650">
            <a:lnSpc>
              <a:spcPct val="90000"/>
            </a:lnSpc>
            <a:spcBef>
              <a:spcPct val="0"/>
            </a:spcBef>
            <a:spcAft>
              <a:spcPct val="35000"/>
            </a:spcAft>
          </a:pPr>
          <a:r>
            <a:rPr lang="zh-CN" sz="1700" kern="1200" smtClean="0"/>
            <a:t>多级式跌水</a:t>
          </a:r>
          <a:endParaRPr lang="zh-CN" altLang="en-US" sz="1700" kern="1200"/>
        </a:p>
      </dsp:txBody>
      <dsp:txXfrm>
        <a:off x="4453712" y="86469"/>
        <a:ext cx="1951150" cy="489600"/>
      </dsp:txXfrm>
    </dsp:sp>
    <dsp:sp modelId="{CEE5816C-B024-4B73-8F61-6B3DDBB811E8}">
      <dsp:nvSpPr>
        <dsp:cNvPr id="0" name=""/>
        <dsp:cNvSpPr/>
      </dsp:nvSpPr>
      <dsp:spPr>
        <a:xfrm>
          <a:off x="4453712" y="576069"/>
          <a:ext cx="1951150" cy="3266550"/>
        </a:xfrm>
        <a:prstGeom prst="rect">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0" lvl="1" indent="444500" algn="l" defTabSz="755650">
            <a:lnSpc>
              <a:spcPct val="90000"/>
            </a:lnSpc>
            <a:spcBef>
              <a:spcPct val="0"/>
            </a:spcBef>
            <a:spcAft>
              <a:spcPct val="15000"/>
            </a:spcAft>
            <a:buChar char="••"/>
          </a:pPr>
          <a:r>
            <a:rPr lang="zh-CN" sz="1700" kern="1200" dirty="0" smtClean="0"/>
            <a:t>多级式跌水即溪流下落时，具有三阶及三阶以上落差的跌水</a:t>
          </a:r>
          <a:r>
            <a:rPr lang="zh-CN" altLang="en-US" sz="1700" kern="1200" dirty="0" smtClean="0"/>
            <a:t>。</a:t>
          </a:r>
          <a:endParaRPr lang="zh-CN" altLang="en-US" sz="1700" kern="1200" dirty="0"/>
        </a:p>
      </dsp:txBody>
      <dsp:txXfrm>
        <a:off x="4453712" y="576069"/>
        <a:ext cx="1951150" cy="3266550"/>
      </dsp:txXfrm>
    </dsp:sp>
    <dsp:sp modelId="{83852ABC-F358-45EF-B767-CC4885DF6D60}">
      <dsp:nvSpPr>
        <dsp:cNvPr id="0" name=""/>
        <dsp:cNvSpPr/>
      </dsp:nvSpPr>
      <dsp:spPr>
        <a:xfrm>
          <a:off x="6678024" y="86469"/>
          <a:ext cx="1951150" cy="489600"/>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lvl="0" algn="ctr" defTabSz="755650">
            <a:lnSpc>
              <a:spcPct val="90000"/>
            </a:lnSpc>
            <a:spcBef>
              <a:spcPct val="0"/>
            </a:spcBef>
            <a:spcAft>
              <a:spcPct val="35000"/>
            </a:spcAft>
          </a:pPr>
          <a:r>
            <a:rPr lang="zh-CN" sz="1700" kern="1200" dirty="0" smtClean="0"/>
            <a:t>悬臂式跌水</a:t>
          </a:r>
          <a:endParaRPr lang="zh-CN" altLang="en-US" sz="1700" kern="1200" dirty="0"/>
        </a:p>
      </dsp:txBody>
      <dsp:txXfrm>
        <a:off x="6678024" y="86469"/>
        <a:ext cx="1951150" cy="489600"/>
      </dsp:txXfrm>
    </dsp:sp>
    <dsp:sp modelId="{AA60C718-9050-4DC9-A6E9-DC1E66E25346}">
      <dsp:nvSpPr>
        <dsp:cNvPr id="0" name=""/>
        <dsp:cNvSpPr/>
      </dsp:nvSpPr>
      <dsp:spPr>
        <a:xfrm>
          <a:off x="6678024" y="576069"/>
          <a:ext cx="1951150" cy="3266550"/>
        </a:xfrm>
        <a:prstGeom prst="rect">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0" lvl="1" indent="444500" algn="l" defTabSz="755650">
            <a:lnSpc>
              <a:spcPct val="90000"/>
            </a:lnSpc>
            <a:spcBef>
              <a:spcPct val="0"/>
            </a:spcBef>
            <a:spcAft>
              <a:spcPct val="15000"/>
            </a:spcAft>
            <a:buChar char="••"/>
          </a:pPr>
          <a:r>
            <a:rPr lang="zh-CN" sz="1700" kern="1200" dirty="0" smtClean="0"/>
            <a:t>悬臂式跌水是将泻水石突出成悬臂状，使水能泻至池中间，因而落水更具魅力。</a:t>
          </a:r>
          <a:endParaRPr lang="zh-CN" altLang="en-US" sz="1700" kern="1200" dirty="0"/>
        </a:p>
      </dsp:txBody>
      <dsp:txXfrm>
        <a:off x="6678024" y="576069"/>
        <a:ext cx="1951150" cy="3266550"/>
      </dsp:txXfrm>
    </dsp:sp>
    <dsp:sp modelId="{DA515E6E-4294-4A9C-BDDA-BA59362F3E47}">
      <dsp:nvSpPr>
        <dsp:cNvPr id="0" name=""/>
        <dsp:cNvSpPr/>
      </dsp:nvSpPr>
      <dsp:spPr>
        <a:xfrm>
          <a:off x="8902335" y="86469"/>
          <a:ext cx="1951150" cy="489600"/>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lvl="0" algn="ctr" defTabSz="755650">
            <a:lnSpc>
              <a:spcPct val="90000"/>
            </a:lnSpc>
            <a:spcBef>
              <a:spcPct val="0"/>
            </a:spcBef>
            <a:spcAft>
              <a:spcPct val="35000"/>
            </a:spcAft>
          </a:pPr>
          <a:r>
            <a:rPr lang="zh-CN" sz="1700" kern="1200" smtClean="0"/>
            <a:t>陡坡跌水</a:t>
          </a:r>
          <a:endParaRPr lang="zh-CN" altLang="en-US" sz="1700" kern="1200"/>
        </a:p>
      </dsp:txBody>
      <dsp:txXfrm>
        <a:off x="8902335" y="86469"/>
        <a:ext cx="1951150" cy="489600"/>
      </dsp:txXfrm>
    </dsp:sp>
    <dsp:sp modelId="{F213FAEF-A2D9-4128-A926-9204FB12A157}">
      <dsp:nvSpPr>
        <dsp:cNvPr id="0" name=""/>
        <dsp:cNvSpPr/>
      </dsp:nvSpPr>
      <dsp:spPr>
        <a:xfrm>
          <a:off x="8902335" y="576069"/>
          <a:ext cx="1951150" cy="3266550"/>
        </a:xfrm>
        <a:prstGeom prst="rect">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0" lvl="1" indent="352425" algn="l" defTabSz="755650">
            <a:lnSpc>
              <a:spcPct val="90000"/>
            </a:lnSpc>
            <a:spcBef>
              <a:spcPct val="0"/>
            </a:spcBef>
            <a:spcAft>
              <a:spcPct val="15000"/>
            </a:spcAft>
            <a:buChar char="••"/>
          </a:pPr>
          <a:r>
            <a:rPr lang="zh-CN" sz="1700" kern="1200" dirty="0" smtClean="0"/>
            <a:t>陡坡跌水是以陡坡连接高、低渠道的开敞式过水构筑物。</a:t>
          </a:r>
          <a:endParaRPr lang="zh-CN" altLang="en-US" sz="1700" kern="1200" dirty="0"/>
        </a:p>
      </dsp:txBody>
      <dsp:txXfrm>
        <a:off x="8902335" y="576069"/>
        <a:ext cx="1951150" cy="3266550"/>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1">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封面">
    <p:spTree>
      <p:nvGrpSpPr>
        <p:cNvPr id="1" name=""/>
        <p:cNvGrpSpPr/>
        <p:nvPr/>
      </p:nvGrpSpPr>
      <p:grpSpPr>
        <a:xfrm>
          <a:off x="0" y="0"/>
          <a:ext cx="0" cy="0"/>
          <a:chOff x="0" y="0"/>
          <a:chExt cx="0" cy="0"/>
        </a:xfrm>
      </p:grpSpPr>
      <p:sp>
        <p:nvSpPr>
          <p:cNvPr id="4" name="TextBox 1"/>
          <p:cNvSpPr txBox="1"/>
          <p:nvPr userDrawn="1"/>
        </p:nvSpPr>
        <p:spPr>
          <a:xfrm>
            <a:off x="2573986" y="836715"/>
            <a:ext cx="3953837" cy="1200329"/>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zh-CN" altLang="en-US" sz="7200" spc="50" dirty="0" smtClean="0">
                <a:ln w="11430"/>
                <a:solidFill>
                  <a:srgbClr val="5C3F41"/>
                </a:solidFill>
                <a:effectLst>
                  <a:outerShdw blurRad="76200" dist="50800" dir="5400000" algn="tl" rotWithShape="0">
                    <a:srgbClr val="000000">
                      <a:alpha val="65000"/>
                    </a:srgbClr>
                  </a:outerShdw>
                </a:effectLst>
                <a:latin typeface="华康俪金黑W8(P)" panose="020B0800000000000000" pitchFamily="34" charset="-122"/>
                <a:ea typeface="华康俪金黑W8(P)" panose="020B0800000000000000" pitchFamily="34" charset="-122"/>
                <a:cs typeface="经典繁仿黑" pitchFamily="49" charset="-122"/>
              </a:rPr>
              <a:t>园林工程</a:t>
            </a:r>
            <a:endParaRPr lang="zh-CN" altLang="en-US" sz="7200" spc="50" dirty="0">
              <a:ln w="11430"/>
              <a:solidFill>
                <a:srgbClr val="5C3F41"/>
              </a:solidFill>
              <a:effectLst>
                <a:outerShdw blurRad="76200" dist="50800" dir="5400000" algn="tl" rotWithShape="0">
                  <a:srgbClr val="000000">
                    <a:alpha val="65000"/>
                  </a:srgbClr>
                </a:outerShdw>
              </a:effectLst>
              <a:latin typeface="华康俪金黑W8(P)" panose="020B0800000000000000" pitchFamily="34" charset="-122"/>
              <a:ea typeface="华康俪金黑W8(P)" panose="020B0800000000000000" pitchFamily="34" charset="-122"/>
              <a:cs typeface="经典繁仿黑" pitchFamily="49" charset="-122"/>
            </a:endParaRPr>
          </a:p>
        </p:txBody>
      </p:sp>
      <p:grpSp>
        <p:nvGrpSpPr>
          <p:cNvPr id="6" name="组合 5"/>
          <p:cNvGrpSpPr/>
          <p:nvPr userDrawn="1"/>
        </p:nvGrpSpPr>
        <p:grpSpPr>
          <a:xfrm>
            <a:off x="554272" y="404667"/>
            <a:ext cx="1975794" cy="1887693"/>
            <a:chOff x="554559" y="404664"/>
            <a:chExt cx="1976823" cy="1887693"/>
          </a:xfrm>
        </p:grpSpPr>
        <p:sp>
          <p:nvSpPr>
            <p:cNvPr id="8" name="椭圆形标注 7"/>
            <p:cNvSpPr/>
            <p:nvPr/>
          </p:nvSpPr>
          <p:spPr>
            <a:xfrm>
              <a:off x="599124" y="404664"/>
              <a:ext cx="1887693" cy="1887693"/>
            </a:xfrm>
            <a:prstGeom prst="wedgeEllipseCallout">
              <a:avLst>
                <a:gd name="adj1" fmla="val 41387"/>
                <a:gd name="adj2" fmla="val 45037"/>
              </a:avLst>
            </a:prstGeom>
            <a:solidFill>
              <a:srgbClr val="5C3F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p>
          </p:txBody>
        </p:sp>
        <p:sp>
          <p:nvSpPr>
            <p:cNvPr id="9" name="文本框 99"/>
            <p:cNvSpPr txBox="1"/>
            <p:nvPr/>
          </p:nvSpPr>
          <p:spPr>
            <a:xfrm>
              <a:off x="554559" y="785791"/>
              <a:ext cx="1976823" cy="1200329"/>
            </a:xfrm>
            <a:prstGeom prst="rect">
              <a:avLst/>
            </a:prstGeom>
            <a:noFill/>
          </p:spPr>
          <p:txBody>
            <a:bodyPr wrap="none" rtlCol="0">
              <a:spAutoFit/>
            </a:bodyPr>
            <a:lstStyle/>
            <a:p>
              <a:r>
                <a:rPr lang="en-US" altLang="zh-CN" sz="7000" b="1" dirty="0" smtClean="0">
                  <a:solidFill>
                    <a:schemeClr val="bg1"/>
                  </a:solidFill>
                  <a:latin typeface="Microsoft YaHei UI" panose="020B0503020204020204" pitchFamily="34" charset="-122"/>
                  <a:ea typeface="Microsoft YaHei UI" panose="020B0503020204020204" pitchFamily="34" charset="-122"/>
                  <a:cs typeface="Arial Unicode MS" panose="020B0604020202020204" pitchFamily="34" charset="-122"/>
                </a:rPr>
                <a:t>PPT</a:t>
              </a:r>
            </a:p>
          </p:txBody>
        </p:sp>
      </p:grpSp>
      <p:pic>
        <p:nvPicPr>
          <p:cNvPr id="1027" name="Picture 3" descr="C:\Documents and Settings\jj\桌面\新建文件夹 (2)\颐和园.jpeg"/>
          <p:cNvPicPr>
            <a:picLocks noChangeAspect="1" noChangeArrowheads="1"/>
          </p:cNvPicPr>
          <p:nvPr userDrawn="1"/>
        </p:nvPicPr>
        <p:blipFill>
          <a:blip r:embed="rId2"/>
          <a:srcRect/>
          <a:stretch>
            <a:fillRect/>
          </a:stretch>
        </p:blipFill>
        <p:spPr bwMode="auto">
          <a:xfrm>
            <a:off x="0" y="2571750"/>
            <a:ext cx="12192000" cy="42862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p:cTn id="7" dur="100" fill="hold"/>
                                        <p:tgtEl>
                                          <p:spTgt spid="6"/>
                                        </p:tgtEl>
                                        <p:attrNameLst>
                                          <p:attrName>ppt_w</p:attrName>
                                        </p:attrNameLst>
                                      </p:cBhvr>
                                      <p:tavLst>
                                        <p:tav tm="0">
                                          <p:val>
                                            <p:fltVal val="0"/>
                                          </p:val>
                                        </p:tav>
                                        <p:tav tm="100000">
                                          <p:val>
                                            <p:strVal val="#ppt_w"/>
                                          </p:val>
                                        </p:tav>
                                      </p:tavLst>
                                    </p:anim>
                                    <p:anim calcmode="lin" valueType="num">
                                      <p:cBhvr>
                                        <p:cTn id="8" dur="100" fill="hold"/>
                                        <p:tgtEl>
                                          <p:spTgt spid="6"/>
                                        </p:tgtEl>
                                        <p:attrNameLst>
                                          <p:attrName>ppt_h</p:attrName>
                                        </p:attrNameLst>
                                      </p:cBhvr>
                                      <p:tavLst>
                                        <p:tav tm="0">
                                          <p:val>
                                            <p:fltVal val="0"/>
                                          </p:val>
                                        </p:tav>
                                        <p:tav tm="100000">
                                          <p:val>
                                            <p:strVal val="#ppt_h"/>
                                          </p:val>
                                        </p:tav>
                                      </p:tavLst>
                                    </p:anim>
                                    <p:animEffect transition="in" filter="fade">
                                      <p:cBhvr>
                                        <p:cTn id="9" dur="100"/>
                                        <p:tgtEl>
                                          <p:spTgt spid="6"/>
                                        </p:tgtEl>
                                      </p:cBhvr>
                                    </p:animEffect>
                                  </p:childTnLst>
                                </p:cTn>
                              </p:par>
                              <p:par>
                                <p:cTn id="10" presetID="6" presetClass="emph" presetSubtype="0" fill="hold" nodeType="withEffect">
                                  <p:stCondLst>
                                    <p:cond delay="600"/>
                                  </p:stCondLst>
                                  <p:childTnLst>
                                    <p:animScale>
                                      <p:cBhvr>
                                        <p:cTn id="11" dur="100" fill="hold"/>
                                        <p:tgtEl>
                                          <p:spTgt spid="6"/>
                                        </p:tgtEl>
                                      </p:cBhvr>
                                      <p:by x="110000" y="110000"/>
                                    </p:animScale>
                                  </p:childTnLst>
                                </p:cTn>
                              </p:par>
                              <p:par>
                                <p:cTn id="12" presetID="6" presetClass="emph" presetSubtype="0" fill="hold" nodeType="withEffect">
                                  <p:stCondLst>
                                    <p:cond delay="700"/>
                                  </p:stCondLst>
                                  <p:childTnLst>
                                    <p:animScale>
                                      <p:cBhvr>
                                        <p:cTn id="13" dur="200" fill="hold"/>
                                        <p:tgtEl>
                                          <p:spTgt spid="6"/>
                                        </p:tgtEl>
                                      </p:cBhvr>
                                      <p:by x="90000" y="90000"/>
                                    </p:animScale>
                                  </p:childTnLst>
                                </p:cTn>
                              </p:par>
                              <p:par>
                                <p:cTn id="14" presetID="6" presetClass="emph" presetSubtype="0" fill="hold" nodeType="withEffect">
                                  <p:stCondLst>
                                    <p:cond delay="900"/>
                                  </p:stCondLst>
                                  <p:childTnLst>
                                    <p:animScale>
                                      <p:cBhvr>
                                        <p:cTn id="15" dur="100" fill="hold"/>
                                        <p:tgtEl>
                                          <p:spTgt spid="6"/>
                                        </p:tgtEl>
                                      </p:cBhvr>
                                      <p:by x="105000" y="105000"/>
                                    </p:animScale>
                                  </p:childTnLst>
                                </p:cTn>
                              </p:par>
                              <p:par>
                                <p:cTn id="16" presetID="6" presetClass="emph" presetSubtype="0" fill="hold" nodeType="withEffect">
                                  <p:stCondLst>
                                    <p:cond delay="1000"/>
                                  </p:stCondLst>
                                  <p:childTnLst>
                                    <p:animScale>
                                      <p:cBhvr>
                                        <p:cTn id="17" dur="200" fill="hold"/>
                                        <p:tgtEl>
                                          <p:spTgt spid="6"/>
                                        </p:tgtEl>
                                      </p:cBhvr>
                                      <p:by x="95000" y="95000"/>
                                    </p:animScale>
                                  </p:childTnLst>
                                </p:cTn>
                              </p:par>
                            </p:childTnLst>
                          </p:cTn>
                        </p:par>
                        <p:par>
                          <p:cTn id="18" fill="hold">
                            <p:stCondLst>
                              <p:cond delay="1000"/>
                            </p:stCondLst>
                            <p:childTnLst>
                              <p:par>
                                <p:cTn id="19" presetID="53" presetClass="entr" presetSubtype="16" fill="hold" grpId="0" nodeType="afterEffect">
                                  <p:stCondLst>
                                    <p:cond delay="0"/>
                                  </p:stCondLst>
                                  <p:iterate type="lt">
                                    <p:tmPct val="10000"/>
                                  </p:iterate>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3" name="矩形 2"/>
          <p:cNvSpPr/>
          <p:nvPr userDrawn="1"/>
        </p:nvSpPr>
        <p:spPr>
          <a:xfrm>
            <a:off x="9882214" y="332656"/>
            <a:ext cx="2147383" cy="432048"/>
          </a:xfrm>
          <a:prstGeom prst="rect">
            <a:avLst/>
          </a:prstGeom>
          <a:solidFill>
            <a:srgbClr val="FF9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en-US" sz="1800" b="0" dirty="0" smtClean="0">
                <a:latin typeface="微软雅黑" panose="020B0503020204020204" pitchFamily="34" charset="-122"/>
                <a:ea typeface="微软雅黑" panose="020B0503020204020204" pitchFamily="34" charset="-122"/>
              </a:rPr>
              <a:t>园亭工程施工</a:t>
            </a:r>
            <a:endParaRPr lang="zh-CN" altLang="en-US" sz="1800" b="0" dirty="0">
              <a:latin typeface="微软雅黑" panose="020B0503020204020204" pitchFamily="34" charset="-122"/>
              <a:ea typeface="微软雅黑" panose="020B0503020204020204" pitchFamily="34" charset="-122"/>
            </a:endParaRPr>
          </a:p>
        </p:txBody>
      </p:sp>
      <p:sp>
        <p:nvSpPr>
          <p:cNvPr id="4" name="矩形 3"/>
          <p:cNvSpPr/>
          <p:nvPr userDrawn="1"/>
        </p:nvSpPr>
        <p:spPr>
          <a:xfrm>
            <a:off x="5810248" y="332656"/>
            <a:ext cx="214193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b="0" dirty="0" smtClean="0">
                <a:latin typeface="微软雅黑" panose="020B0503020204020204" pitchFamily="34" charset="-122"/>
                <a:ea typeface="微软雅黑" panose="020B0503020204020204" pitchFamily="34" charset="-122"/>
              </a:rPr>
              <a:t>廊架工程施工</a:t>
            </a:r>
            <a:endParaRPr lang="zh-CN" altLang="en-US" sz="1800" b="0" dirty="0">
              <a:latin typeface="微软雅黑" panose="020B0503020204020204" pitchFamily="34" charset="-122"/>
              <a:ea typeface="微软雅黑" panose="020B0503020204020204" pitchFamily="34" charset="-122"/>
            </a:endParaRPr>
          </a:p>
        </p:txBody>
      </p:sp>
      <p:sp>
        <p:nvSpPr>
          <p:cNvPr id="5" name="矩形 4"/>
          <p:cNvSpPr/>
          <p:nvPr userDrawn="1"/>
        </p:nvSpPr>
        <p:spPr>
          <a:xfrm>
            <a:off x="8024826" y="332656"/>
            <a:ext cx="1714512"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b="0" dirty="0" smtClean="0">
                <a:latin typeface="微软雅黑" panose="020B0503020204020204" pitchFamily="34" charset="-122"/>
                <a:ea typeface="微软雅黑" panose="020B0503020204020204" pitchFamily="34" charset="-122"/>
              </a:rPr>
              <a:t>园桥工程施工</a:t>
            </a:r>
            <a:endParaRPr lang="zh-CN" altLang="en-US" sz="1800" b="0"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4" name="矩形 3"/>
          <p:cNvSpPr/>
          <p:nvPr userDrawn="1"/>
        </p:nvSpPr>
        <p:spPr>
          <a:xfrm>
            <a:off x="9982409" y="332656"/>
            <a:ext cx="1223363" cy="432048"/>
          </a:xfrm>
          <a:prstGeom prst="rect">
            <a:avLst/>
          </a:prstGeom>
          <a:solidFill>
            <a:srgbClr val="FF9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en-US" sz="1800" b="0" dirty="0" smtClean="0">
                <a:latin typeface="微软雅黑" panose="020B0503020204020204" pitchFamily="34" charset="-122"/>
                <a:ea typeface="微软雅黑" panose="020B0503020204020204" pitchFamily="34" charset="-122"/>
              </a:rPr>
              <a:t>前言</a:t>
            </a:r>
            <a:endParaRPr lang="zh-CN" altLang="en-US" sz="1800" b="0"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封底">
    <p:spTree>
      <p:nvGrpSpPr>
        <p:cNvPr id="1" name=""/>
        <p:cNvGrpSpPr/>
        <p:nvPr/>
      </p:nvGrpSpPr>
      <p:grpSpPr>
        <a:xfrm>
          <a:off x="0" y="0"/>
          <a:ext cx="0" cy="0"/>
          <a:chOff x="0" y="0"/>
          <a:chExt cx="0" cy="0"/>
        </a:xfrm>
      </p:grpSpPr>
      <p:sp>
        <p:nvSpPr>
          <p:cNvPr id="10" name="TextBox 3"/>
          <p:cNvSpPr txBox="1"/>
          <p:nvPr userDrawn="1"/>
        </p:nvSpPr>
        <p:spPr>
          <a:xfrm>
            <a:off x="5738810" y="1428736"/>
            <a:ext cx="6072230" cy="2308324"/>
          </a:xfrm>
          <a:prstGeom prst="rect">
            <a:avLst/>
          </a:prstGeom>
          <a:noFill/>
        </p:spPr>
        <p:txBody>
          <a:bodyPr wrap="square" rtlCol="0"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zh-CN"/>
            </a:defPPr>
            <a:lvl1pPr lvl="0">
              <a:defRPr sz="8000" spc="50">
                <a:ln w="11430"/>
                <a:solidFill>
                  <a:srgbClr val="CD1F06"/>
                </a:solidFill>
                <a:effectLst>
                  <a:outerShdw blurRad="38100" dist="38100" dir="2700000" algn="tl">
                    <a:srgbClr val="000000">
                      <a:alpha val="43137"/>
                    </a:srgbClr>
                  </a:outerShdw>
                </a:effectLst>
                <a:latin typeface="华康俪金黑W8(P)" panose="020B0800000000000000" pitchFamily="34" charset="-122"/>
                <a:ea typeface="华康俪金黑W8(P)" panose="020B0800000000000000" pitchFamily="34" charset="-122"/>
                <a:cs typeface="经典繁仿黑" pitchFamily="49" charset="-122"/>
              </a:defRPr>
            </a:lvl1pPr>
          </a:lstStyle>
          <a:p>
            <a:pPr lvl="0"/>
            <a:r>
              <a:rPr lang="en-US" altLang="zh-CN" sz="7200" dirty="0" smtClean="0">
                <a:solidFill>
                  <a:srgbClr val="5C3F41"/>
                </a:solidFill>
              </a:rPr>
              <a:t>THANK </a:t>
            </a:r>
          </a:p>
          <a:p>
            <a:pPr lvl="0"/>
            <a:r>
              <a:rPr lang="en-US" altLang="zh-CN" sz="7200" dirty="0" smtClean="0">
                <a:solidFill>
                  <a:srgbClr val="5C3F41"/>
                </a:solidFill>
              </a:rPr>
              <a:t>        YOU</a:t>
            </a:r>
            <a:r>
              <a:rPr lang="zh-CN" altLang="en-US" sz="7200" dirty="0" smtClean="0">
                <a:solidFill>
                  <a:srgbClr val="5C3F41"/>
                </a:solidFill>
              </a:rPr>
              <a:t>！</a:t>
            </a:r>
            <a:endParaRPr lang="zh-CN" altLang="en-US" sz="7200" dirty="0">
              <a:solidFill>
                <a:srgbClr val="5C3F41"/>
              </a:solidFill>
            </a:endParaRPr>
          </a:p>
        </p:txBody>
      </p:sp>
      <p:pic>
        <p:nvPicPr>
          <p:cNvPr id="19" name="Picture 3"/>
          <p:cNvPicPr>
            <a:picLocks noChangeAspect="1" noChangeArrowheads="1"/>
          </p:cNvPicPr>
          <p:nvPr userDrawn="1"/>
        </p:nvPicPr>
        <p:blipFill>
          <a:blip r:embed="rId2"/>
          <a:srcRect/>
          <a:stretch>
            <a:fillRect/>
          </a:stretch>
        </p:blipFill>
        <p:spPr bwMode="auto">
          <a:xfrm>
            <a:off x="0" y="0"/>
            <a:ext cx="5198588" cy="68580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afterEffect">
                                  <p:stCondLst>
                                    <p:cond delay="0"/>
                                  </p:stCondLst>
                                  <p:iterate type="lt">
                                    <p:tmPct val="18000"/>
                                  </p:iterate>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strVal val="(6*min(max(#ppt_w*#ppt_h,.3),1)-7.4)/-.7*#ppt_w"/>
                                          </p:val>
                                        </p:tav>
                                        <p:tav tm="100000">
                                          <p:val>
                                            <p:strVal val="#ppt_w"/>
                                          </p:val>
                                        </p:tav>
                                      </p:tavLst>
                                    </p:anim>
                                    <p:anim calcmode="lin" valueType="num">
                                      <p:cBhvr>
                                        <p:cTn id="8" dur="500" fill="hold"/>
                                        <p:tgtEl>
                                          <p:spTgt spid="10"/>
                                        </p:tgtEl>
                                        <p:attrNameLst>
                                          <p:attrName>ppt_h</p:attrName>
                                        </p:attrNameLst>
                                      </p:cBhvr>
                                      <p:tavLst>
                                        <p:tav tm="0">
                                          <p:val>
                                            <p:strVal val="(6*min(max(#ppt_w*#ppt_h,.3),1)-7.4)/-.7*#ppt_h"/>
                                          </p:val>
                                        </p:tav>
                                        <p:tav tm="100000">
                                          <p:val>
                                            <p:strVal val="#ppt_h"/>
                                          </p:val>
                                        </p:tav>
                                      </p:tavLst>
                                    </p:anim>
                                    <p:anim calcmode="lin" valueType="num">
                                      <p:cBhvr>
                                        <p:cTn id="9" dur="500" fill="hold"/>
                                        <p:tgtEl>
                                          <p:spTgt spid="10"/>
                                        </p:tgtEl>
                                        <p:attrNameLst>
                                          <p:attrName>ppt_x</p:attrName>
                                        </p:attrNameLst>
                                      </p:cBhvr>
                                      <p:tavLst>
                                        <p:tav tm="0">
                                          <p:val>
                                            <p:fltVal val="0.5"/>
                                          </p:val>
                                        </p:tav>
                                        <p:tav tm="100000">
                                          <p:val>
                                            <p:strVal val="#ppt_x"/>
                                          </p:val>
                                        </p:tav>
                                      </p:tavLst>
                                    </p:anim>
                                    <p:anim calcmode="lin" valueType="num">
                                      <p:cBhvr>
                                        <p:cTn id="10" dur="500" fill="hold"/>
                                        <p:tgtEl>
                                          <p:spTgt spid="10"/>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封底">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目录页">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Lst>
          </a:blip>
          <a:srcRect/>
          <a:stretch>
            <a:fillRect/>
          </a:stretch>
        </p:blipFill>
        <p:spPr>
          <a:xfrm>
            <a:off x="3662982" y="4479194"/>
            <a:ext cx="4801563" cy="2378809"/>
          </a:xfrm>
          <a:prstGeom prst="rect">
            <a:avLst/>
          </a:prstGeom>
          <a:noFill/>
          <a:ln>
            <a:noFill/>
          </a:ln>
        </p:spPr>
      </p:pic>
      <p:sp>
        <p:nvSpPr>
          <p:cNvPr id="9" name="椭圆 8"/>
          <p:cNvSpPr/>
          <p:nvPr userDrawn="1"/>
        </p:nvSpPr>
        <p:spPr>
          <a:xfrm>
            <a:off x="238084" y="4500570"/>
            <a:ext cx="1655138" cy="1656000"/>
          </a:xfrm>
          <a:prstGeom prst="ellipse">
            <a:avLst/>
          </a:prstGeom>
          <a:solidFill>
            <a:srgbClr val="FF8C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smtClean="0">
                <a:latin typeface="微软雅黑" panose="020B0503020204020204" pitchFamily="34" charset="-122"/>
                <a:ea typeface="微软雅黑" panose="020B0503020204020204" pitchFamily="34" charset="-122"/>
              </a:rPr>
              <a:t>土方工程</a:t>
            </a:r>
            <a:endParaRPr lang="zh-CN" altLang="en-US" sz="2800" b="1" dirty="0">
              <a:latin typeface="微软雅黑" panose="020B0503020204020204" pitchFamily="34" charset="-122"/>
              <a:ea typeface="微软雅黑" panose="020B0503020204020204" pitchFamily="34" charset="-122"/>
            </a:endParaRPr>
          </a:p>
        </p:txBody>
      </p:sp>
      <p:sp>
        <p:nvSpPr>
          <p:cNvPr id="10" name="椭圆 9"/>
          <p:cNvSpPr/>
          <p:nvPr userDrawn="1"/>
        </p:nvSpPr>
        <p:spPr>
          <a:xfrm>
            <a:off x="4200960" y="1844824"/>
            <a:ext cx="1655138" cy="1656000"/>
          </a:xfrm>
          <a:prstGeom prst="ellipse">
            <a:avLst/>
          </a:prstGeom>
          <a:solidFill>
            <a:srgbClr val="FF8C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smtClean="0">
                <a:latin typeface="微软雅黑" panose="020B0503020204020204" pitchFamily="34" charset="-122"/>
                <a:ea typeface="微软雅黑" panose="020B0503020204020204" pitchFamily="34" charset="-122"/>
              </a:rPr>
              <a:t>水景工程</a:t>
            </a:r>
            <a:endParaRPr lang="zh-CN" altLang="en-US" sz="2800" b="1" dirty="0">
              <a:latin typeface="微软雅黑" panose="020B0503020204020204" pitchFamily="34" charset="-122"/>
              <a:ea typeface="微软雅黑" panose="020B0503020204020204" pitchFamily="34" charset="-122"/>
            </a:endParaRPr>
          </a:p>
        </p:txBody>
      </p:sp>
      <p:sp>
        <p:nvSpPr>
          <p:cNvPr id="11" name="椭圆 10"/>
          <p:cNvSpPr/>
          <p:nvPr userDrawn="1"/>
        </p:nvSpPr>
        <p:spPr>
          <a:xfrm>
            <a:off x="6096000" y="1857364"/>
            <a:ext cx="1655138" cy="1656000"/>
          </a:xfrm>
          <a:prstGeom prst="ellipse">
            <a:avLst/>
          </a:prstGeom>
          <a:solidFill>
            <a:srgbClr val="FF8C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smtClean="0">
                <a:latin typeface="微软雅黑" panose="020B0503020204020204" pitchFamily="34" charset="-122"/>
                <a:ea typeface="微软雅黑" panose="020B0503020204020204" pitchFamily="34" charset="-122"/>
              </a:rPr>
              <a:t>园路工程</a:t>
            </a:r>
            <a:endParaRPr lang="zh-CN" altLang="en-US" sz="2800" b="1" dirty="0">
              <a:latin typeface="微软雅黑" panose="020B0503020204020204" pitchFamily="34" charset="-122"/>
              <a:ea typeface="微软雅黑" panose="020B0503020204020204" pitchFamily="34" charset="-122"/>
            </a:endParaRPr>
          </a:p>
        </p:txBody>
      </p:sp>
      <p:sp>
        <p:nvSpPr>
          <p:cNvPr id="12" name="椭圆 11"/>
          <p:cNvSpPr/>
          <p:nvPr userDrawn="1"/>
        </p:nvSpPr>
        <p:spPr>
          <a:xfrm>
            <a:off x="9167834" y="3357562"/>
            <a:ext cx="1655138" cy="1656000"/>
          </a:xfrm>
          <a:prstGeom prst="ellipse">
            <a:avLst/>
          </a:prstGeom>
          <a:solidFill>
            <a:srgbClr val="FF8C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smtClean="0">
                <a:latin typeface="微软雅黑" panose="020B0503020204020204" pitchFamily="34" charset="-122"/>
                <a:ea typeface="微软雅黑" panose="020B0503020204020204" pitchFamily="34" charset="-122"/>
              </a:rPr>
              <a:t>栽植工程</a:t>
            </a:r>
            <a:endParaRPr lang="zh-CN" altLang="en-US" sz="2800" b="1" dirty="0">
              <a:latin typeface="微软雅黑" panose="020B0503020204020204" pitchFamily="34" charset="-122"/>
              <a:ea typeface="微软雅黑" panose="020B0503020204020204" pitchFamily="34" charset="-122"/>
            </a:endParaRPr>
          </a:p>
        </p:txBody>
      </p:sp>
      <p:grpSp>
        <p:nvGrpSpPr>
          <p:cNvPr id="13" name="组合 12"/>
          <p:cNvGrpSpPr/>
          <p:nvPr userDrawn="1"/>
        </p:nvGrpSpPr>
        <p:grpSpPr>
          <a:xfrm>
            <a:off x="3411318" y="6094436"/>
            <a:ext cx="691790" cy="692150"/>
            <a:chOff x="3927867" y="5719055"/>
            <a:chExt cx="692150" cy="692150"/>
          </a:xfrm>
        </p:grpSpPr>
        <p:sp>
          <p:nvSpPr>
            <p:cNvPr id="14" name="椭圆 13"/>
            <p:cNvSpPr/>
            <p:nvPr/>
          </p:nvSpPr>
          <p:spPr>
            <a:xfrm>
              <a:off x="3927867" y="5719055"/>
              <a:ext cx="692150" cy="692150"/>
            </a:xfrm>
            <a:prstGeom prst="ellipse">
              <a:avLst/>
            </a:prstGeom>
            <a:solidFill>
              <a:schemeClr val="bg1"/>
            </a:solidFill>
            <a:ln w="6350">
              <a:solidFill>
                <a:srgbClr val="FF8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latin typeface="Impact" panose="020B0806030902050204" pitchFamily="34" charset="0"/>
              </a:endParaRPr>
            </a:p>
          </p:txBody>
        </p:sp>
        <p:sp>
          <p:nvSpPr>
            <p:cNvPr id="15" name="椭圆 14"/>
            <p:cNvSpPr/>
            <p:nvPr/>
          </p:nvSpPr>
          <p:spPr>
            <a:xfrm>
              <a:off x="4004067" y="5795255"/>
              <a:ext cx="539750" cy="539750"/>
            </a:xfrm>
            <a:prstGeom prst="ellipse">
              <a:avLst/>
            </a:prstGeom>
            <a:solidFill>
              <a:srgbClr val="FF8C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1800" dirty="0">
                  <a:latin typeface="Impact" panose="020B0806030902050204" pitchFamily="34" charset="0"/>
                </a:rPr>
                <a:t>1</a:t>
              </a:r>
              <a:endParaRPr lang="zh-CN" altLang="en-US" sz="1800" dirty="0">
                <a:latin typeface="Impact" panose="020B0806030902050204" pitchFamily="34" charset="0"/>
              </a:endParaRPr>
            </a:p>
          </p:txBody>
        </p:sp>
      </p:grpSp>
      <p:grpSp>
        <p:nvGrpSpPr>
          <p:cNvPr id="16" name="组合 15"/>
          <p:cNvGrpSpPr/>
          <p:nvPr userDrawn="1"/>
        </p:nvGrpSpPr>
        <p:grpSpPr>
          <a:xfrm>
            <a:off x="5310182" y="4286256"/>
            <a:ext cx="691790" cy="692150"/>
            <a:chOff x="5191288" y="4388838"/>
            <a:chExt cx="692150" cy="692150"/>
          </a:xfrm>
        </p:grpSpPr>
        <p:sp>
          <p:nvSpPr>
            <p:cNvPr id="17" name="椭圆 16"/>
            <p:cNvSpPr/>
            <p:nvPr/>
          </p:nvSpPr>
          <p:spPr>
            <a:xfrm>
              <a:off x="5191288" y="4388838"/>
              <a:ext cx="692150" cy="692150"/>
            </a:xfrm>
            <a:prstGeom prst="ellipse">
              <a:avLst/>
            </a:prstGeom>
            <a:solidFill>
              <a:schemeClr val="bg1"/>
            </a:solidFill>
            <a:ln w="6350">
              <a:solidFill>
                <a:srgbClr val="FF8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latin typeface="Impact" panose="020B0806030902050204" pitchFamily="34" charset="0"/>
              </a:endParaRPr>
            </a:p>
          </p:txBody>
        </p:sp>
        <p:sp>
          <p:nvSpPr>
            <p:cNvPr id="18" name="椭圆 17"/>
            <p:cNvSpPr/>
            <p:nvPr/>
          </p:nvSpPr>
          <p:spPr>
            <a:xfrm>
              <a:off x="5267488" y="4465038"/>
              <a:ext cx="539750" cy="539750"/>
            </a:xfrm>
            <a:prstGeom prst="ellipse">
              <a:avLst/>
            </a:prstGeom>
            <a:solidFill>
              <a:srgbClr val="FF8C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1800" dirty="0" smtClean="0">
                  <a:latin typeface="Impact" panose="020B0806030902050204" pitchFamily="34" charset="0"/>
                </a:rPr>
                <a:t>4</a:t>
              </a:r>
              <a:endParaRPr lang="zh-CN" altLang="en-US" sz="1800" dirty="0">
                <a:latin typeface="Impact" panose="020B0806030902050204" pitchFamily="34" charset="0"/>
              </a:endParaRPr>
            </a:p>
          </p:txBody>
        </p:sp>
      </p:grpSp>
      <p:grpSp>
        <p:nvGrpSpPr>
          <p:cNvPr id="19" name="组合 18"/>
          <p:cNvGrpSpPr/>
          <p:nvPr userDrawn="1"/>
        </p:nvGrpSpPr>
        <p:grpSpPr>
          <a:xfrm>
            <a:off x="6238876" y="4357694"/>
            <a:ext cx="691790" cy="692150"/>
            <a:chOff x="6884827" y="4388838"/>
            <a:chExt cx="692150" cy="692150"/>
          </a:xfrm>
        </p:grpSpPr>
        <p:sp>
          <p:nvSpPr>
            <p:cNvPr id="20" name="椭圆 19"/>
            <p:cNvSpPr/>
            <p:nvPr/>
          </p:nvSpPr>
          <p:spPr>
            <a:xfrm>
              <a:off x="6884827" y="4388838"/>
              <a:ext cx="692150" cy="692150"/>
            </a:xfrm>
            <a:prstGeom prst="ellipse">
              <a:avLst/>
            </a:prstGeom>
            <a:solidFill>
              <a:schemeClr val="bg1"/>
            </a:solidFill>
            <a:ln w="6350">
              <a:solidFill>
                <a:srgbClr val="FF8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latin typeface="Impact" panose="020B0806030902050204" pitchFamily="34" charset="0"/>
              </a:endParaRPr>
            </a:p>
          </p:txBody>
        </p:sp>
        <p:sp>
          <p:nvSpPr>
            <p:cNvPr id="21" name="椭圆 20"/>
            <p:cNvSpPr/>
            <p:nvPr/>
          </p:nvSpPr>
          <p:spPr>
            <a:xfrm>
              <a:off x="6957850" y="4465038"/>
              <a:ext cx="539750" cy="539750"/>
            </a:xfrm>
            <a:prstGeom prst="ellipse">
              <a:avLst/>
            </a:prstGeom>
            <a:solidFill>
              <a:srgbClr val="FF8C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1800" dirty="0" smtClean="0">
                  <a:latin typeface="Impact" panose="020B0806030902050204" pitchFamily="34" charset="0"/>
                </a:rPr>
                <a:t>5</a:t>
              </a:r>
              <a:endParaRPr lang="zh-CN" altLang="en-US" sz="1800" dirty="0">
                <a:latin typeface="Impact" panose="020B0806030902050204" pitchFamily="34" charset="0"/>
              </a:endParaRPr>
            </a:p>
          </p:txBody>
        </p:sp>
      </p:grpSp>
      <p:grpSp>
        <p:nvGrpSpPr>
          <p:cNvPr id="22" name="组合 21"/>
          <p:cNvGrpSpPr/>
          <p:nvPr userDrawn="1"/>
        </p:nvGrpSpPr>
        <p:grpSpPr>
          <a:xfrm>
            <a:off x="7667636" y="5357826"/>
            <a:ext cx="693376" cy="692150"/>
            <a:chOff x="8218831" y="5719055"/>
            <a:chExt cx="693737" cy="692150"/>
          </a:xfrm>
        </p:grpSpPr>
        <p:sp>
          <p:nvSpPr>
            <p:cNvPr id="23" name="椭圆 22"/>
            <p:cNvSpPr/>
            <p:nvPr/>
          </p:nvSpPr>
          <p:spPr>
            <a:xfrm>
              <a:off x="8218831" y="5719055"/>
              <a:ext cx="693737" cy="692150"/>
            </a:xfrm>
            <a:prstGeom prst="ellipse">
              <a:avLst/>
            </a:prstGeom>
            <a:solidFill>
              <a:schemeClr val="bg1"/>
            </a:solidFill>
            <a:ln w="6350">
              <a:solidFill>
                <a:srgbClr val="FF8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latin typeface="Impact" panose="020B0806030902050204" pitchFamily="34" charset="0"/>
              </a:endParaRPr>
            </a:p>
          </p:txBody>
        </p:sp>
        <p:sp>
          <p:nvSpPr>
            <p:cNvPr id="24" name="椭圆 23"/>
            <p:cNvSpPr/>
            <p:nvPr/>
          </p:nvSpPr>
          <p:spPr>
            <a:xfrm>
              <a:off x="8295824" y="5795255"/>
              <a:ext cx="539750" cy="539750"/>
            </a:xfrm>
            <a:prstGeom prst="ellipse">
              <a:avLst/>
            </a:prstGeom>
            <a:solidFill>
              <a:srgbClr val="FF8C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1800" dirty="0" smtClean="0">
                  <a:latin typeface="Impact" panose="020B0806030902050204" pitchFamily="34" charset="0"/>
                </a:rPr>
                <a:t>7</a:t>
              </a:r>
              <a:endParaRPr lang="zh-CN" altLang="en-US" sz="1800" dirty="0">
                <a:latin typeface="Impact" panose="020B0806030902050204" pitchFamily="34" charset="0"/>
              </a:endParaRPr>
            </a:p>
          </p:txBody>
        </p:sp>
      </p:grpSp>
      <p:sp>
        <p:nvSpPr>
          <p:cNvPr id="25" name="任意多边形 24"/>
          <p:cNvSpPr/>
          <p:nvPr userDrawn="1"/>
        </p:nvSpPr>
        <p:spPr>
          <a:xfrm rot="5400000">
            <a:off x="10025088" y="5214950"/>
            <a:ext cx="142876" cy="2428894"/>
          </a:xfrm>
          <a:custGeom>
            <a:avLst/>
            <a:gdLst>
              <a:gd name="connsiteX0" fmla="*/ 1799772 w 1799772"/>
              <a:gd name="connsiteY0" fmla="*/ 232228 h 232228"/>
              <a:gd name="connsiteX1" fmla="*/ 1524000 w 1799772"/>
              <a:gd name="connsiteY1" fmla="*/ 0 h 232228"/>
              <a:gd name="connsiteX2" fmla="*/ 0 w 1799772"/>
              <a:gd name="connsiteY2" fmla="*/ 0 h 232228"/>
            </a:gdLst>
            <a:ahLst/>
            <a:cxnLst>
              <a:cxn ang="0">
                <a:pos x="connsiteX0" y="connsiteY0"/>
              </a:cxn>
              <a:cxn ang="0">
                <a:pos x="connsiteX1" y="connsiteY1"/>
              </a:cxn>
              <a:cxn ang="0">
                <a:pos x="connsiteX2" y="connsiteY2"/>
              </a:cxn>
            </a:cxnLst>
            <a:rect l="l" t="t" r="r" b="b"/>
            <a:pathLst>
              <a:path w="1799772" h="232228">
                <a:moveTo>
                  <a:pt x="1799772" y="232228"/>
                </a:moveTo>
                <a:lnTo>
                  <a:pt x="1524000" y="0"/>
                </a:lnTo>
                <a:lnTo>
                  <a:pt x="0" y="0"/>
                </a:lnTo>
              </a:path>
            </a:pathLst>
          </a:custGeom>
          <a:noFill/>
          <a:ln w="19050">
            <a:solidFill>
              <a:srgbClr val="FF95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zh-CN" altLang="en-US" sz="1800"/>
          </a:p>
        </p:txBody>
      </p:sp>
      <p:sp>
        <p:nvSpPr>
          <p:cNvPr id="26" name="任意多边形 25"/>
          <p:cNvSpPr/>
          <p:nvPr userDrawn="1"/>
        </p:nvSpPr>
        <p:spPr>
          <a:xfrm rot="5400000">
            <a:off x="4773343" y="3796733"/>
            <a:ext cx="738052" cy="335625"/>
          </a:xfrm>
          <a:custGeom>
            <a:avLst/>
            <a:gdLst>
              <a:gd name="connsiteX0" fmla="*/ 740229 w 740229"/>
              <a:gd name="connsiteY0" fmla="*/ 0 h 406400"/>
              <a:gd name="connsiteX1" fmla="*/ 580572 w 740229"/>
              <a:gd name="connsiteY1" fmla="*/ 406400 h 406400"/>
              <a:gd name="connsiteX2" fmla="*/ 0 w 740229"/>
              <a:gd name="connsiteY2" fmla="*/ 406400 h 406400"/>
            </a:gdLst>
            <a:ahLst/>
            <a:cxnLst>
              <a:cxn ang="0">
                <a:pos x="connsiteX0" y="connsiteY0"/>
              </a:cxn>
              <a:cxn ang="0">
                <a:pos x="connsiteX1" y="connsiteY1"/>
              </a:cxn>
              <a:cxn ang="0">
                <a:pos x="connsiteX2" y="connsiteY2"/>
              </a:cxn>
            </a:cxnLst>
            <a:rect l="l" t="t" r="r" b="b"/>
            <a:pathLst>
              <a:path w="740229" h="406400">
                <a:moveTo>
                  <a:pt x="740229" y="0"/>
                </a:moveTo>
                <a:lnTo>
                  <a:pt x="580572" y="406400"/>
                </a:lnTo>
                <a:lnTo>
                  <a:pt x="0" y="406400"/>
                </a:lnTo>
              </a:path>
            </a:pathLst>
          </a:custGeom>
          <a:noFill/>
          <a:ln w="19050">
            <a:solidFill>
              <a:srgbClr val="FF95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zh-CN" altLang="en-US" sz="1800"/>
          </a:p>
        </p:txBody>
      </p:sp>
      <p:sp>
        <p:nvSpPr>
          <p:cNvPr id="28" name="任意多边形 27"/>
          <p:cNvSpPr/>
          <p:nvPr userDrawn="1"/>
        </p:nvSpPr>
        <p:spPr>
          <a:xfrm rot="5400000" flipV="1">
            <a:off x="2131192" y="5250668"/>
            <a:ext cx="214314" cy="2143142"/>
          </a:xfrm>
          <a:custGeom>
            <a:avLst/>
            <a:gdLst>
              <a:gd name="connsiteX0" fmla="*/ 1799772 w 1799772"/>
              <a:gd name="connsiteY0" fmla="*/ 232228 h 232228"/>
              <a:gd name="connsiteX1" fmla="*/ 1524000 w 1799772"/>
              <a:gd name="connsiteY1" fmla="*/ 0 h 232228"/>
              <a:gd name="connsiteX2" fmla="*/ 0 w 1799772"/>
              <a:gd name="connsiteY2" fmla="*/ 0 h 232228"/>
            </a:gdLst>
            <a:ahLst/>
            <a:cxnLst>
              <a:cxn ang="0">
                <a:pos x="connsiteX0" y="connsiteY0"/>
              </a:cxn>
              <a:cxn ang="0">
                <a:pos x="connsiteX1" y="connsiteY1"/>
              </a:cxn>
              <a:cxn ang="0">
                <a:pos x="connsiteX2" y="connsiteY2"/>
              </a:cxn>
            </a:cxnLst>
            <a:rect l="l" t="t" r="r" b="b"/>
            <a:pathLst>
              <a:path w="1799772" h="232228">
                <a:moveTo>
                  <a:pt x="1799772" y="232228"/>
                </a:moveTo>
                <a:lnTo>
                  <a:pt x="1524000" y="0"/>
                </a:lnTo>
                <a:lnTo>
                  <a:pt x="0" y="0"/>
                </a:lnTo>
              </a:path>
            </a:pathLst>
          </a:custGeom>
          <a:noFill/>
          <a:ln w="19050">
            <a:solidFill>
              <a:srgbClr val="FF95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p>
        </p:txBody>
      </p:sp>
      <p:sp>
        <p:nvSpPr>
          <p:cNvPr id="30" name="TextBox 15"/>
          <p:cNvSpPr txBox="1"/>
          <p:nvPr userDrawn="1"/>
        </p:nvSpPr>
        <p:spPr>
          <a:xfrm>
            <a:off x="5246495" y="5957765"/>
            <a:ext cx="1655322" cy="338554"/>
          </a:xfrm>
          <a:prstGeom prst="rect">
            <a:avLst/>
          </a:prstGeom>
          <a:noFill/>
        </p:spPr>
        <p:txBody>
          <a:bodyPr wrap="square" rtlCol="0">
            <a:spAutoFit/>
          </a:bodyPr>
          <a:lstStyle/>
          <a:p>
            <a:pPr algn="ctr"/>
            <a:r>
              <a:rPr lang="en-US" altLang="zh-CN" sz="1600" dirty="0" smtClean="0">
                <a:solidFill>
                  <a:schemeClr val="tx1">
                    <a:lumMod val="65000"/>
                    <a:lumOff val="35000"/>
                  </a:schemeClr>
                </a:solidFill>
                <a:latin typeface="Agency FB" panose="020B0503020202020204" pitchFamily="34" charset="0"/>
                <a:ea typeface="Adobe 宋体 Std L" pitchFamily="18" charset="-122"/>
              </a:rPr>
              <a:t>Contents Page</a:t>
            </a:r>
            <a:endParaRPr lang="zh-CN" altLang="en-US" sz="1600" dirty="0">
              <a:solidFill>
                <a:schemeClr val="tx1">
                  <a:lumMod val="65000"/>
                  <a:lumOff val="35000"/>
                </a:schemeClr>
              </a:solidFill>
              <a:latin typeface="Agency FB" panose="020B0503020202020204" pitchFamily="34" charset="0"/>
              <a:ea typeface="Adobe 宋体 Std L" pitchFamily="18" charset="-122"/>
            </a:endParaRPr>
          </a:p>
        </p:txBody>
      </p:sp>
      <p:sp>
        <p:nvSpPr>
          <p:cNvPr id="31" name="文本框 13"/>
          <p:cNvSpPr txBox="1"/>
          <p:nvPr userDrawn="1"/>
        </p:nvSpPr>
        <p:spPr>
          <a:xfrm>
            <a:off x="5246495" y="5517235"/>
            <a:ext cx="1655322" cy="461665"/>
          </a:xfrm>
          <a:prstGeom prst="rect">
            <a:avLst/>
          </a:prstGeom>
          <a:noFill/>
        </p:spPr>
        <p:txBody>
          <a:bodyPr wrap="square" rtlCol="0">
            <a:spAutoFit/>
          </a:bodyPr>
          <a:lstStyle/>
          <a:p>
            <a:pPr algn="ctr"/>
            <a:r>
              <a:rPr lang="zh-CN" altLang="en-US" sz="2400" b="1" dirty="0" smtClean="0">
                <a:solidFill>
                  <a:schemeClr val="tx1">
                    <a:lumMod val="65000"/>
                    <a:lumOff val="35000"/>
                  </a:schemeClr>
                </a:solidFill>
                <a:ea typeface="微软雅黑" panose="020B0503020204020204" pitchFamily="34" charset="-122"/>
              </a:rPr>
              <a:t>目录页</a:t>
            </a:r>
            <a:endParaRPr lang="zh-CN" altLang="en-US" sz="2400" b="1" dirty="0">
              <a:solidFill>
                <a:schemeClr val="tx1">
                  <a:lumMod val="65000"/>
                  <a:lumOff val="35000"/>
                </a:schemeClr>
              </a:solidFill>
              <a:ea typeface="微软雅黑" panose="020B0503020204020204" pitchFamily="34" charset="-122"/>
            </a:endParaRPr>
          </a:p>
        </p:txBody>
      </p:sp>
      <p:sp>
        <p:nvSpPr>
          <p:cNvPr id="33" name="任意多边形 32"/>
          <p:cNvSpPr/>
          <p:nvPr userDrawn="1"/>
        </p:nvSpPr>
        <p:spPr>
          <a:xfrm rot="5400000" flipV="1">
            <a:off x="6477073" y="3857389"/>
            <a:ext cx="738052" cy="214314"/>
          </a:xfrm>
          <a:custGeom>
            <a:avLst/>
            <a:gdLst>
              <a:gd name="connsiteX0" fmla="*/ 740229 w 740229"/>
              <a:gd name="connsiteY0" fmla="*/ 0 h 406400"/>
              <a:gd name="connsiteX1" fmla="*/ 580572 w 740229"/>
              <a:gd name="connsiteY1" fmla="*/ 406400 h 406400"/>
              <a:gd name="connsiteX2" fmla="*/ 0 w 740229"/>
              <a:gd name="connsiteY2" fmla="*/ 406400 h 406400"/>
            </a:gdLst>
            <a:ahLst/>
            <a:cxnLst>
              <a:cxn ang="0">
                <a:pos x="connsiteX0" y="connsiteY0"/>
              </a:cxn>
              <a:cxn ang="0">
                <a:pos x="connsiteX1" y="connsiteY1"/>
              </a:cxn>
              <a:cxn ang="0">
                <a:pos x="connsiteX2" y="connsiteY2"/>
              </a:cxn>
            </a:cxnLst>
            <a:rect l="l" t="t" r="r" b="b"/>
            <a:pathLst>
              <a:path w="740229" h="406400">
                <a:moveTo>
                  <a:pt x="740229" y="0"/>
                </a:moveTo>
                <a:lnTo>
                  <a:pt x="580572" y="406400"/>
                </a:lnTo>
                <a:lnTo>
                  <a:pt x="0" y="406400"/>
                </a:lnTo>
              </a:path>
            </a:pathLst>
          </a:custGeom>
          <a:noFill/>
          <a:ln w="19050">
            <a:solidFill>
              <a:srgbClr val="FF95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zh-CN" altLang="en-US" sz="1800"/>
          </a:p>
        </p:txBody>
      </p:sp>
      <p:sp>
        <p:nvSpPr>
          <p:cNvPr id="36" name="椭圆 1"/>
          <p:cNvSpPr/>
          <p:nvPr userDrawn="1"/>
        </p:nvSpPr>
        <p:spPr>
          <a:xfrm>
            <a:off x="5700162" y="6453336"/>
            <a:ext cx="791676" cy="404664"/>
          </a:xfrm>
          <a:custGeom>
            <a:avLst/>
            <a:gdLst/>
            <a:ahLst/>
            <a:cxnLst/>
            <a:rect l="l" t="t" r="r" b="b"/>
            <a:pathLst>
              <a:path w="792088" h="404664">
                <a:moveTo>
                  <a:pt x="396044" y="0"/>
                </a:moveTo>
                <a:cubicBezTo>
                  <a:pt x="614773" y="0"/>
                  <a:pt x="792088" y="177315"/>
                  <a:pt x="792088" y="396044"/>
                </a:cubicBezTo>
                <a:lnTo>
                  <a:pt x="791219" y="404664"/>
                </a:lnTo>
                <a:lnTo>
                  <a:pt x="869" y="404664"/>
                </a:lnTo>
                <a:cubicBezTo>
                  <a:pt x="31" y="401809"/>
                  <a:pt x="0" y="398930"/>
                  <a:pt x="0" y="396044"/>
                </a:cubicBezTo>
                <a:cubicBezTo>
                  <a:pt x="0" y="177315"/>
                  <a:pt x="177315" y="0"/>
                  <a:pt x="396044" y="0"/>
                </a:cubicBez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800"/>
          </a:p>
        </p:txBody>
      </p:sp>
      <p:sp>
        <p:nvSpPr>
          <p:cNvPr id="37" name="TextBox 15"/>
          <p:cNvSpPr txBox="1"/>
          <p:nvPr userDrawn="1"/>
        </p:nvSpPr>
        <p:spPr>
          <a:xfrm>
            <a:off x="5770955" y="6519446"/>
            <a:ext cx="650091" cy="338554"/>
          </a:xfrm>
          <a:prstGeom prst="rect">
            <a:avLst/>
          </a:prstGeom>
          <a:noFill/>
        </p:spPr>
        <p:txBody>
          <a:bodyPr wrap="square" rtlCol="0">
            <a:spAutoFit/>
          </a:bodyPr>
          <a:lstStyle/>
          <a:p>
            <a:pPr algn="ctr"/>
            <a:fld id="{2EEF1883-7A0E-4F66-9932-E581691AD397}" type="slidenum">
              <a:rPr lang="zh-CN" altLang="en-US" sz="160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a:t>
            </a:fld>
            <a:r>
              <a:rPr lang="zh-CN" altLang="en-US" sz="1600"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1600" b="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27" name="椭圆 26"/>
          <p:cNvSpPr/>
          <p:nvPr userDrawn="1"/>
        </p:nvSpPr>
        <p:spPr>
          <a:xfrm>
            <a:off x="952464" y="2928934"/>
            <a:ext cx="1655138" cy="1656000"/>
          </a:xfrm>
          <a:prstGeom prst="ellipse">
            <a:avLst/>
          </a:prstGeom>
          <a:solidFill>
            <a:srgbClr val="FF8C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smtClean="0">
                <a:latin typeface="微软雅黑" panose="020B0503020204020204" pitchFamily="34" charset="-122"/>
                <a:ea typeface="微软雅黑" panose="020B0503020204020204" pitchFamily="34" charset="-122"/>
              </a:rPr>
              <a:t>给排水工程</a:t>
            </a:r>
            <a:endParaRPr lang="zh-CN" altLang="en-US" sz="2800" b="1" dirty="0">
              <a:latin typeface="微软雅黑" panose="020B0503020204020204" pitchFamily="34" charset="-122"/>
              <a:ea typeface="微软雅黑" panose="020B0503020204020204" pitchFamily="34" charset="-122"/>
            </a:endParaRPr>
          </a:p>
        </p:txBody>
      </p:sp>
      <p:grpSp>
        <p:nvGrpSpPr>
          <p:cNvPr id="29" name="组合 28"/>
          <p:cNvGrpSpPr/>
          <p:nvPr userDrawn="1"/>
        </p:nvGrpSpPr>
        <p:grpSpPr>
          <a:xfrm>
            <a:off x="3738546" y="5286388"/>
            <a:ext cx="691790" cy="692150"/>
            <a:chOff x="5191288" y="4388838"/>
            <a:chExt cx="692150" cy="692150"/>
          </a:xfrm>
        </p:grpSpPr>
        <p:sp>
          <p:nvSpPr>
            <p:cNvPr id="32" name="椭圆 31"/>
            <p:cNvSpPr/>
            <p:nvPr/>
          </p:nvSpPr>
          <p:spPr>
            <a:xfrm>
              <a:off x="5191288" y="4388838"/>
              <a:ext cx="692150" cy="692150"/>
            </a:xfrm>
            <a:prstGeom prst="ellipse">
              <a:avLst/>
            </a:prstGeom>
            <a:solidFill>
              <a:schemeClr val="bg1"/>
            </a:solidFill>
            <a:ln w="6350">
              <a:solidFill>
                <a:srgbClr val="FF8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latin typeface="Impact" panose="020B0806030902050204" pitchFamily="34" charset="0"/>
              </a:endParaRPr>
            </a:p>
          </p:txBody>
        </p:sp>
        <p:sp>
          <p:nvSpPr>
            <p:cNvPr id="34" name="椭圆 33"/>
            <p:cNvSpPr/>
            <p:nvPr/>
          </p:nvSpPr>
          <p:spPr>
            <a:xfrm>
              <a:off x="5267488" y="4465038"/>
              <a:ext cx="539750" cy="539750"/>
            </a:xfrm>
            <a:prstGeom prst="ellipse">
              <a:avLst/>
            </a:prstGeom>
            <a:solidFill>
              <a:srgbClr val="FF8C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1800" dirty="0" smtClean="0">
                  <a:latin typeface="Impact" panose="020B0806030902050204" pitchFamily="34" charset="0"/>
                </a:rPr>
                <a:t>2</a:t>
              </a:r>
              <a:endParaRPr lang="zh-CN" altLang="en-US" sz="1800" dirty="0">
                <a:latin typeface="Impact" panose="020B0806030902050204" pitchFamily="34" charset="0"/>
              </a:endParaRPr>
            </a:p>
          </p:txBody>
        </p:sp>
      </p:grpSp>
      <p:sp>
        <p:nvSpPr>
          <p:cNvPr id="35" name="任意多边形 34"/>
          <p:cNvSpPr/>
          <p:nvPr userDrawn="1"/>
        </p:nvSpPr>
        <p:spPr>
          <a:xfrm rot="5400000">
            <a:off x="2416943" y="4321975"/>
            <a:ext cx="1000132" cy="1357322"/>
          </a:xfrm>
          <a:custGeom>
            <a:avLst/>
            <a:gdLst>
              <a:gd name="connsiteX0" fmla="*/ 740229 w 740229"/>
              <a:gd name="connsiteY0" fmla="*/ 0 h 406400"/>
              <a:gd name="connsiteX1" fmla="*/ 580572 w 740229"/>
              <a:gd name="connsiteY1" fmla="*/ 406400 h 406400"/>
              <a:gd name="connsiteX2" fmla="*/ 0 w 740229"/>
              <a:gd name="connsiteY2" fmla="*/ 406400 h 406400"/>
            </a:gdLst>
            <a:ahLst/>
            <a:cxnLst>
              <a:cxn ang="0">
                <a:pos x="connsiteX0" y="connsiteY0"/>
              </a:cxn>
              <a:cxn ang="0">
                <a:pos x="connsiteX1" y="connsiteY1"/>
              </a:cxn>
              <a:cxn ang="0">
                <a:pos x="connsiteX2" y="connsiteY2"/>
              </a:cxn>
            </a:cxnLst>
            <a:rect l="l" t="t" r="r" b="b"/>
            <a:pathLst>
              <a:path w="740229" h="406400">
                <a:moveTo>
                  <a:pt x="740229" y="0"/>
                </a:moveTo>
                <a:lnTo>
                  <a:pt x="580572" y="406400"/>
                </a:lnTo>
                <a:lnTo>
                  <a:pt x="0" y="406400"/>
                </a:lnTo>
              </a:path>
            </a:pathLst>
          </a:custGeom>
          <a:noFill/>
          <a:ln w="19050">
            <a:solidFill>
              <a:srgbClr val="FF95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zh-CN" altLang="en-US" sz="1800"/>
          </a:p>
        </p:txBody>
      </p:sp>
      <p:grpSp>
        <p:nvGrpSpPr>
          <p:cNvPr id="38" name="组合 37"/>
          <p:cNvGrpSpPr/>
          <p:nvPr userDrawn="1"/>
        </p:nvGrpSpPr>
        <p:grpSpPr>
          <a:xfrm>
            <a:off x="4381488" y="4643446"/>
            <a:ext cx="691790" cy="692150"/>
            <a:chOff x="5191288" y="4388838"/>
            <a:chExt cx="692150" cy="692150"/>
          </a:xfrm>
        </p:grpSpPr>
        <p:sp>
          <p:nvSpPr>
            <p:cNvPr id="39" name="椭圆 38"/>
            <p:cNvSpPr/>
            <p:nvPr/>
          </p:nvSpPr>
          <p:spPr>
            <a:xfrm>
              <a:off x="5191288" y="4388838"/>
              <a:ext cx="692150" cy="692150"/>
            </a:xfrm>
            <a:prstGeom prst="ellipse">
              <a:avLst/>
            </a:prstGeom>
            <a:solidFill>
              <a:schemeClr val="bg1"/>
            </a:solidFill>
            <a:ln w="6350">
              <a:solidFill>
                <a:srgbClr val="FF8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latin typeface="Impact" panose="020B0806030902050204" pitchFamily="34" charset="0"/>
              </a:endParaRPr>
            </a:p>
          </p:txBody>
        </p:sp>
        <p:sp>
          <p:nvSpPr>
            <p:cNvPr id="40" name="椭圆 39"/>
            <p:cNvSpPr/>
            <p:nvPr/>
          </p:nvSpPr>
          <p:spPr>
            <a:xfrm>
              <a:off x="5267488" y="4465038"/>
              <a:ext cx="539750" cy="539750"/>
            </a:xfrm>
            <a:prstGeom prst="ellipse">
              <a:avLst/>
            </a:prstGeom>
            <a:solidFill>
              <a:srgbClr val="FF8C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1800" dirty="0" smtClean="0">
                  <a:latin typeface="Impact" panose="020B0806030902050204" pitchFamily="34" charset="0"/>
                </a:rPr>
                <a:t>3</a:t>
              </a:r>
              <a:endParaRPr lang="zh-CN" altLang="en-US" sz="1800" dirty="0">
                <a:latin typeface="Impact" panose="020B0806030902050204" pitchFamily="34" charset="0"/>
              </a:endParaRPr>
            </a:p>
          </p:txBody>
        </p:sp>
      </p:grpSp>
      <p:sp>
        <p:nvSpPr>
          <p:cNvPr id="41" name="椭圆 40"/>
          <p:cNvSpPr/>
          <p:nvPr userDrawn="1"/>
        </p:nvSpPr>
        <p:spPr>
          <a:xfrm>
            <a:off x="2452662" y="2143116"/>
            <a:ext cx="1655138" cy="1656000"/>
          </a:xfrm>
          <a:prstGeom prst="ellipse">
            <a:avLst/>
          </a:prstGeom>
          <a:solidFill>
            <a:srgbClr val="FF8C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smtClean="0">
                <a:latin typeface="微软雅黑" panose="020B0503020204020204" pitchFamily="34" charset="-122"/>
                <a:ea typeface="微软雅黑" panose="020B0503020204020204" pitchFamily="34" charset="-122"/>
              </a:rPr>
              <a:t>建筑小品工程</a:t>
            </a:r>
            <a:endParaRPr lang="zh-CN" altLang="en-US" sz="2800" b="1" dirty="0">
              <a:latin typeface="微软雅黑" panose="020B0503020204020204" pitchFamily="34" charset="-122"/>
              <a:ea typeface="微软雅黑" panose="020B0503020204020204" pitchFamily="34" charset="-122"/>
            </a:endParaRPr>
          </a:p>
        </p:txBody>
      </p:sp>
      <p:sp>
        <p:nvSpPr>
          <p:cNvPr id="42" name="任意多边形 41"/>
          <p:cNvSpPr/>
          <p:nvPr userDrawn="1"/>
        </p:nvSpPr>
        <p:spPr>
          <a:xfrm rot="5400000">
            <a:off x="3381356" y="3857628"/>
            <a:ext cx="857256" cy="857256"/>
          </a:xfrm>
          <a:custGeom>
            <a:avLst/>
            <a:gdLst>
              <a:gd name="connsiteX0" fmla="*/ 740229 w 740229"/>
              <a:gd name="connsiteY0" fmla="*/ 0 h 406400"/>
              <a:gd name="connsiteX1" fmla="*/ 580572 w 740229"/>
              <a:gd name="connsiteY1" fmla="*/ 406400 h 406400"/>
              <a:gd name="connsiteX2" fmla="*/ 0 w 740229"/>
              <a:gd name="connsiteY2" fmla="*/ 406400 h 406400"/>
            </a:gdLst>
            <a:ahLst/>
            <a:cxnLst>
              <a:cxn ang="0">
                <a:pos x="connsiteX0" y="connsiteY0"/>
              </a:cxn>
              <a:cxn ang="0">
                <a:pos x="connsiteX1" y="connsiteY1"/>
              </a:cxn>
              <a:cxn ang="0">
                <a:pos x="connsiteX2" y="connsiteY2"/>
              </a:cxn>
            </a:cxnLst>
            <a:rect l="l" t="t" r="r" b="b"/>
            <a:pathLst>
              <a:path w="740229" h="406400">
                <a:moveTo>
                  <a:pt x="740229" y="0"/>
                </a:moveTo>
                <a:lnTo>
                  <a:pt x="580572" y="406400"/>
                </a:lnTo>
                <a:lnTo>
                  <a:pt x="0" y="406400"/>
                </a:lnTo>
              </a:path>
            </a:pathLst>
          </a:custGeom>
          <a:noFill/>
          <a:ln w="19050">
            <a:solidFill>
              <a:srgbClr val="FF95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zh-CN" altLang="en-US" sz="1800"/>
          </a:p>
        </p:txBody>
      </p:sp>
      <p:sp>
        <p:nvSpPr>
          <p:cNvPr id="43" name="椭圆 42"/>
          <p:cNvSpPr/>
          <p:nvPr userDrawn="1"/>
        </p:nvSpPr>
        <p:spPr>
          <a:xfrm>
            <a:off x="7739074" y="2285992"/>
            <a:ext cx="1655138" cy="1656000"/>
          </a:xfrm>
          <a:prstGeom prst="ellipse">
            <a:avLst/>
          </a:prstGeom>
          <a:solidFill>
            <a:srgbClr val="FF8C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smtClean="0">
                <a:latin typeface="微软雅黑" panose="020B0503020204020204" pitchFamily="34" charset="-122"/>
                <a:ea typeface="微软雅黑" panose="020B0503020204020204" pitchFamily="34" charset="-122"/>
              </a:rPr>
              <a:t>假山工程</a:t>
            </a:r>
            <a:endParaRPr lang="zh-CN" altLang="en-US" sz="2800" b="1" dirty="0">
              <a:latin typeface="微软雅黑" panose="020B0503020204020204" pitchFamily="34" charset="-122"/>
              <a:ea typeface="微软雅黑" panose="020B0503020204020204" pitchFamily="34" charset="-122"/>
            </a:endParaRPr>
          </a:p>
        </p:txBody>
      </p:sp>
      <p:sp>
        <p:nvSpPr>
          <p:cNvPr id="44" name="椭圆 43"/>
          <p:cNvSpPr/>
          <p:nvPr userDrawn="1"/>
        </p:nvSpPr>
        <p:spPr>
          <a:xfrm>
            <a:off x="10370216" y="4643446"/>
            <a:ext cx="1655138" cy="1656000"/>
          </a:xfrm>
          <a:prstGeom prst="ellipse">
            <a:avLst/>
          </a:prstGeom>
          <a:solidFill>
            <a:srgbClr val="FF8C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smtClean="0">
                <a:latin typeface="微软雅黑" panose="020B0503020204020204" pitchFamily="34" charset="-122"/>
                <a:ea typeface="微软雅黑" panose="020B0503020204020204" pitchFamily="34" charset="-122"/>
              </a:rPr>
              <a:t>景观照明工程</a:t>
            </a:r>
            <a:endParaRPr lang="zh-CN" altLang="en-US" sz="2800" b="1" dirty="0">
              <a:latin typeface="微软雅黑" panose="020B0503020204020204" pitchFamily="34" charset="-122"/>
              <a:ea typeface="微软雅黑" panose="020B0503020204020204" pitchFamily="34" charset="-122"/>
            </a:endParaRPr>
          </a:p>
        </p:txBody>
      </p:sp>
      <p:grpSp>
        <p:nvGrpSpPr>
          <p:cNvPr id="45" name="组合 44"/>
          <p:cNvGrpSpPr/>
          <p:nvPr userDrawn="1"/>
        </p:nvGrpSpPr>
        <p:grpSpPr>
          <a:xfrm>
            <a:off x="7096132" y="4714884"/>
            <a:ext cx="691790" cy="692150"/>
            <a:chOff x="6884827" y="4388838"/>
            <a:chExt cx="692150" cy="692150"/>
          </a:xfrm>
        </p:grpSpPr>
        <p:sp>
          <p:nvSpPr>
            <p:cNvPr id="46" name="椭圆 45"/>
            <p:cNvSpPr/>
            <p:nvPr/>
          </p:nvSpPr>
          <p:spPr>
            <a:xfrm>
              <a:off x="6884827" y="4388838"/>
              <a:ext cx="692150" cy="692150"/>
            </a:xfrm>
            <a:prstGeom prst="ellipse">
              <a:avLst/>
            </a:prstGeom>
            <a:solidFill>
              <a:schemeClr val="bg1"/>
            </a:solidFill>
            <a:ln w="6350">
              <a:solidFill>
                <a:srgbClr val="FF8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latin typeface="Impact" panose="020B0806030902050204" pitchFamily="34" charset="0"/>
              </a:endParaRPr>
            </a:p>
          </p:txBody>
        </p:sp>
        <p:sp>
          <p:nvSpPr>
            <p:cNvPr id="47" name="椭圆 46"/>
            <p:cNvSpPr/>
            <p:nvPr/>
          </p:nvSpPr>
          <p:spPr>
            <a:xfrm>
              <a:off x="6957852" y="4465038"/>
              <a:ext cx="539750" cy="539750"/>
            </a:xfrm>
            <a:prstGeom prst="ellipse">
              <a:avLst/>
            </a:prstGeom>
            <a:solidFill>
              <a:srgbClr val="FF8C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1800" dirty="0" smtClean="0">
                  <a:latin typeface="Impact" panose="020B0806030902050204" pitchFamily="34" charset="0"/>
                </a:rPr>
                <a:t>6</a:t>
              </a:r>
              <a:endParaRPr lang="zh-CN" altLang="en-US" sz="1800" dirty="0">
                <a:latin typeface="Impact" panose="020B0806030902050204" pitchFamily="34" charset="0"/>
              </a:endParaRPr>
            </a:p>
          </p:txBody>
        </p:sp>
      </p:grpSp>
      <p:grpSp>
        <p:nvGrpSpPr>
          <p:cNvPr id="48" name="组合 47"/>
          <p:cNvGrpSpPr/>
          <p:nvPr userDrawn="1"/>
        </p:nvGrpSpPr>
        <p:grpSpPr>
          <a:xfrm>
            <a:off x="8096264" y="6165850"/>
            <a:ext cx="691790" cy="692150"/>
            <a:chOff x="6884827" y="4388838"/>
            <a:chExt cx="692150" cy="692150"/>
          </a:xfrm>
        </p:grpSpPr>
        <p:sp>
          <p:nvSpPr>
            <p:cNvPr id="49" name="椭圆 48"/>
            <p:cNvSpPr/>
            <p:nvPr/>
          </p:nvSpPr>
          <p:spPr>
            <a:xfrm>
              <a:off x="6884827" y="4388838"/>
              <a:ext cx="692150" cy="692150"/>
            </a:xfrm>
            <a:prstGeom prst="ellipse">
              <a:avLst/>
            </a:prstGeom>
            <a:solidFill>
              <a:schemeClr val="bg1"/>
            </a:solidFill>
            <a:ln w="6350">
              <a:solidFill>
                <a:srgbClr val="FF8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latin typeface="Impact" panose="020B0806030902050204" pitchFamily="34" charset="0"/>
              </a:endParaRPr>
            </a:p>
          </p:txBody>
        </p:sp>
        <p:sp>
          <p:nvSpPr>
            <p:cNvPr id="50" name="椭圆 49"/>
            <p:cNvSpPr/>
            <p:nvPr/>
          </p:nvSpPr>
          <p:spPr>
            <a:xfrm>
              <a:off x="6957852" y="4465038"/>
              <a:ext cx="539750" cy="539750"/>
            </a:xfrm>
            <a:prstGeom prst="ellipse">
              <a:avLst/>
            </a:prstGeom>
            <a:solidFill>
              <a:srgbClr val="FF8C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1800" dirty="0" smtClean="0">
                  <a:latin typeface="Impact" panose="020B0806030902050204" pitchFamily="34" charset="0"/>
                </a:rPr>
                <a:t>8</a:t>
              </a:r>
              <a:endParaRPr lang="zh-CN" altLang="en-US" sz="1800" dirty="0">
                <a:latin typeface="Impact" panose="020B0806030902050204" pitchFamily="34" charset="0"/>
              </a:endParaRPr>
            </a:p>
          </p:txBody>
        </p:sp>
      </p:grpSp>
      <p:sp>
        <p:nvSpPr>
          <p:cNvPr id="51" name="任意多边形 50"/>
          <p:cNvSpPr/>
          <p:nvPr userDrawn="1"/>
        </p:nvSpPr>
        <p:spPr>
          <a:xfrm rot="5400000" flipV="1">
            <a:off x="7667636" y="4143380"/>
            <a:ext cx="928694" cy="642942"/>
          </a:xfrm>
          <a:custGeom>
            <a:avLst/>
            <a:gdLst>
              <a:gd name="connsiteX0" fmla="*/ 740229 w 740229"/>
              <a:gd name="connsiteY0" fmla="*/ 0 h 406400"/>
              <a:gd name="connsiteX1" fmla="*/ 580572 w 740229"/>
              <a:gd name="connsiteY1" fmla="*/ 406400 h 406400"/>
              <a:gd name="connsiteX2" fmla="*/ 0 w 740229"/>
              <a:gd name="connsiteY2" fmla="*/ 406400 h 406400"/>
            </a:gdLst>
            <a:ahLst/>
            <a:cxnLst>
              <a:cxn ang="0">
                <a:pos x="connsiteX0" y="connsiteY0"/>
              </a:cxn>
              <a:cxn ang="0">
                <a:pos x="connsiteX1" y="connsiteY1"/>
              </a:cxn>
              <a:cxn ang="0">
                <a:pos x="connsiteX2" y="connsiteY2"/>
              </a:cxn>
            </a:cxnLst>
            <a:rect l="l" t="t" r="r" b="b"/>
            <a:pathLst>
              <a:path w="740229" h="406400">
                <a:moveTo>
                  <a:pt x="740229" y="0"/>
                </a:moveTo>
                <a:lnTo>
                  <a:pt x="580572" y="406400"/>
                </a:lnTo>
                <a:lnTo>
                  <a:pt x="0" y="406400"/>
                </a:lnTo>
              </a:path>
            </a:pathLst>
          </a:custGeom>
          <a:noFill/>
          <a:ln w="19050">
            <a:solidFill>
              <a:srgbClr val="FF95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zh-CN" altLang="en-US" sz="1800"/>
          </a:p>
        </p:txBody>
      </p:sp>
      <p:sp>
        <p:nvSpPr>
          <p:cNvPr id="52" name="任意多边形 51"/>
          <p:cNvSpPr/>
          <p:nvPr userDrawn="1"/>
        </p:nvSpPr>
        <p:spPr>
          <a:xfrm rot="5400000" flipV="1">
            <a:off x="8917801" y="4464851"/>
            <a:ext cx="428628" cy="1643074"/>
          </a:xfrm>
          <a:custGeom>
            <a:avLst/>
            <a:gdLst>
              <a:gd name="connsiteX0" fmla="*/ 740229 w 740229"/>
              <a:gd name="connsiteY0" fmla="*/ 0 h 406400"/>
              <a:gd name="connsiteX1" fmla="*/ 580572 w 740229"/>
              <a:gd name="connsiteY1" fmla="*/ 406400 h 406400"/>
              <a:gd name="connsiteX2" fmla="*/ 0 w 740229"/>
              <a:gd name="connsiteY2" fmla="*/ 406400 h 406400"/>
            </a:gdLst>
            <a:ahLst/>
            <a:cxnLst>
              <a:cxn ang="0">
                <a:pos x="connsiteX0" y="connsiteY0"/>
              </a:cxn>
              <a:cxn ang="0">
                <a:pos x="connsiteX1" y="connsiteY1"/>
              </a:cxn>
              <a:cxn ang="0">
                <a:pos x="connsiteX2" y="connsiteY2"/>
              </a:cxn>
            </a:cxnLst>
            <a:rect l="l" t="t" r="r" b="b"/>
            <a:pathLst>
              <a:path w="740229" h="406400">
                <a:moveTo>
                  <a:pt x="740229" y="0"/>
                </a:moveTo>
                <a:lnTo>
                  <a:pt x="580572" y="406400"/>
                </a:lnTo>
                <a:lnTo>
                  <a:pt x="0" y="406400"/>
                </a:lnTo>
              </a:path>
            </a:pathLst>
          </a:custGeom>
          <a:noFill/>
          <a:ln w="19050">
            <a:solidFill>
              <a:srgbClr val="FF95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zh-CN" altLang="en-US" sz="180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过渡页">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Lst>
          </a:blip>
          <a:srcRect/>
          <a:stretch>
            <a:fillRect/>
          </a:stretch>
        </p:blipFill>
        <p:spPr>
          <a:xfrm>
            <a:off x="3662982" y="4479194"/>
            <a:ext cx="4801563" cy="2378809"/>
          </a:xfrm>
          <a:prstGeom prst="rect">
            <a:avLst/>
          </a:prstGeom>
          <a:noFill/>
          <a:ln>
            <a:noFill/>
          </a:ln>
        </p:spPr>
      </p:pic>
      <p:sp>
        <p:nvSpPr>
          <p:cNvPr id="36" name="TextBox 15"/>
          <p:cNvSpPr txBox="1"/>
          <p:nvPr userDrawn="1"/>
        </p:nvSpPr>
        <p:spPr>
          <a:xfrm>
            <a:off x="5246495" y="5957765"/>
            <a:ext cx="1655322" cy="338554"/>
          </a:xfrm>
          <a:prstGeom prst="rect">
            <a:avLst/>
          </a:prstGeom>
          <a:noFill/>
        </p:spPr>
        <p:txBody>
          <a:bodyPr wrap="square" rtlCol="0">
            <a:spAutoFit/>
          </a:bodyPr>
          <a:lstStyle/>
          <a:p>
            <a:pPr algn="ctr"/>
            <a:r>
              <a:rPr lang="en-US" altLang="zh-CN" sz="1600" dirty="0" smtClean="0">
                <a:solidFill>
                  <a:schemeClr val="tx1">
                    <a:lumMod val="65000"/>
                    <a:lumOff val="35000"/>
                  </a:schemeClr>
                </a:solidFill>
                <a:latin typeface="Agency FB" panose="020B0503020202020204" pitchFamily="34" charset="0"/>
                <a:ea typeface="Adobe 宋体 Std L" pitchFamily="18" charset="-122"/>
              </a:rPr>
              <a:t>Transition Page</a:t>
            </a:r>
          </a:p>
        </p:txBody>
      </p:sp>
      <p:sp>
        <p:nvSpPr>
          <p:cNvPr id="37" name="文本框 13"/>
          <p:cNvSpPr txBox="1"/>
          <p:nvPr userDrawn="1"/>
        </p:nvSpPr>
        <p:spPr>
          <a:xfrm>
            <a:off x="5246495" y="5517235"/>
            <a:ext cx="1655322" cy="461665"/>
          </a:xfrm>
          <a:prstGeom prst="rect">
            <a:avLst/>
          </a:prstGeom>
          <a:noFill/>
        </p:spPr>
        <p:txBody>
          <a:bodyPr wrap="square" rtlCol="0">
            <a:spAutoFit/>
          </a:bodyPr>
          <a:lstStyle/>
          <a:p>
            <a:pPr algn="ctr"/>
            <a:r>
              <a:rPr lang="zh-CN" altLang="en-US" sz="2400" b="1" dirty="0" smtClean="0">
                <a:solidFill>
                  <a:schemeClr val="tx1">
                    <a:lumMod val="65000"/>
                    <a:lumOff val="35000"/>
                  </a:schemeClr>
                </a:solidFill>
                <a:ea typeface="微软雅黑" panose="020B0503020204020204" pitchFamily="34" charset="-122"/>
              </a:rPr>
              <a:t>过渡页</a:t>
            </a:r>
          </a:p>
        </p:txBody>
      </p:sp>
      <p:sp>
        <p:nvSpPr>
          <p:cNvPr id="39" name="椭圆 1"/>
          <p:cNvSpPr/>
          <p:nvPr userDrawn="1"/>
        </p:nvSpPr>
        <p:spPr>
          <a:xfrm>
            <a:off x="5700162" y="6453336"/>
            <a:ext cx="791676" cy="404664"/>
          </a:xfrm>
          <a:custGeom>
            <a:avLst/>
            <a:gdLst/>
            <a:ahLst/>
            <a:cxnLst/>
            <a:rect l="l" t="t" r="r" b="b"/>
            <a:pathLst>
              <a:path w="792088" h="404664">
                <a:moveTo>
                  <a:pt x="396044" y="0"/>
                </a:moveTo>
                <a:cubicBezTo>
                  <a:pt x="614773" y="0"/>
                  <a:pt x="792088" y="177315"/>
                  <a:pt x="792088" y="396044"/>
                </a:cubicBezTo>
                <a:lnTo>
                  <a:pt x="791219" y="404664"/>
                </a:lnTo>
                <a:lnTo>
                  <a:pt x="869" y="404664"/>
                </a:lnTo>
                <a:cubicBezTo>
                  <a:pt x="31" y="401809"/>
                  <a:pt x="0" y="398930"/>
                  <a:pt x="0" y="396044"/>
                </a:cubicBezTo>
                <a:cubicBezTo>
                  <a:pt x="0" y="177315"/>
                  <a:pt x="177315" y="0"/>
                  <a:pt x="396044" y="0"/>
                </a:cubicBez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800"/>
          </a:p>
        </p:txBody>
      </p:sp>
      <p:sp>
        <p:nvSpPr>
          <p:cNvPr id="40" name="TextBox 15"/>
          <p:cNvSpPr txBox="1"/>
          <p:nvPr userDrawn="1"/>
        </p:nvSpPr>
        <p:spPr>
          <a:xfrm>
            <a:off x="5770955" y="6519446"/>
            <a:ext cx="650091" cy="338554"/>
          </a:xfrm>
          <a:prstGeom prst="rect">
            <a:avLst/>
          </a:prstGeom>
          <a:noFill/>
        </p:spPr>
        <p:txBody>
          <a:bodyPr wrap="square" rtlCol="0">
            <a:spAutoFit/>
          </a:bodyPr>
          <a:lstStyle/>
          <a:p>
            <a:pPr algn="ctr"/>
            <a:fld id="{2EEF1883-7A0E-4F66-9932-E581691AD397}" type="slidenum">
              <a:rPr lang="zh-CN" altLang="en-US" sz="160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a:t>
            </a:fld>
            <a:r>
              <a:rPr lang="zh-CN" altLang="en-US" sz="1600"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1600" b="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第一章">
    <p:spTree>
      <p:nvGrpSpPr>
        <p:cNvPr id="1" name=""/>
        <p:cNvGrpSpPr/>
        <p:nvPr/>
      </p:nvGrpSpPr>
      <p:grpSpPr>
        <a:xfrm>
          <a:off x="0" y="0"/>
          <a:ext cx="0" cy="0"/>
          <a:chOff x="0" y="0"/>
          <a:chExt cx="0" cy="0"/>
        </a:xfrm>
      </p:grpSpPr>
      <p:sp>
        <p:nvSpPr>
          <p:cNvPr id="4" name="矩形 3"/>
          <p:cNvSpPr/>
          <p:nvPr userDrawn="1"/>
        </p:nvSpPr>
        <p:spPr>
          <a:xfrm>
            <a:off x="5881686" y="332656"/>
            <a:ext cx="2071702" cy="432048"/>
          </a:xfrm>
          <a:prstGeom prst="rect">
            <a:avLst/>
          </a:prstGeom>
          <a:solidFill>
            <a:srgbClr val="FF95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sz="1800" b="0" dirty="0" smtClean="0">
                <a:latin typeface="微软雅黑" panose="020B0503020204020204" pitchFamily="34" charset="-122"/>
                <a:ea typeface="微软雅黑" panose="020B0503020204020204" pitchFamily="34" charset="-122"/>
              </a:rPr>
              <a:t>人工湖工程施工</a:t>
            </a:r>
            <a:endParaRPr lang="zh-CN" altLang="en-US" sz="1800" b="0" dirty="0">
              <a:latin typeface="微软雅黑" panose="020B0503020204020204" pitchFamily="34" charset="-122"/>
              <a:ea typeface="微软雅黑" panose="020B0503020204020204" pitchFamily="34" charset="-122"/>
            </a:endParaRPr>
          </a:p>
        </p:txBody>
      </p:sp>
      <p:sp>
        <p:nvSpPr>
          <p:cNvPr id="7" name="矩形 6"/>
          <p:cNvSpPr/>
          <p:nvPr userDrawn="1"/>
        </p:nvSpPr>
        <p:spPr>
          <a:xfrm>
            <a:off x="8239140" y="332656"/>
            <a:ext cx="1714512"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b="0" dirty="0" smtClean="0">
                <a:latin typeface="微软雅黑" panose="020B0503020204020204" pitchFamily="34" charset="-122"/>
                <a:ea typeface="微软雅黑" panose="020B0503020204020204" pitchFamily="34" charset="-122"/>
              </a:rPr>
              <a:t>水池工程施工</a:t>
            </a:r>
            <a:endParaRPr lang="zh-CN" altLang="en-US" sz="1800" b="0" dirty="0">
              <a:latin typeface="微软雅黑" panose="020B0503020204020204" pitchFamily="34" charset="-122"/>
              <a:ea typeface="微软雅黑" panose="020B0503020204020204" pitchFamily="34" charset="-122"/>
            </a:endParaRPr>
          </a:p>
        </p:txBody>
      </p:sp>
      <p:sp>
        <p:nvSpPr>
          <p:cNvPr id="8" name="矩形 7"/>
          <p:cNvSpPr/>
          <p:nvPr userDrawn="1"/>
        </p:nvSpPr>
        <p:spPr>
          <a:xfrm>
            <a:off x="9810777" y="332656"/>
            <a:ext cx="221457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800" b="0" dirty="0" smtClean="0">
                <a:latin typeface="微软雅黑" panose="020B0503020204020204" pitchFamily="34" charset="-122"/>
                <a:ea typeface="微软雅黑" panose="020B0503020204020204" pitchFamily="34" charset="-122"/>
              </a:rPr>
              <a:t>溪涧工程施工</a:t>
            </a: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bg>
      <p:bgPr>
        <a:solidFill>
          <a:srgbClr val="FFF9EF"/>
        </a:solidFill>
        <a:effectLst/>
      </p:bgPr>
    </p:bg>
    <p:spTree>
      <p:nvGrpSpPr>
        <p:cNvPr id="1" name=""/>
        <p:cNvGrpSpPr/>
        <p:nvPr/>
      </p:nvGrpSpPr>
      <p:grpSpPr>
        <a:xfrm>
          <a:off x="0" y="0"/>
          <a:ext cx="0" cy="0"/>
          <a:chOff x="0" y="0"/>
          <a:chExt cx="0" cy="0"/>
        </a:xfrm>
      </p:grpSpPr>
      <p:sp>
        <p:nvSpPr>
          <p:cNvPr id="4" name="矩形 3"/>
          <p:cNvSpPr/>
          <p:nvPr userDrawn="1"/>
        </p:nvSpPr>
        <p:spPr>
          <a:xfrm>
            <a:off x="8096264" y="332656"/>
            <a:ext cx="1714513" cy="432048"/>
          </a:xfrm>
          <a:prstGeom prst="rect">
            <a:avLst/>
          </a:prstGeom>
          <a:solidFill>
            <a:srgbClr val="FF9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800" b="0" dirty="0" smtClean="0">
                <a:latin typeface="微软雅黑" panose="020B0503020204020204" pitchFamily="34" charset="-122"/>
                <a:ea typeface="微软雅黑" panose="020B0503020204020204" pitchFamily="34" charset="-122"/>
              </a:rPr>
              <a:t>水池工程施工</a:t>
            </a:r>
          </a:p>
        </p:txBody>
      </p:sp>
      <p:sp>
        <p:nvSpPr>
          <p:cNvPr id="5" name="矩形 4"/>
          <p:cNvSpPr/>
          <p:nvPr userDrawn="1"/>
        </p:nvSpPr>
        <p:spPr>
          <a:xfrm>
            <a:off x="5810248" y="332656"/>
            <a:ext cx="214193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800" b="0" dirty="0" smtClean="0">
                <a:latin typeface="微软雅黑" panose="020B0503020204020204" pitchFamily="34" charset="-122"/>
                <a:ea typeface="微软雅黑" panose="020B0503020204020204" pitchFamily="34" charset="-122"/>
              </a:rPr>
              <a:t>人工湖工程施工</a:t>
            </a:r>
          </a:p>
        </p:txBody>
      </p:sp>
      <p:sp>
        <p:nvSpPr>
          <p:cNvPr id="6" name="矩形 5"/>
          <p:cNvSpPr/>
          <p:nvPr userDrawn="1"/>
        </p:nvSpPr>
        <p:spPr>
          <a:xfrm>
            <a:off x="9810777" y="332656"/>
            <a:ext cx="221457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800" b="0" dirty="0" smtClean="0">
                <a:latin typeface="微软雅黑" panose="020B0503020204020204" pitchFamily="34" charset="-122"/>
                <a:ea typeface="微软雅黑" panose="020B0503020204020204" pitchFamily="34" charset="-122"/>
              </a:rPr>
              <a:t>溪涧工程施工</a:t>
            </a:r>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4" name="矩形 3"/>
          <p:cNvSpPr/>
          <p:nvPr userDrawn="1"/>
        </p:nvSpPr>
        <p:spPr>
          <a:xfrm>
            <a:off x="9882214" y="332656"/>
            <a:ext cx="2147383" cy="432048"/>
          </a:xfrm>
          <a:prstGeom prst="rect">
            <a:avLst/>
          </a:prstGeom>
          <a:solidFill>
            <a:srgbClr val="FF9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en-US" sz="1800" b="0" dirty="0" smtClean="0">
                <a:latin typeface="微软雅黑" panose="020B0503020204020204" pitchFamily="34" charset="-122"/>
                <a:ea typeface="微软雅黑" panose="020B0503020204020204" pitchFamily="34" charset="-122"/>
              </a:rPr>
              <a:t>溪涧工程施工</a:t>
            </a:r>
            <a:endParaRPr lang="zh-CN" altLang="en-US" sz="1800" b="0" dirty="0">
              <a:latin typeface="微软雅黑" panose="020B0503020204020204" pitchFamily="34" charset="-122"/>
              <a:ea typeface="微软雅黑" panose="020B0503020204020204" pitchFamily="34" charset="-122"/>
            </a:endParaRPr>
          </a:p>
        </p:txBody>
      </p:sp>
      <p:sp>
        <p:nvSpPr>
          <p:cNvPr id="3" name="矩形 2"/>
          <p:cNvSpPr/>
          <p:nvPr userDrawn="1"/>
        </p:nvSpPr>
        <p:spPr>
          <a:xfrm>
            <a:off x="5810248" y="332656"/>
            <a:ext cx="214193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b="0" dirty="0" smtClean="0">
                <a:latin typeface="微软雅黑" panose="020B0503020204020204" pitchFamily="34" charset="-122"/>
                <a:ea typeface="微软雅黑" panose="020B0503020204020204" pitchFamily="34" charset="-122"/>
              </a:rPr>
              <a:t>人工湖工程施工</a:t>
            </a:r>
            <a:endParaRPr lang="zh-CN" altLang="en-US" sz="1800" b="0" dirty="0">
              <a:latin typeface="微软雅黑" panose="020B0503020204020204" pitchFamily="34" charset="-122"/>
              <a:ea typeface="微软雅黑" panose="020B0503020204020204" pitchFamily="34" charset="-122"/>
            </a:endParaRPr>
          </a:p>
        </p:txBody>
      </p:sp>
      <p:sp>
        <p:nvSpPr>
          <p:cNvPr id="5" name="矩形 4"/>
          <p:cNvSpPr/>
          <p:nvPr userDrawn="1"/>
        </p:nvSpPr>
        <p:spPr>
          <a:xfrm>
            <a:off x="8024826" y="332656"/>
            <a:ext cx="1714512"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b="0" dirty="0" smtClean="0">
                <a:latin typeface="微软雅黑" panose="020B0503020204020204" pitchFamily="34" charset="-122"/>
                <a:ea typeface="微软雅黑" panose="020B0503020204020204" pitchFamily="34" charset="-122"/>
              </a:rPr>
              <a:t>水池工程施工</a:t>
            </a:r>
            <a:endParaRPr lang="zh-CN" altLang="en-US" sz="1800" b="0"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矩形 2"/>
          <p:cNvSpPr/>
          <p:nvPr userDrawn="1"/>
        </p:nvSpPr>
        <p:spPr>
          <a:xfrm>
            <a:off x="7310446" y="324917"/>
            <a:ext cx="2643206" cy="450000"/>
          </a:xfrm>
          <a:prstGeom prst="rect">
            <a:avLst/>
          </a:prstGeom>
          <a:solidFill>
            <a:srgbClr val="FF95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sz="1800" b="0" dirty="0" smtClean="0">
                <a:latin typeface="微软雅黑" panose="020B0503020204020204" pitchFamily="34" charset="-122"/>
                <a:ea typeface="微软雅黑" panose="020B0503020204020204" pitchFamily="34" charset="-122"/>
              </a:rPr>
              <a:t>瀑布与跌水工程施工</a:t>
            </a:r>
            <a:endParaRPr lang="zh-CN" altLang="en-US" sz="1800" b="0" dirty="0">
              <a:latin typeface="微软雅黑" panose="020B0503020204020204" pitchFamily="34" charset="-122"/>
              <a:ea typeface="微软雅黑" panose="020B0503020204020204" pitchFamily="34" charset="-122"/>
            </a:endParaRPr>
          </a:p>
        </p:txBody>
      </p:sp>
      <p:sp>
        <p:nvSpPr>
          <p:cNvPr id="5" name="矩形 4"/>
          <p:cNvSpPr/>
          <p:nvPr userDrawn="1"/>
        </p:nvSpPr>
        <p:spPr>
          <a:xfrm>
            <a:off x="9810777" y="332656"/>
            <a:ext cx="221457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800" b="0" dirty="0" smtClean="0">
                <a:latin typeface="微软雅黑" panose="020B0503020204020204" pitchFamily="34" charset="-122"/>
                <a:ea typeface="微软雅黑" panose="020B0503020204020204" pitchFamily="34" charset="-122"/>
              </a:rPr>
              <a:t>喷泉工程施工</a:t>
            </a: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3" name="矩形 2"/>
          <p:cNvSpPr/>
          <p:nvPr userDrawn="1"/>
        </p:nvSpPr>
        <p:spPr>
          <a:xfrm>
            <a:off x="10096528" y="324917"/>
            <a:ext cx="1928826" cy="450000"/>
          </a:xfrm>
          <a:prstGeom prst="rect">
            <a:avLst/>
          </a:prstGeom>
          <a:solidFill>
            <a:srgbClr val="FF95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800" b="0" dirty="0" smtClean="0">
                <a:latin typeface="微软雅黑" panose="020B0503020204020204" pitchFamily="34" charset="-122"/>
                <a:ea typeface="微软雅黑" panose="020B0503020204020204" pitchFamily="34" charset="-122"/>
              </a:rPr>
              <a:t>喷泉工程施工</a:t>
            </a:r>
          </a:p>
        </p:txBody>
      </p:sp>
      <p:sp>
        <p:nvSpPr>
          <p:cNvPr id="5" name="矩形 4"/>
          <p:cNvSpPr/>
          <p:nvPr userDrawn="1"/>
        </p:nvSpPr>
        <p:spPr>
          <a:xfrm>
            <a:off x="7453321" y="332656"/>
            <a:ext cx="2428893"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800" b="0" dirty="0" smtClean="0">
                <a:latin typeface="微软雅黑" panose="020B0503020204020204" pitchFamily="34" charset="-122"/>
                <a:ea typeface="微软雅黑" panose="020B0503020204020204" pitchFamily="34" charset="-122"/>
              </a:rPr>
              <a:t>瀑布与跌水工程施工</a:t>
            </a:r>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6" name="矩形 5"/>
          <p:cNvSpPr/>
          <p:nvPr userDrawn="1"/>
        </p:nvSpPr>
        <p:spPr>
          <a:xfrm>
            <a:off x="8024825" y="332656"/>
            <a:ext cx="1714513" cy="432048"/>
          </a:xfrm>
          <a:prstGeom prst="rect">
            <a:avLst/>
          </a:prstGeom>
          <a:solidFill>
            <a:srgbClr val="FF9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b="0" dirty="0" smtClean="0">
                <a:latin typeface="微软雅黑" panose="020B0503020204020204" pitchFamily="34" charset="-122"/>
                <a:ea typeface="微软雅黑" panose="020B0503020204020204" pitchFamily="34" charset="-122"/>
              </a:rPr>
              <a:t>园桥工程施工</a:t>
            </a:r>
            <a:endParaRPr lang="zh-CN" altLang="en-US" sz="1800" b="0" dirty="0">
              <a:latin typeface="微软雅黑" panose="020B0503020204020204" pitchFamily="34" charset="-122"/>
              <a:ea typeface="微软雅黑" panose="020B0503020204020204" pitchFamily="34" charset="-122"/>
            </a:endParaRPr>
          </a:p>
        </p:txBody>
      </p:sp>
      <p:sp>
        <p:nvSpPr>
          <p:cNvPr id="7" name="矩形 6"/>
          <p:cNvSpPr/>
          <p:nvPr userDrawn="1"/>
        </p:nvSpPr>
        <p:spPr>
          <a:xfrm>
            <a:off x="5810248" y="332656"/>
            <a:ext cx="214193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b="0" dirty="0" smtClean="0">
                <a:latin typeface="微软雅黑" panose="020B0503020204020204" pitchFamily="34" charset="-122"/>
                <a:ea typeface="微软雅黑" panose="020B0503020204020204" pitchFamily="34" charset="-122"/>
              </a:rPr>
              <a:t>廊架工程施工</a:t>
            </a:r>
            <a:endParaRPr lang="zh-CN" altLang="en-US" sz="1800" b="0" dirty="0">
              <a:latin typeface="微软雅黑" panose="020B0503020204020204" pitchFamily="34" charset="-122"/>
              <a:ea typeface="微软雅黑" panose="020B0503020204020204" pitchFamily="34" charset="-122"/>
            </a:endParaRPr>
          </a:p>
        </p:txBody>
      </p:sp>
      <p:sp>
        <p:nvSpPr>
          <p:cNvPr id="8" name="矩形 7"/>
          <p:cNvSpPr/>
          <p:nvPr userDrawn="1"/>
        </p:nvSpPr>
        <p:spPr>
          <a:xfrm>
            <a:off x="9810777" y="332656"/>
            <a:ext cx="221457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en-US" sz="1800" b="0" dirty="0" smtClean="0">
                <a:latin typeface="微软雅黑" panose="020B0503020204020204" pitchFamily="34" charset="-122"/>
                <a:ea typeface="微软雅黑" panose="020B0503020204020204" pitchFamily="34" charset="-122"/>
              </a:rPr>
              <a:t>园亭工程施工</a:t>
            </a:r>
            <a:endParaRPr lang="zh-CN" altLang="en-US" sz="1800" b="0"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9F7EA"/>
        </a:solidFill>
        <a:effectLst/>
      </p:bgPr>
    </p:bg>
    <p:spTree>
      <p:nvGrpSpPr>
        <p:cNvPr id="1" name=""/>
        <p:cNvGrpSpPr/>
        <p:nvPr/>
      </p:nvGrpSpPr>
      <p:grpSpPr>
        <a:xfrm>
          <a:off x="0" y="0"/>
          <a:ext cx="0" cy="0"/>
          <a:chOff x="0" y="0"/>
          <a:chExt cx="0" cy="0"/>
        </a:xfrm>
      </p:grpSpPr>
      <p:grpSp>
        <p:nvGrpSpPr>
          <p:cNvPr id="6" name="组合 5"/>
          <p:cNvGrpSpPr/>
          <p:nvPr userDrawn="1"/>
        </p:nvGrpSpPr>
        <p:grpSpPr>
          <a:xfrm>
            <a:off x="11205290" y="6365576"/>
            <a:ext cx="359813" cy="360000"/>
            <a:chOff x="11226607" y="6533712"/>
            <a:chExt cx="360000" cy="360000"/>
          </a:xfrm>
        </p:grpSpPr>
        <p:sp>
          <p:nvSpPr>
            <p:cNvPr id="16" name="椭圆 15"/>
            <p:cNvSpPr/>
            <p:nvPr userDrawn="1"/>
          </p:nvSpPr>
          <p:spPr>
            <a:xfrm>
              <a:off x="11226607" y="6533712"/>
              <a:ext cx="360000" cy="360000"/>
            </a:xfrm>
            <a:prstGeom prst="ellipse">
              <a:avLst/>
            </a:prstGeom>
            <a:solidFill>
              <a:srgbClr val="FF95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7" name="燕尾形 16">
              <a:hlinkClick r:id="" action="ppaction://hlinkshowjump?jump=previousslide"/>
            </p:cNvPr>
            <p:cNvSpPr/>
            <p:nvPr userDrawn="1"/>
          </p:nvSpPr>
          <p:spPr>
            <a:xfrm flipH="1">
              <a:off x="11320207" y="6627312"/>
              <a:ext cx="172800" cy="172800"/>
            </a:xfrm>
            <a:prstGeom prst="chevron">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endParaRPr>
            </a:p>
          </p:txBody>
        </p:sp>
      </p:grpSp>
      <p:sp>
        <p:nvSpPr>
          <p:cNvPr id="7" name="矩形 6"/>
          <p:cNvSpPr/>
          <p:nvPr userDrawn="1"/>
        </p:nvSpPr>
        <p:spPr>
          <a:xfrm>
            <a:off x="0" y="332656"/>
            <a:ext cx="12192000" cy="432048"/>
          </a:xfrm>
          <a:prstGeom prst="rect">
            <a:avLst/>
          </a:prstGeom>
          <a:solidFill>
            <a:srgbClr val="5C3F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 name="矩形 1"/>
          <p:cNvSpPr/>
          <p:nvPr userDrawn="1"/>
        </p:nvSpPr>
        <p:spPr>
          <a:xfrm>
            <a:off x="0" y="764704"/>
            <a:ext cx="12192000" cy="72008"/>
          </a:xfrm>
          <a:prstGeom prst="rect">
            <a:avLst/>
          </a:prstGeom>
          <a:solidFill>
            <a:srgbClr val="FF9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0" name="椭圆 19"/>
          <p:cNvSpPr/>
          <p:nvPr userDrawn="1"/>
        </p:nvSpPr>
        <p:spPr>
          <a:xfrm>
            <a:off x="267586" y="372616"/>
            <a:ext cx="359813" cy="360000"/>
          </a:xfrm>
          <a:prstGeom prst="ellipse">
            <a:avLst/>
          </a:prstGeom>
          <a:solidFill>
            <a:srgbClr val="FFFFFF">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0" dirty="0">
              <a:latin typeface="微软雅黑" panose="020B0503020204020204" pitchFamily="34" charset="-122"/>
              <a:ea typeface="微软雅黑" panose="020B0503020204020204" pitchFamily="34" charset="-122"/>
            </a:endParaRPr>
          </a:p>
        </p:txBody>
      </p:sp>
      <p:sp>
        <p:nvSpPr>
          <p:cNvPr id="21" name="TextBox 15"/>
          <p:cNvSpPr txBox="1"/>
          <p:nvPr userDrawn="1"/>
        </p:nvSpPr>
        <p:spPr>
          <a:xfrm>
            <a:off x="122447" y="383339"/>
            <a:ext cx="650091" cy="338554"/>
          </a:xfrm>
          <a:prstGeom prst="rect">
            <a:avLst/>
          </a:prstGeom>
          <a:noFill/>
        </p:spPr>
        <p:txBody>
          <a:bodyPr wrap="square" rtlCol="0">
            <a:spAutoFit/>
          </a:bodyPr>
          <a:lstStyle/>
          <a:p>
            <a:pPr algn="ctr"/>
            <a:fld id="{2EEF1883-7A0E-4F66-9932-E581691AD397}" type="slidenum">
              <a:rPr lang="zh-CN" altLang="en-US" sz="160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a:t>
            </a:fld>
            <a:r>
              <a:rPr lang="zh-CN" altLang="en-US" sz="1600"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1600" b="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nvGrpSpPr>
          <p:cNvPr id="5" name="组合 4"/>
          <p:cNvGrpSpPr/>
          <p:nvPr userDrawn="1"/>
        </p:nvGrpSpPr>
        <p:grpSpPr>
          <a:xfrm>
            <a:off x="11709741" y="6365576"/>
            <a:ext cx="359813" cy="360000"/>
            <a:chOff x="11103607" y="6381312"/>
            <a:chExt cx="360000" cy="360000"/>
          </a:xfrm>
        </p:grpSpPr>
        <p:sp>
          <p:nvSpPr>
            <p:cNvPr id="3" name="椭圆 2"/>
            <p:cNvSpPr/>
            <p:nvPr userDrawn="1"/>
          </p:nvSpPr>
          <p:spPr>
            <a:xfrm>
              <a:off x="11103607" y="6381312"/>
              <a:ext cx="360000" cy="360000"/>
            </a:xfrm>
            <a:prstGeom prst="ellipse">
              <a:avLst/>
            </a:prstGeom>
            <a:solidFill>
              <a:srgbClr val="FF95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4" name="燕尾形 3">
              <a:hlinkClick r:id="" action="ppaction://hlinkshowjump?jump=nextslide"/>
            </p:cNvPr>
            <p:cNvSpPr/>
            <p:nvPr userDrawn="1"/>
          </p:nvSpPr>
          <p:spPr>
            <a:xfrm>
              <a:off x="11197207" y="6474912"/>
              <a:ext cx="172800" cy="172800"/>
            </a:xfrm>
            <a:prstGeom prst="chevron">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endParaRPr>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slide" Target="slide32.xml"/><Relationship Id="rId1" Type="http://schemas.openxmlformats.org/officeDocument/2006/relationships/slideLayout" Target="../slideLayouts/slideLayout5.xml"/><Relationship Id="rId5" Type="http://schemas.openxmlformats.org/officeDocument/2006/relationships/image" Target="../media/image32.png"/><Relationship Id="rId4" Type="http://schemas.openxmlformats.org/officeDocument/2006/relationships/slide" Target="slide34.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31.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slide" Target="slide31.xml"/><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 Target="slide31.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8.xml"/><Relationship Id="rId4" Type="http://schemas.openxmlformats.org/officeDocument/2006/relationships/image" Target="../media/image66.png"/></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8.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image" Target="../media/image76.png"/></Relationships>
</file>

<file path=ppt/slides/_rels/slide6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cove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相关知识</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矩形 2"/>
          <p:cNvSpPr/>
          <p:nvPr/>
        </p:nvSpPr>
        <p:spPr>
          <a:xfrm>
            <a:off x="1135717" y="1059404"/>
            <a:ext cx="2031325" cy="369332"/>
          </a:xfrm>
          <a:prstGeom prst="rect">
            <a:avLst/>
          </a:prstGeom>
        </p:spPr>
        <p:txBody>
          <a:bodyPr wrap="none">
            <a:spAutoFit/>
          </a:bodyPr>
          <a:lstStyle/>
          <a:p>
            <a:r>
              <a:rPr lang="zh-CN" altLang="en-US" dirty="0" smtClean="0"/>
              <a:t>三、湖的工程设计</a:t>
            </a:r>
            <a:endParaRPr lang="zh-CN" altLang="en-US" dirty="0"/>
          </a:p>
        </p:txBody>
      </p:sp>
      <p:sp>
        <p:nvSpPr>
          <p:cNvPr id="6" name="矩形 5"/>
          <p:cNvSpPr/>
          <p:nvPr/>
        </p:nvSpPr>
        <p:spPr>
          <a:xfrm>
            <a:off x="595274" y="1485206"/>
            <a:ext cx="10930014" cy="4801314"/>
          </a:xfrm>
          <a:prstGeom prst="rect">
            <a:avLst/>
          </a:prstGeom>
        </p:spPr>
        <p:txBody>
          <a:bodyPr wrap="square">
            <a:spAutoFit/>
          </a:bodyPr>
          <a:lstStyle/>
          <a:p>
            <a:pPr indent="444500"/>
            <a:r>
              <a:rPr lang="zh-CN" altLang="en-US" b="1" dirty="0" smtClean="0">
                <a:solidFill>
                  <a:srgbClr val="FF9300"/>
                </a:solidFill>
              </a:rPr>
              <a:t>（一）水源选择</a:t>
            </a:r>
          </a:p>
          <a:p>
            <a:pPr indent="444500"/>
            <a:r>
              <a:rPr lang="zh-CN" altLang="en-US" dirty="0" smtClean="0"/>
              <a:t>湖水的来源有以下几种：</a:t>
            </a:r>
          </a:p>
          <a:p>
            <a:pPr indent="444500"/>
            <a:r>
              <a:rPr lang="zh-CN" altLang="en-US" dirty="0" smtClean="0"/>
              <a:t>① 蓄积天然降水（雨水或雪水）；</a:t>
            </a:r>
          </a:p>
          <a:p>
            <a:pPr indent="444500"/>
            <a:r>
              <a:rPr lang="zh-CN" altLang="en-US" dirty="0" smtClean="0"/>
              <a:t>② 引天然河湖水；</a:t>
            </a:r>
          </a:p>
          <a:p>
            <a:pPr indent="444500"/>
            <a:r>
              <a:rPr lang="zh-CN" altLang="en-US" dirty="0" smtClean="0"/>
              <a:t>③ 池塘本身的底部有泉；</a:t>
            </a:r>
            <a:r>
              <a:rPr lang="en-US" dirty="0" smtClean="0"/>
              <a:t> </a:t>
            </a:r>
            <a:endParaRPr lang="zh-CN" altLang="en-US" dirty="0" smtClean="0"/>
          </a:p>
          <a:p>
            <a:pPr indent="444500"/>
            <a:r>
              <a:rPr lang="zh-CN" altLang="en-US" dirty="0" smtClean="0"/>
              <a:t>④ 打井取水；</a:t>
            </a:r>
          </a:p>
          <a:p>
            <a:pPr indent="444500"/>
            <a:r>
              <a:rPr lang="zh-CN" altLang="en-US" dirty="0" smtClean="0"/>
              <a:t>⑤ 引入城市用水。</a:t>
            </a:r>
            <a:endParaRPr lang="en-US" altLang="zh-CN" dirty="0" smtClean="0"/>
          </a:p>
          <a:p>
            <a:pPr indent="444500"/>
            <a:endParaRPr lang="en-US" altLang="zh-CN" dirty="0" smtClean="0"/>
          </a:p>
          <a:p>
            <a:pPr indent="444500"/>
            <a:r>
              <a:rPr lang="zh-CN" altLang="en-US" b="1" dirty="0" smtClean="0">
                <a:solidFill>
                  <a:srgbClr val="FF9300"/>
                </a:solidFill>
              </a:rPr>
              <a:t>（二）人工湖基址对土壤的要求</a:t>
            </a:r>
          </a:p>
          <a:p>
            <a:pPr indent="444500"/>
            <a:r>
              <a:rPr lang="zh-CN" altLang="en-US" dirty="0" smtClean="0"/>
              <a:t>① 黏土、砂质黏土、壤土以及土质细密、土层深厚或渗透力小的黏土夹层是最适合挖湖的土壤类型。</a:t>
            </a:r>
          </a:p>
          <a:p>
            <a:pPr indent="444500"/>
            <a:r>
              <a:rPr lang="zh-CN" altLang="en-US" dirty="0" smtClean="0"/>
              <a:t>② 以砾石为主、黏土夹层结构密实的地段，也适宜挖湖。</a:t>
            </a:r>
          </a:p>
          <a:p>
            <a:pPr indent="444500"/>
            <a:r>
              <a:rPr lang="zh-CN" altLang="en-US" dirty="0" smtClean="0"/>
              <a:t>③ 砂土、卵石等容易漏水，应尽量避免在其上挖湖。如一定要在其上挖湖时，要探明下面透水层的位置深浅，采用相应的截水墙或人工铺垫隔水层等工程防渗措施来处理。</a:t>
            </a:r>
          </a:p>
          <a:p>
            <a:pPr indent="444500"/>
            <a:r>
              <a:rPr lang="zh-CN" altLang="en-US" dirty="0" smtClean="0"/>
              <a:t>④ 基土为淤泥或草煤层等松软层时，须全部挖出。</a:t>
            </a:r>
          </a:p>
          <a:p>
            <a:pPr indent="444500"/>
            <a:r>
              <a:rPr lang="zh-CN" altLang="en-US" dirty="0" smtClean="0"/>
              <a:t>⑤ 湖岸立基的土壤必须坚实。黏土虽透水性小，但在湖水到达低水位时，容易开裂，湿时又会形成松软的土层、泥浆，故单纯黏土不能作为湖的驳岸。</a:t>
            </a:r>
          </a:p>
          <a:p>
            <a:pPr indent="444500"/>
            <a:endParaRPr lang="zh-CN" altLang="en-US" dirty="0"/>
          </a:p>
        </p:txBody>
      </p:sp>
      <p:pic>
        <p:nvPicPr>
          <p:cNvPr id="62466" name="Picture 2"/>
          <p:cNvPicPr>
            <a:picLocks noChangeAspect="1" noChangeArrowheads="1"/>
          </p:cNvPicPr>
          <p:nvPr/>
        </p:nvPicPr>
        <p:blipFill>
          <a:blip r:embed="rId2"/>
          <a:srcRect/>
          <a:stretch>
            <a:fillRect/>
          </a:stretch>
        </p:blipFill>
        <p:spPr bwMode="auto">
          <a:xfrm>
            <a:off x="5667372" y="1071546"/>
            <a:ext cx="4962522" cy="2744292"/>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 presetClass="entr" presetSubtype="1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par>
                          <p:cTn id="13" fill="hold">
                            <p:stCondLst>
                              <p:cond delay="1000"/>
                            </p:stCondLst>
                            <p:childTnLst>
                              <p:par>
                                <p:cTn id="14" presetID="16" presetClass="entr" presetSubtype="26" fill="hold" nodeType="afterEffect">
                                  <p:stCondLst>
                                    <p:cond delay="0"/>
                                  </p:stCondLst>
                                  <p:childTnLst>
                                    <p:set>
                                      <p:cBhvr>
                                        <p:cTn id="15" dur="1" fill="hold">
                                          <p:stCondLst>
                                            <p:cond delay="0"/>
                                          </p:stCondLst>
                                        </p:cTn>
                                        <p:tgtEl>
                                          <p:spTgt spid="62466"/>
                                        </p:tgtEl>
                                        <p:attrNameLst>
                                          <p:attrName>style.visibility</p:attrName>
                                        </p:attrNameLst>
                                      </p:cBhvr>
                                      <p:to>
                                        <p:strVal val="visible"/>
                                      </p:to>
                                    </p:set>
                                    <p:animEffect transition="in" filter="barn(inHorizontal)">
                                      <p:cBhvr>
                                        <p:cTn id="16" dur="500"/>
                                        <p:tgtEl>
                                          <p:spTgt spid="624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相关知识</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矩形 2"/>
          <p:cNvSpPr/>
          <p:nvPr/>
        </p:nvSpPr>
        <p:spPr>
          <a:xfrm>
            <a:off x="1135717" y="1059404"/>
            <a:ext cx="2031325" cy="369332"/>
          </a:xfrm>
          <a:prstGeom prst="rect">
            <a:avLst/>
          </a:prstGeom>
        </p:spPr>
        <p:txBody>
          <a:bodyPr wrap="none">
            <a:spAutoFit/>
          </a:bodyPr>
          <a:lstStyle/>
          <a:p>
            <a:r>
              <a:rPr lang="zh-CN" altLang="en-US" dirty="0" smtClean="0"/>
              <a:t>三、湖的工程设计</a:t>
            </a:r>
            <a:endParaRPr lang="zh-CN" altLang="en-US" dirty="0"/>
          </a:p>
        </p:txBody>
      </p:sp>
      <p:sp>
        <p:nvSpPr>
          <p:cNvPr id="6" name="矩形 5"/>
          <p:cNvSpPr/>
          <p:nvPr/>
        </p:nvSpPr>
        <p:spPr>
          <a:xfrm>
            <a:off x="595274" y="1485206"/>
            <a:ext cx="10930014" cy="923330"/>
          </a:xfrm>
          <a:prstGeom prst="rect">
            <a:avLst/>
          </a:prstGeom>
        </p:spPr>
        <p:txBody>
          <a:bodyPr wrap="square">
            <a:spAutoFit/>
          </a:bodyPr>
          <a:lstStyle/>
          <a:p>
            <a:pPr indent="535305"/>
            <a:r>
              <a:rPr lang="zh-CN" altLang="en-US" b="1" dirty="0" smtClean="0">
                <a:solidFill>
                  <a:srgbClr val="FF9300"/>
                </a:solidFill>
              </a:rPr>
              <a:t>（三）水量损失的估算和测定</a:t>
            </a:r>
          </a:p>
          <a:p>
            <a:pPr indent="535305"/>
            <a:r>
              <a:rPr lang="zh-CN" altLang="en-US" dirty="0" smtClean="0"/>
              <a:t>水量损失主要是由于风吹、蒸发、溢流、排污和渗漏等原因造成的，一般按循环水流量或水池容积的百分数计算，如表</a:t>
            </a:r>
            <a:r>
              <a:rPr lang="en-US" dirty="0" smtClean="0"/>
              <a:t>4-1</a:t>
            </a:r>
            <a:r>
              <a:rPr lang="zh-CN" altLang="en-US" dirty="0" smtClean="0"/>
              <a:t>所示；对于园林水体，可参考表</a:t>
            </a:r>
            <a:r>
              <a:rPr lang="en-US" dirty="0" smtClean="0"/>
              <a:t>4-2</a:t>
            </a:r>
            <a:r>
              <a:rPr lang="zh-CN" altLang="en-US" dirty="0" smtClean="0"/>
              <a:t>所列进行估算。</a:t>
            </a:r>
          </a:p>
        </p:txBody>
      </p:sp>
      <p:graphicFrame>
        <p:nvGraphicFramePr>
          <p:cNvPr id="7" name="表格 6"/>
          <p:cNvGraphicFramePr>
            <a:graphicFrameLocks noGrp="1"/>
          </p:cNvGraphicFramePr>
          <p:nvPr/>
        </p:nvGraphicFramePr>
        <p:xfrm>
          <a:off x="1095341" y="2928934"/>
          <a:ext cx="9929880" cy="1320300"/>
        </p:xfrm>
        <a:graphic>
          <a:graphicData uri="http://schemas.openxmlformats.org/drawingml/2006/table">
            <a:tbl>
              <a:tblPr/>
              <a:tblGrid>
                <a:gridCol w="2582659"/>
                <a:gridCol w="2095319"/>
                <a:gridCol w="2287038"/>
                <a:gridCol w="2964864"/>
              </a:tblGrid>
              <a:tr h="392304">
                <a:tc>
                  <a:txBody>
                    <a:bodyPr/>
                    <a:lstStyle/>
                    <a:p>
                      <a:pPr algn="ctr">
                        <a:spcBef>
                          <a:spcPts val="150"/>
                        </a:spcBef>
                        <a:spcAft>
                          <a:spcPts val="150"/>
                        </a:spcAft>
                      </a:pPr>
                      <a:r>
                        <a:rPr lang="zh-CN" sz="1400" kern="100" dirty="0">
                          <a:latin typeface="Times New Roman" panose="02020603050405020304"/>
                          <a:ea typeface="宋体" panose="02010600030101010101" pitchFamily="2" charset="-122"/>
                          <a:cs typeface="Times New Roman" panose="02020603050405020304"/>
                        </a:rPr>
                        <a:t>水景形式</a:t>
                      </a: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200"/>
                        </a:spcBef>
                        <a:spcAft>
                          <a:spcPts val="200"/>
                        </a:spcAft>
                      </a:pPr>
                      <a:r>
                        <a:rPr lang="zh-CN" sz="1400" kern="100">
                          <a:latin typeface="Times New Roman" panose="02020603050405020304"/>
                          <a:ea typeface="宋体" panose="02010600030101010101" pitchFamily="2" charset="-122"/>
                          <a:cs typeface="Times New Roman" panose="02020603050405020304"/>
                        </a:rPr>
                        <a:t>风吹损失占循环水流量的百分比（</a:t>
                      </a:r>
                      <a:r>
                        <a:rPr lang="en-US" sz="1400" kern="100" dirty="0">
                          <a:latin typeface="Times New Roman" panose="02020603050405020304"/>
                          <a:ea typeface="宋体" panose="02010600030101010101" pitchFamily="2" charset="-122"/>
                          <a:cs typeface="Times New Roman" panose="02020603050405020304"/>
                        </a:rPr>
                        <a:t>%</a:t>
                      </a:r>
                      <a:r>
                        <a:rPr lang="zh-CN" sz="1400" kern="100">
                          <a:latin typeface="Times New Roman" panose="02020603050405020304"/>
                          <a:ea typeface="宋体" panose="02010600030101010101" pitchFamily="2" charset="-122"/>
                          <a:cs typeface="Times New Roman" panose="02020603050405020304"/>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zh-CN" sz="1400" kern="100">
                          <a:latin typeface="Times New Roman" panose="02020603050405020304"/>
                          <a:ea typeface="宋体" panose="02010600030101010101" pitchFamily="2" charset="-122"/>
                          <a:cs typeface="Times New Roman" panose="02020603050405020304"/>
                        </a:rPr>
                        <a:t>蒸发损失占循环水流量的百分比（</a:t>
                      </a:r>
                      <a:r>
                        <a:rPr lang="en-US" sz="1400" kern="100" dirty="0">
                          <a:latin typeface="Times New Roman" panose="02020603050405020304"/>
                          <a:ea typeface="宋体" panose="02010600030101010101" pitchFamily="2" charset="-122"/>
                          <a:cs typeface="Times New Roman" panose="02020603050405020304"/>
                        </a:rPr>
                        <a:t>%</a:t>
                      </a:r>
                      <a:r>
                        <a:rPr lang="zh-CN" sz="1400" kern="100">
                          <a:latin typeface="Times New Roman" panose="02020603050405020304"/>
                          <a:ea typeface="宋体" panose="02010600030101010101" pitchFamily="2" charset="-122"/>
                          <a:cs typeface="Times New Roman" panose="02020603050405020304"/>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50"/>
                        </a:spcBef>
                        <a:spcAft>
                          <a:spcPts val="150"/>
                        </a:spcAft>
                      </a:pPr>
                      <a:r>
                        <a:rPr lang="zh-CN" sz="1400" kern="100">
                          <a:latin typeface="Times New Roman" panose="02020603050405020304"/>
                          <a:ea typeface="宋体" panose="02010600030101010101" pitchFamily="2" charset="-122"/>
                          <a:cs typeface="Times New Roman" panose="02020603050405020304"/>
                        </a:rPr>
                        <a:t>溢流、排污损失以每天排污量占水池容积的百分比（</a:t>
                      </a:r>
                      <a:r>
                        <a:rPr lang="en-US" sz="1400" kern="100" dirty="0">
                          <a:latin typeface="Times New Roman" panose="02020603050405020304"/>
                          <a:ea typeface="宋体" panose="02010600030101010101" pitchFamily="2" charset="-122"/>
                          <a:cs typeface="Times New Roman" panose="02020603050405020304"/>
                        </a:rPr>
                        <a:t>%</a:t>
                      </a:r>
                      <a:r>
                        <a:rPr lang="zh-CN" sz="1400" kern="100">
                          <a:latin typeface="Times New Roman" panose="02020603050405020304"/>
                          <a:ea typeface="宋体" panose="02010600030101010101" pitchFamily="2" charset="-122"/>
                          <a:cs typeface="Times New Roman" panose="02020603050405020304"/>
                        </a:rPr>
                        <a:t>）</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93580">
                <a:tc>
                  <a:txBody>
                    <a:bodyPr/>
                    <a:lstStyle/>
                    <a:p>
                      <a:pPr algn="ctr">
                        <a:spcBef>
                          <a:spcPts val="300"/>
                        </a:spcBef>
                        <a:spcAft>
                          <a:spcPts val="150"/>
                        </a:spcAft>
                      </a:pPr>
                      <a:r>
                        <a:rPr lang="zh-CN" sz="1400" kern="100" dirty="0" smtClean="0">
                          <a:latin typeface="Times New Roman" panose="02020603050405020304"/>
                          <a:ea typeface="宋体" panose="02010600030101010101" pitchFamily="2" charset="-122"/>
                          <a:cs typeface="Times New Roman" panose="02020603050405020304"/>
                        </a:rPr>
                        <a:t>喷泉</a:t>
                      </a:r>
                      <a:endParaRPr lang="zh-CN" sz="1400" kern="100" dirty="0">
                        <a:latin typeface="Times New Roman" panose="02020603050405020304"/>
                        <a:ea typeface="宋体" panose="02010600030101010101" pitchFamily="2" charset="-122"/>
                        <a:cs typeface="Times New Roman" panose="02020603050405020304"/>
                      </a:endParaRPr>
                    </a:p>
                    <a:p>
                      <a:pPr algn="ctr">
                        <a:spcBef>
                          <a:spcPts val="150"/>
                        </a:spcBef>
                        <a:spcAft>
                          <a:spcPts val="0"/>
                        </a:spcAft>
                      </a:pPr>
                      <a:r>
                        <a:rPr lang="zh-CN" sz="1400" kern="100" dirty="0">
                          <a:latin typeface="Times New Roman" panose="02020603050405020304"/>
                          <a:ea typeface="宋体" panose="02010600030101010101" pitchFamily="2" charset="-122"/>
                          <a:cs typeface="Times New Roman" panose="02020603050405020304"/>
                        </a:rPr>
                        <a:t>水膜、水塔、孔流</a:t>
                      </a:r>
                    </a:p>
                    <a:p>
                      <a:pPr algn="ctr">
                        <a:spcBef>
                          <a:spcPts val="150"/>
                        </a:spcBef>
                        <a:spcAft>
                          <a:spcPts val="300"/>
                        </a:spcAft>
                      </a:pPr>
                      <a:r>
                        <a:rPr lang="zh-CN" sz="1400" kern="100" dirty="0">
                          <a:latin typeface="Times New Roman" panose="02020603050405020304"/>
                          <a:ea typeface="宋体" panose="02010600030101010101" pitchFamily="2" charset="-122"/>
                          <a:cs typeface="Times New Roman" panose="02020603050405020304"/>
                        </a:rPr>
                        <a:t>瀑</a:t>
                      </a:r>
                      <a:r>
                        <a:rPr lang="zh-CN" sz="1400" kern="100" spc="-40" dirty="0">
                          <a:latin typeface="Times New Roman" panose="02020603050405020304"/>
                          <a:ea typeface="宋体" panose="02010600030101010101" pitchFamily="2" charset="-122"/>
                          <a:cs typeface="Times New Roman" panose="02020603050405020304"/>
                        </a:rPr>
                        <a:t>布、水幕、跌水、静池</a:t>
                      </a:r>
                      <a:endParaRPr lang="zh-CN" sz="1400" kern="100" dirty="0">
                        <a:latin typeface="Times New Roman" panose="02020603050405020304"/>
                        <a:ea typeface="宋体" panose="02010600030101010101" pitchFamily="2" charset="-122"/>
                        <a:cs typeface="Times New Roman" panose="02020603050405020304"/>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50"/>
                        </a:spcBef>
                        <a:spcAft>
                          <a:spcPts val="150"/>
                        </a:spcAft>
                      </a:pPr>
                      <a:r>
                        <a:rPr lang="en-US" sz="1400" kern="100" dirty="0">
                          <a:latin typeface="Times New Roman" panose="02020603050405020304"/>
                          <a:ea typeface="宋体" panose="02010600030101010101" pitchFamily="2" charset="-122"/>
                          <a:cs typeface="Times New Roman" panose="02020603050405020304"/>
                        </a:rPr>
                        <a:t>0.5</a:t>
                      </a:r>
                      <a:r>
                        <a:rPr lang="zh-CN" sz="1400" kern="100">
                          <a:latin typeface="Times New Roman" panose="02020603050405020304"/>
                          <a:ea typeface="宋体" panose="02010600030101010101" pitchFamily="2" charset="-122"/>
                          <a:cs typeface="Times New Roman" panose="02020603050405020304"/>
                        </a:rPr>
                        <a:t>～</a:t>
                      </a:r>
                      <a:r>
                        <a:rPr lang="en-US" sz="1400" kern="100" dirty="0">
                          <a:latin typeface="Times New Roman" panose="02020603050405020304"/>
                          <a:ea typeface="宋体" panose="02010600030101010101" pitchFamily="2" charset="-122"/>
                          <a:cs typeface="Times New Roman" panose="02020603050405020304"/>
                        </a:rPr>
                        <a:t>1.5</a:t>
                      </a:r>
                      <a:endParaRPr lang="zh-CN" sz="1400" kern="100">
                        <a:latin typeface="Times New Roman" panose="02020603050405020304"/>
                        <a:ea typeface="宋体" panose="02010600030101010101" pitchFamily="2" charset="-122"/>
                        <a:cs typeface="Times New Roman" panose="02020603050405020304"/>
                      </a:endParaRPr>
                    </a:p>
                    <a:p>
                      <a:pPr algn="ctr">
                        <a:spcBef>
                          <a:spcPts val="150"/>
                        </a:spcBef>
                        <a:spcAft>
                          <a:spcPts val="0"/>
                        </a:spcAft>
                      </a:pPr>
                      <a:r>
                        <a:rPr lang="en-US" sz="1400" kern="100" dirty="0">
                          <a:latin typeface="Times New Roman" panose="02020603050405020304"/>
                          <a:ea typeface="宋体" panose="02010600030101010101" pitchFamily="2" charset="-122"/>
                          <a:cs typeface="Times New Roman" panose="02020603050405020304"/>
                        </a:rPr>
                        <a:t>1.5</a:t>
                      </a:r>
                      <a:r>
                        <a:rPr lang="zh-CN" sz="1400" kern="100">
                          <a:latin typeface="Times New Roman" panose="02020603050405020304"/>
                          <a:ea typeface="宋体" panose="02010600030101010101" pitchFamily="2" charset="-122"/>
                          <a:cs typeface="Times New Roman" panose="02020603050405020304"/>
                        </a:rPr>
                        <a:t>～</a:t>
                      </a:r>
                      <a:r>
                        <a:rPr lang="en-US" sz="1400" kern="100" dirty="0">
                          <a:latin typeface="Times New Roman" panose="02020603050405020304"/>
                          <a:ea typeface="宋体" panose="02010600030101010101" pitchFamily="2" charset="-122"/>
                          <a:cs typeface="Times New Roman" panose="02020603050405020304"/>
                        </a:rPr>
                        <a:t>3.5</a:t>
                      </a:r>
                      <a:endParaRPr lang="zh-CN" sz="1400" kern="100">
                        <a:latin typeface="Times New Roman" panose="02020603050405020304"/>
                        <a:ea typeface="宋体" panose="02010600030101010101" pitchFamily="2" charset="-122"/>
                        <a:cs typeface="Times New Roman" panose="02020603050405020304"/>
                      </a:endParaRPr>
                    </a:p>
                    <a:p>
                      <a:pPr algn="ctr">
                        <a:spcBef>
                          <a:spcPts val="150"/>
                        </a:spcBef>
                        <a:spcAft>
                          <a:spcPts val="150"/>
                        </a:spcAft>
                      </a:pPr>
                      <a:r>
                        <a:rPr lang="en-US" sz="1400" kern="100" dirty="0">
                          <a:latin typeface="Times New Roman" panose="02020603050405020304"/>
                          <a:ea typeface="宋体" panose="02010600030101010101" pitchFamily="2" charset="-122"/>
                          <a:cs typeface="Times New Roman" panose="02020603050405020304"/>
                        </a:rPr>
                        <a:t>0.3</a:t>
                      </a:r>
                      <a:r>
                        <a:rPr lang="zh-CN" sz="1400" kern="100">
                          <a:latin typeface="Times New Roman" panose="02020603050405020304"/>
                          <a:ea typeface="宋体" panose="02010600030101010101" pitchFamily="2" charset="-122"/>
                          <a:cs typeface="Times New Roman" panose="02020603050405020304"/>
                        </a:rPr>
                        <a:t>～</a:t>
                      </a:r>
                      <a:r>
                        <a:rPr lang="en-US" sz="1400" kern="100" dirty="0">
                          <a:latin typeface="Times New Roman" panose="02020603050405020304"/>
                          <a:ea typeface="宋体" panose="02010600030101010101" pitchFamily="2" charset="-122"/>
                          <a:cs typeface="Times New Roman" panose="02020603050405020304"/>
                        </a:rPr>
                        <a:t>1.2</a:t>
                      </a:r>
                      <a:endParaRPr lang="zh-CN" sz="1400" kern="10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50"/>
                        </a:spcBef>
                        <a:spcAft>
                          <a:spcPts val="150"/>
                        </a:spcAft>
                      </a:pPr>
                      <a:r>
                        <a:rPr lang="en-US" sz="1400" kern="100" dirty="0">
                          <a:latin typeface="Times New Roman" panose="02020603050405020304"/>
                          <a:ea typeface="宋体" panose="02010600030101010101" pitchFamily="2" charset="-122"/>
                          <a:cs typeface="Times New Roman" panose="02020603050405020304"/>
                        </a:rPr>
                        <a:t>0.4</a:t>
                      </a:r>
                      <a:r>
                        <a:rPr lang="zh-CN" sz="1400" kern="100" dirty="0">
                          <a:latin typeface="Times New Roman" panose="02020603050405020304"/>
                          <a:ea typeface="宋体" panose="02010600030101010101" pitchFamily="2" charset="-122"/>
                          <a:cs typeface="Times New Roman" panose="02020603050405020304"/>
                        </a:rPr>
                        <a:t>～</a:t>
                      </a:r>
                      <a:r>
                        <a:rPr lang="en-US" sz="1400" kern="100" dirty="0">
                          <a:latin typeface="Times New Roman" panose="02020603050405020304"/>
                          <a:ea typeface="宋体" panose="02010600030101010101" pitchFamily="2" charset="-122"/>
                          <a:cs typeface="Times New Roman" panose="02020603050405020304"/>
                        </a:rPr>
                        <a:t>0.6</a:t>
                      </a:r>
                      <a:endParaRPr lang="zh-CN" sz="1400" kern="100" dirty="0">
                        <a:latin typeface="Times New Roman" panose="02020603050405020304"/>
                        <a:ea typeface="宋体" panose="02010600030101010101" pitchFamily="2" charset="-122"/>
                        <a:cs typeface="Times New Roman" panose="02020603050405020304"/>
                      </a:endParaRPr>
                    </a:p>
                    <a:p>
                      <a:pPr algn="ctr">
                        <a:spcBef>
                          <a:spcPts val="150"/>
                        </a:spcBef>
                        <a:spcAft>
                          <a:spcPts val="0"/>
                        </a:spcAft>
                      </a:pPr>
                      <a:r>
                        <a:rPr lang="en-US" sz="1400" kern="100" dirty="0">
                          <a:latin typeface="Times New Roman" panose="02020603050405020304"/>
                          <a:ea typeface="宋体" panose="02010600030101010101" pitchFamily="2" charset="-122"/>
                          <a:cs typeface="Times New Roman" panose="02020603050405020304"/>
                        </a:rPr>
                        <a:t>0.6</a:t>
                      </a:r>
                      <a:r>
                        <a:rPr lang="zh-CN" sz="1400" kern="100" dirty="0">
                          <a:latin typeface="Times New Roman" panose="02020603050405020304"/>
                          <a:ea typeface="宋体" panose="02010600030101010101" pitchFamily="2" charset="-122"/>
                          <a:cs typeface="Times New Roman" panose="02020603050405020304"/>
                        </a:rPr>
                        <a:t>～</a:t>
                      </a:r>
                      <a:r>
                        <a:rPr lang="en-US" sz="1400" kern="100" dirty="0">
                          <a:latin typeface="Times New Roman" panose="02020603050405020304"/>
                          <a:ea typeface="宋体" panose="02010600030101010101" pitchFamily="2" charset="-122"/>
                          <a:cs typeface="Times New Roman" panose="02020603050405020304"/>
                        </a:rPr>
                        <a:t>0.8</a:t>
                      </a:r>
                      <a:endParaRPr lang="zh-CN" sz="1400" kern="100" dirty="0">
                        <a:latin typeface="Times New Roman" panose="02020603050405020304"/>
                        <a:ea typeface="宋体" panose="02010600030101010101" pitchFamily="2" charset="-122"/>
                        <a:cs typeface="Times New Roman" panose="02020603050405020304"/>
                      </a:endParaRPr>
                    </a:p>
                    <a:p>
                      <a:pPr algn="ctr">
                        <a:spcBef>
                          <a:spcPts val="150"/>
                        </a:spcBef>
                        <a:spcAft>
                          <a:spcPts val="150"/>
                        </a:spcAft>
                      </a:pPr>
                      <a:r>
                        <a:rPr lang="en-US" sz="1400" kern="100" dirty="0">
                          <a:latin typeface="Times New Roman" panose="02020603050405020304"/>
                          <a:ea typeface="宋体" panose="02010600030101010101" pitchFamily="2" charset="-122"/>
                          <a:cs typeface="Times New Roman" panose="02020603050405020304"/>
                        </a:rPr>
                        <a:t>0.2</a:t>
                      </a:r>
                      <a:endParaRPr lang="zh-CN" sz="1400" kern="100" dirty="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50"/>
                        </a:spcBef>
                        <a:spcAft>
                          <a:spcPts val="150"/>
                        </a:spcAft>
                      </a:pPr>
                      <a:r>
                        <a:rPr lang="en-US" sz="1400" kern="100" dirty="0">
                          <a:latin typeface="Times New Roman" panose="02020603050405020304"/>
                          <a:ea typeface="宋体" panose="02010600030101010101" pitchFamily="2" charset="-122"/>
                          <a:cs typeface="Times New Roman" panose="02020603050405020304"/>
                        </a:rPr>
                        <a:t>3</a:t>
                      </a:r>
                      <a:r>
                        <a:rPr lang="zh-CN" sz="1400" kern="100" dirty="0">
                          <a:latin typeface="Times New Roman" panose="02020603050405020304"/>
                          <a:ea typeface="宋体" panose="02010600030101010101" pitchFamily="2" charset="-122"/>
                          <a:cs typeface="Times New Roman" panose="02020603050405020304"/>
                        </a:rPr>
                        <a:t>～</a:t>
                      </a:r>
                      <a:r>
                        <a:rPr lang="en-US" sz="1400" kern="100" dirty="0">
                          <a:latin typeface="Times New Roman" panose="02020603050405020304"/>
                          <a:ea typeface="宋体" panose="02010600030101010101" pitchFamily="2" charset="-122"/>
                          <a:cs typeface="Times New Roman" panose="02020603050405020304"/>
                        </a:rPr>
                        <a:t>5</a:t>
                      </a:r>
                      <a:endParaRPr lang="zh-CN" sz="1400" kern="100" dirty="0">
                        <a:latin typeface="Times New Roman" panose="02020603050405020304"/>
                        <a:ea typeface="宋体" panose="02010600030101010101" pitchFamily="2" charset="-122"/>
                        <a:cs typeface="Times New Roman" panose="02020603050405020304"/>
                      </a:endParaRPr>
                    </a:p>
                    <a:p>
                      <a:pPr algn="ctr">
                        <a:spcBef>
                          <a:spcPts val="150"/>
                        </a:spcBef>
                        <a:spcAft>
                          <a:spcPts val="0"/>
                        </a:spcAft>
                      </a:pPr>
                      <a:r>
                        <a:rPr lang="en-US" sz="1400" kern="100" dirty="0">
                          <a:latin typeface="Times New Roman" panose="02020603050405020304"/>
                          <a:ea typeface="宋体" panose="02010600030101010101" pitchFamily="2" charset="-122"/>
                          <a:cs typeface="Times New Roman" panose="02020603050405020304"/>
                        </a:rPr>
                        <a:t>3</a:t>
                      </a:r>
                      <a:r>
                        <a:rPr lang="zh-CN" sz="1400" kern="100" dirty="0">
                          <a:latin typeface="Times New Roman" panose="02020603050405020304"/>
                          <a:ea typeface="宋体" panose="02010600030101010101" pitchFamily="2" charset="-122"/>
                          <a:cs typeface="Times New Roman" panose="02020603050405020304"/>
                        </a:rPr>
                        <a:t>～</a:t>
                      </a:r>
                      <a:r>
                        <a:rPr lang="en-US" sz="1400" kern="100" dirty="0">
                          <a:latin typeface="Times New Roman" panose="02020603050405020304"/>
                          <a:ea typeface="宋体" panose="02010600030101010101" pitchFamily="2" charset="-122"/>
                          <a:cs typeface="Times New Roman" panose="02020603050405020304"/>
                        </a:rPr>
                        <a:t>5</a:t>
                      </a:r>
                      <a:endParaRPr lang="zh-CN" sz="1400" kern="100" dirty="0">
                        <a:latin typeface="Times New Roman" panose="02020603050405020304"/>
                        <a:ea typeface="宋体" panose="02010600030101010101" pitchFamily="2" charset="-122"/>
                        <a:cs typeface="Times New Roman" panose="02020603050405020304"/>
                      </a:endParaRPr>
                    </a:p>
                    <a:p>
                      <a:pPr algn="ctr">
                        <a:spcBef>
                          <a:spcPts val="150"/>
                        </a:spcBef>
                        <a:spcAft>
                          <a:spcPts val="150"/>
                        </a:spcAft>
                      </a:pPr>
                      <a:r>
                        <a:rPr lang="en-US" sz="1400" kern="100" dirty="0">
                          <a:latin typeface="Times New Roman" panose="02020603050405020304"/>
                          <a:ea typeface="宋体" panose="02010600030101010101" pitchFamily="2" charset="-122"/>
                          <a:cs typeface="Times New Roman" panose="02020603050405020304"/>
                        </a:rPr>
                        <a:t>2</a:t>
                      </a:r>
                      <a:r>
                        <a:rPr lang="zh-CN" sz="1400" kern="100" dirty="0">
                          <a:latin typeface="Times New Roman" panose="02020603050405020304"/>
                          <a:ea typeface="宋体" panose="02010600030101010101" pitchFamily="2" charset="-122"/>
                          <a:cs typeface="Times New Roman" panose="02020603050405020304"/>
                        </a:rPr>
                        <a:t>～</a:t>
                      </a:r>
                      <a:r>
                        <a:rPr lang="en-US" sz="1400" kern="100" dirty="0">
                          <a:latin typeface="Times New Roman" panose="02020603050405020304"/>
                          <a:ea typeface="宋体" panose="02010600030101010101" pitchFamily="2" charset="-122"/>
                          <a:cs typeface="Times New Roman" panose="02020603050405020304"/>
                        </a:rPr>
                        <a:t>4</a:t>
                      </a:r>
                      <a:endParaRPr lang="zh-CN" sz="1400" kern="100" dirty="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8" name="表格 7"/>
          <p:cNvGraphicFramePr>
            <a:graphicFrameLocks noGrp="1"/>
          </p:cNvGraphicFramePr>
          <p:nvPr/>
        </p:nvGraphicFramePr>
        <p:xfrm>
          <a:off x="2524100" y="5000634"/>
          <a:ext cx="7358114" cy="1214448"/>
        </p:xfrm>
        <a:graphic>
          <a:graphicData uri="http://schemas.openxmlformats.org/drawingml/2006/table">
            <a:tbl>
              <a:tblPr/>
              <a:tblGrid>
                <a:gridCol w="3210446"/>
                <a:gridCol w="4147668"/>
              </a:tblGrid>
              <a:tr h="303612">
                <a:tc>
                  <a:txBody>
                    <a:bodyPr/>
                    <a:lstStyle/>
                    <a:p>
                      <a:pPr algn="ctr">
                        <a:spcBef>
                          <a:spcPts val="300"/>
                        </a:spcBef>
                        <a:spcAft>
                          <a:spcPts val="300"/>
                        </a:spcAft>
                      </a:pPr>
                      <a:r>
                        <a:rPr lang="zh-CN" sz="1400" kern="100" dirty="0">
                          <a:latin typeface="Times New Roman" panose="02020603050405020304"/>
                          <a:ea typeface="宋体" panose="02010600030101010101" pitchFamily="2" charset="-122"/>
                          <a:cs typeface="Times New Roman" panose="02020603050405020304"/>
                        </a:rPr>
                        <a:t>渗漏损失</a:t>
                      </a: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zh-CN" sz="1400" kern="100">
                          <a:latin typeface="Times New Roman" panose="02020603050405020304"/>
                          <a:ea typeface="宋体" panose="02010600030101010101" pitchFamily="2" charset="-122"/>
                          <a:cs typeface="Times New Roman" panose="02020603050405020304"/>
                        </a:rPr>
                        <a:t>全年水量损失（占水体体积的百分比）</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3612">
                <a:tc>
                  <a:txBody>
                    <a:bodyPr/>
                    <a:lstStyle/>
                    <a:p>
                      <a:pPr algn="ctr">
                        <a:spcBef>
                          <a:spcPts val="300"/>
                        </a:spcBef>
                        <a:spcAft>
                          <a:spcPts val="300"/>
                        </a:spcAft>
                      </a:pPr>
                      <a:r>
                        <a:rPr lang="zh-CN" sz="1400" kern="100">
                          <a:latin typeface="Times New Roman" panose="02020603050405020304"/>
                          <a:ea typeface="宋体" panose="02010600030101010101" pitchFamily="2" charset="-122"/>
                          <a:cs typeface="Times New Roman" panose="02020603050405020304"/>
                        </a:rPr>
                        <a:t>良好</a:t>
                      </a: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400" kern="100" dirty="0">
                          <a:latin typeface="Times New Roman" panose="02020603050405020304"/>
                          <a:ea typeface="宋体" panose="02010600030101010101" pitchFamily="2" charset="-122"/>
                          <a:cs typeface="Times New Roman" panose="02020603050405020304"/>
                        </a:rPr>
                        <a:t>5%</a:t>
                      </a:r>
                      <a:r>
                        <a:rPr lang="zh-CN" sz="1400" kern="100">
                          <a:latin typeface="Times New Roman" panose="02020603050405020304"/>
                          <a:ea typeface="宋体" panose="02010600030101010101" pitchFamily="2" charset="-122"/>
                          <a:cs typeface="Times New Roman" panose="02020603050405020304"/>
                        </a:rPr>
                        <a:t>～</a:t>
                      </a:r>
                      <a:r>
                        <a:rPr lang="en-US" sz="1400" kern="100" dirty="0">
                          <a:latin typeface="Times New Roman" panose="02020603050405020304"/>
                          <a:ea typeface="宋体" panose="02010600030101010101" pitchFamily="2" charset="-122"/>
                          <a:cs typeface="Times New Roman" panose="02020603050405020304"/>
                        </a:rPr>
                        <a:t>10%</a:t>
                      </a:r>
                      <a:endParaRPr lang="zh-CN" sz="1400" kern="10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3612">
                <a:tc>
                  <a:txBody>
                    <a:bodyPr/>
                    <a:lstStyle/>
                    <a:p>
                      <a:pPr algn="ctr">
                        <a:spcBef>
                          <a:spcPts val="300"/>
                        </a:spcBef>
                        <a:spcAft>
                          <a:spcPts val="300"/>
                        </a:spcAft>
                      </a:pPr>
                      <a:r>
                        <a:rPr lang="zh-CN" sz="1400" kern="100">
                          <a:latin typeface="Times New Roman" panose="02020603050405020304"/>
                          <a:ea typeface="宋体" panose="02010600030101010101" pitchFamily="2" charset="-122"/>
                          <a:cs typeface="Times New Roman" panose="02020603050405020304"/>
                        </a:rPr>
                        <a:t>中等</a:t>
                      </a: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400" kern="100" dirty="0">
                          <a:latin typeface="Times New Roman" panose="02020603050405020304"/>
                          <a:ea typeface="宋体" panose="02010600030101010101" pitchFamily="2" charset="-122"/>
                          <a:cs typeface="Times New Roman" panose="02020603050405020304"/>
                        </a:rPr>
                        <a:t>10%</a:t>
                      </a:r>
                      <a:r>
                        <a:rPr lang="zh-CN" sz="1400" kern="100">
                          <a:latin typeface="Times New Roman" panose="02020603050405020304"/>
                          <a:ea typeface="宋体" panose="02010600030101010101" pitchFamily="2" charset="-122"/>
                          <a:cs typeface="Times New Roman" panose="02020603050405020304"/>
                        </a:rPr>
                        <a:t>～</a:t>
                      </a:r>
                      <a:r>
                        <a:rPr lang="en-US" sz="1400" kern="100" dirty="0">
                          <a:latin typeface="Times New Roman" panose="02020603050405020304"/>
                          <a:ea typeface="宋体" panose="02010600030101010101" pitchFamily="2" charset="-122"/>
                          <a:cs typeface="Times New Roman" panose="02020603050405020304"/>
                        </a:rPr>
                        <a:t>20%</a:t>
                      </a:r>
                      <a:endParaRPr lang="zh-CN" sz="1400" kern="10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3612">
                <a:tc>
                  <a:txBody>
                    <a:bodyPr/>
                    <a:lstStyle/>
                    <a:p>
                      <a:pPr algn="ctr">
                        <a:spcBef>
                          <a:spcPts val="300"/>
                        </a:spcBef>
                        <a:spcAft>
                          <a:spcPts val="300"/>
                        </a:spcAft>
                      </a:pPr>
                      <a:r>
                        <a:rPr lang="zh-CN" sz="1400" kern="100" dirty="0">
                          <a:latin typeface="Times New Roman" panose="02020603050405020304"/>
                          <a:ea typeface="宋体" panose="02010600030101010101" pitchFamily="2" charset="-122"/>
                          <a:cs typeface="Times New Roman" panose="02020603050405020304"/>
                        </a:rPr>
                        <a:t>不好</a:t>
                      </a: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400" kern="100" dirty="0">
                          <a:latin typeface="Times New Roman" panose="02020603050405020304"/>
                          <a:ea typeface="宋体" panose="02010600030101010101" pitchFamily="2" charset="-122"/>
                          <a:cs typeface="Times New Roman" panose="02020603050405020304"/>
                        </a:rPr>
                        <a:t>20%</a:t>
                      </a:r>
                      <a:r>
                        <a:rPr lang="zh-CN" sz="1400" kern="100" dirty="0">
                          <a:latin typeface="Times New Roman" panose="02020603050405020304"/>
                          <a:ea typeface="宋体" panose="02010600030101010101" pitchFamily="2" charset="-122"/>
                          <a:cs typeface="Times New Roman" panose="02020603050405020304"/>
                        </a:rPr>
                        <a:t>～</a:t>
                      </a:r>
                      <a:r>
                        <a:rPr lang="en-US" sz="1400" kern="100" dirty="0">
                          <a:latin typeface="Times New Roman" panose="02020603050405020304"/>
                          <a:ea typeface="宋体" panose="02010600030101010101" pitchFamily="2" charset="-122"/>
                          <a:cs typeface="Times New Roman" panose="02020603050405020304"/>
                        </a:rPr>
                        <a:t>40%</a:t>
                      </a:r>
                      <a:endParaRPr lang="zh-CN" sz="1400" kern="100" dirty="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 name="矩形 8"/>
          <p:cNvSpPr/>
          <p:nvPr/>
        </p:nvSpPr>
        <p:spPr>
          <a:xfrm>
            <a:off x="4968906" y="2500306"/>
            <a:ext cx="1770036" cy="307777"/>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zh-CN" altLang="en-US" sz="1400" dirty="0" smtClean="0">
                <a:solidFill>
                  <a:schemeClr val="tx1"/>
                </a:solidFill>
              </a:rPr>
              <a:t>表</a:t>
            </a:r>
            <a:r>
              <a:rPr lang="en-US" sz="1400" dirty="0" smtClean="0">
                <a:solidFill>
                  <a:schemeClr val="tx1"/>
                </a:solidFill>
              </a:rPr>
              <a:t>4-1  </a:t>
            </a:r>
            <a:r>
              <a:rPr lang="zh-CN" altLang="en-US" sz="1400" dirty="0" smtClean="0">
                <a:solidFill>
                  <a:schemeClr val="tx1"/>
                </a:solidFill>
              </a:rPr>
              <a:t>水体水量损失</a:t>
            </a:r>
            <a:endParaRPr lang="zh-CN" altLang="en-US" sz="1400" dirty="0">
              <a:solidFill>
                <a:schemeClr val="tx1"/>
              </a:solidFill>
            </a:endParaRPr>
          </a:p>
        </p:txBody>
      </p:sp>
      <p:sp>
        <p:nvSpPr>
          <p:cNvPr id="10" name="矩形 9"/>
          <p:cNvSpPr/>
          <p:nvPr/>
        </p:nvSpPr>
        <p:spPr>
          <a:xfrm>
            <a:off x="5040344" y="4621421"/>
            <a:ext cx="1770036" cy="307777"/>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zh-CN" altLang="en-US" sz="1400" dirty="0" smtClean="0"/>
              <a:t>表</a:t>
            </a:r>
            <a:r>
              <a:rPr lang="en-US" sz="1400" dirty="0" smtClean="0"/>
              <a:t>4-2  </a:t>
            </a:r>
            <a:r>
              <a:rPr lang="zh-CN" altLang="en-US" sz="1400" dirty="0" smtClean="0"/>
              <a:t>水体渗透损失</a:t>
            </a:r>
            <a:endParaRPr lang="zh-CN" altLang="en-US"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slide(fromBottom)">
                                      <p:cBhvr>
                                        <p:cTn id="11" dur="500"/>
                                        <p:tgtEl>
                                          <p:spTgt spid="7"/>
                                        </p:tgtEl>
                                      </p:cBhvr>
                                    </p:animEffect>
                                  </p:childTnLst>
                                </p:cTn>
                              </p:par>
                              <p:par>
                                <p:cTn id="12" presetID="12" presetClass="entr" presetSubtype="4"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slide(fromBottom)">
                                      <p:cBhvr>
                                        <p:cTn id="14" dur="500"/>
                                        <p:tgtEl>
                                          <p:spTgt spid="8"/>
                                        </p:tgtEl>
                                      </p:cBhvr>
                                    </p:animEffect>
                                  </p:childTnLst>
                                </p:cTn>
                              </p:par>
                              <p:par>
                                <p:cTn id="15" presetID="12" presetClass="entr" presetSubtype="4"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slide(fromBottom)">
                                      <p:cBhvr>
                                        <p:cTn id="17" dur="500"/>
                                        <p:tgtEl>
                                          <p:spTgt spid="9"/>
                                        </p:tgtEl>
                                      </p:cBhvr>
                                    </p:animEffect>
                                  </p:childTnLst>
                                </p:cTn>
                              </p:par>
                              <p:par>
                                <p:cTn id="18" presetID="1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slide(fromBottom)">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相关知识</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矩形 2"/>
          <p:cNvSpPr/>
          <p:nvPr/>
        </p:nvSpPr>
        <p:spPr>
          <a:xfrm>
            <a:off x="1135717" y="1059404"/>
            <a:ext cx="1107996" cy="369332"/>
          </a:xfrm>
          <a:prstGeom prst="rect">
            <a:avLst/>
          </a:prstGeom>
        </p:spPr>
        <p:txBody>
          <a:bodyPr wrap="none">
            <a:spAutoFit/>
          </a:bodyPr>
          <a:lstStyle/>
          <a:p>
            <a:r>
              <a:rPr lang="zh-CN" altLang="en-US" dirty="0" smtClean="0"/>
              <a:t>四、驳岸</a:t>
            </a:r>
            <a:endParaRPr lang="zh-CN" altLang="en-US" dirty="0"/>
          </a:p>
        </p:txBody>
      </p:sp>
      <p:sp>
        <p:nvSpPr>
          <p:cNvPr id="6" name="矩形 5"/>
          <p:cNvSpPr/>
          <p:nvPr/>
        </p:nvSpPr>
        <p:spPr>
          <a:xfrm>
            <a:off x="666712" y="1431274"/>
            <a:ext cx="10930014" cy="4524315"/>
          </a:xfrm>
          <a:prstGeom prst="rect">
            <a:avLst/>
          </a:prstGeom>
        </p:spPr>
        <p:txBody>
          <a:bodyPr wrap="square">
            <a:spAutoFit/>
          </a:bodyPr>
          <a:lstStyle/>
          <a:p>
            <a:pPr indent="444500"/>
            <a:r>
              <a:rPr lang="zh-CN" altLang="en-US" b="1" dirty="0" smtClean="0">
                <a:solidFill>
                  <a:srgbClr val="FF9300"/>
                </a:solidFill>
              </a:rPr>
              <a:t>（一）驳岸的结构形式</a:t>
            </a:r>
          </a:p>
          <a:p>
            <a:pPr indent="444500"/>
            <a:r>
              <a:rPr lang="zh-CN" altLang="en-US" dirty="0" smtClean="0"/>
              <a:t>驳岸实际上是一面临水的挡土墙，园林中使用的驳岸形式主要以重力式结构为主，它主要依靠墙身自重来保证岸壁稳定、抵抗墙背土压力。按墙身结构不同，重力式驳岸可分为整体式、方块式和扶壁式；按所用材料不同，重力式驳岸可分为浆砌块石、混凝土及钢筋混凝土结构等。</a:t>
            </a:r>
          </a:p>
          <a:p>
            <a:pPr indent="444500"/>
            <a:r>
              <a:rPr lang="zh-CN" altLang="en-US" dirty="0" smtClean="0"/>
              <a:t>园林驳岸的构造及名称如下。</a:t>
            </a:r>
          </a:p>
          <a:p>
            <a:pPr indent="444500"/>
            <a:r>
              <a:rPr lang="zh-CN" altLang="en-US" b="1" dirty="0" smtClean="0">
                <a:solidFill>
                  <a:srgbClr val="00B0F0"/>
                </a:solidFill>
              </a:rPr>
              <a:t>压顶：</a:t>
            </a:r>
            <a:r>
              <a:rPr lang="zh-CN" altLang="en-US" dirty="0" smtClean="0"/>
              <a:t>驳岸的顶端结构，一般向水面有所悬挑。</a:t>
            </a:r>
          </a:p>
          <a:p>
            <a:pPr indent="444500"/>
            <a:r>
              <a:rPr lang="zh-CN" altLang="en-US" b="1" dirty="0" smtClean="0">
                <a:solidFill>
                  <a:srgbClr val="00B0F0"/>
                </a:solidFill>
              </a:rPr>
              <a:t>墙身：</a:t>
            </a:r>
            <a:r>
              <a:rPr lang="zh-CN" altLang="en-US" dirty="0" smtClean="0"/>
              <a:t>驳岸主体，常用材料为混凝土、毛石、砖等，临时性驳岸还可用木板、毛竹板等材料。</a:t>
            </a:r>
          </a:p>
          <a:p>
            <a:pPr indent="444500"/>
            <a:r>
              <a:rPr lang="zh-CN" altLang="en-US" b="1" dirty="0" smtClean="0">
                <a:solidFill>
                  <a:srgbClr val="00B0F0"/>
                </a:solidFill>
              </a:rPr>
              <a:t>基础：</a:t>
            </a:r>
            <a:r>
              <a:rPr lang="zh-CN" altLang="en-US" dirty="0" smtClean="0"/>
              <a:t>驳岸的底层结构，作为承重部分，其高度常为</a:t>
            </a:r>
            <a:r>
              <a:rPr lang="en-US" dirty="0" smtClean="0"/>
              <a:t>400 mm</a:t>
            </a:r>
            <a:r>
              <a:rPr lang="zh-CN" altLang="en-US" dirty="0" smtClean="0"/>
              <a:t>，宽度在高度的</a:t>
            </a:r>
            <a:r>
              <a:rPr lang="en-US" dirty="0" smtClean="0"/>
              <a:t>0.6</a:t>
            </a:r>
            <a:r>
              <a:rPr lang="zh-CN" altLang="en-US" dirty="0" smtClean="0"/>
              <a:t>～</a:t>
            </a:r>
            <a:r>
              <a:rPr lang="en-US" dirty="0" smtClean="0"/>
              <a:t>0.8</a:t>
            </a:r>
            <a:r>
              <a:rPr lang="zh-CN" altLang="en-US" dirty="0" smtClean="0"/>
              <a:t>倍范围内。</a:t>
            </a:r>
          </a:p>
          <a:p>
            <a:pPr indent="444500"/>
            <a:r>
              <a:rPr lang="zh-CN" altLang="en-US" b="1" dirty="0" smtClean="0">
                <a:solidFill>
                  <a:srgbClr val="00B0F0"/>
                </a:solidFill>
              </a:rPr>
              <a:t>垫层：</a:t>
            </a:r>
            <a:r>
              <a:rPr lang="zh-CN" altLang="en-US" dirty="0" smtClean="0"/>
              <a:t>基础的下层，常用矿渣、碎石、碎砖等整平地坪，以保证基础与土层均匀接触。</a:t>
            </a:r>
          </a:p>
          <a:p>
            <a:pPr indent="444500"/>
            <a:r>
              <a:rPr lang="zh-CN" altLang="en-US" b="1" dirty="0" smtClean="0">
                <a:solidFill>
                  <a:srgbClr val="00B0F0"/>
                </a:solidFill>
              </a:rPr>
              <a:t>基础桩：</a:t>
            </a:r>
            <a:r>
              <a:rPr lang="zh-CN" altLang="en-US" dirty="0" smtClean="0"/>
              <a:t>用于增加驳岸的稳定性，是防止驳岸滑移或倒塌的有效措施，同时也兼起加强土基承载能力的作用。基础桩可分为木桩和灰土桩等。</a:t>
            </a:r>
          </a:p>
          <a:p>
            <a:pPr indent="444500"/>
            <a:r>
              <a:rPr lang="zh-CN" altLang="en-US" b="1" dirty="0" smtClean="0">
                <a:solidFill>
                  <a:srgbClr val="00B0F0"/>
                </a:solidFill>
              </a:rPr>
              <a:t>沉降缝：</a:t>
            </a:r>
            <a:r>
              <a:rPr lang="zh-CN" altLang="en-US" dirty="0" smtClean="0"/>
              <a:t>当墙高不等、墙后土压力不同或地基沉降不均匀时，必须考虑设置沉降缝。</a:t>
            </a:r>
          </a:p>
          <a:p>
            <a:pPr indent="444500"/>
            <a:r>
              <a:rPr lang="zh-CN" altLang="en-US" b="1" dirty="0" smtClean="0">
                <a:solidFill>
                  <a:srgbClr val="00B0F0"/>
                </a:solidFill>
              </a:rPr>
              <a:t>伸缩缝：</a:t>
            </a:r>
            <a:r>
              <a:rPr lang="zh-CN" altLang="en-US" dirty="0" smtClean="0"/>
              <a:t>为避免热胀冷缩引起墙体破裂，应当设置伸缩缝，一般</a:t>
            </a:r>
            <a:r>
              <a:rPr lang="en-US" dirty="0" smtClean="0"/>
              <a:t>10</a:t>
            </a:r>
            <a:r>
              <a:rPr lang="zh-CN" altLang="en-US" dirty="0" smtClean="0"/>
              <a:t>～</a:t>
            </a:r>
            <a:r>
              <a:rPr lang="en-US" dirty="0" smtClean="0"/>
              <a:t>25 m</a:t>
            </a:r>
            <a:r>
              <a:rPr lang="zh-CN" altLang="en-US" dirty="0" smtClean="0"/>
              <a:t>设置一道，宽度为</a:t>
            </a:r>
            <a:r>
              <a:rPr lang="en-US" dirty="0" smtClean="0"/>
              <a:t>10</a:t>
            </a:r>
            <a:r>
              <a:rPr lang="zh-CN" altLang="en-US" dirty="0" smtClean="0"/>
              <a:t>～</a:t>
            </a:r>
            <a:r>
              <a:rPr lang="en-US" dirty="0" smtClean="0"/>
              <a:t>20 mm</a:t>
            </a:r>
            <a:r>
              <a:rPr lang="zh-CN" altLang="en-US" dirty="0" smtClean="0"/>
              <a:t>，有时也兼做沉降缝用。</a:t>
            </a:r>
          </a:p>
          <a:p>
            <a:pPr indent="444500"/>
            <a:r>
              <a:rPr lang="zh-CN" altLang="en-US" dirty="0" smtClean="0"/>
              <a:t>由于园林中驳岸的高度一般不超过</a:t>
            </a:r>
            <a:r>
              <a:rPr lang="en-US" dirty="0" smtClean="0"/>
              <a:t>2.5 m</a:t>
            </a:r>
            <a:r>
              <a:rPr lang="zh-CN" altLang="en-US" dirty="0" smtClean="0"/>
              <a:t>，因此，可以根据经验数据来确定各部分的构造尺寸，而省去繁杂的结构计算。</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 presetClass="entr" presetSubtype="1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相关知识</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矩形 2"/>
          <p:cNvSpPr/>
          <p:nvPr/>
        </p:nvSpPr>
        <p:spPr>
          <a:xfrm>
            <a:off x="1135717" y="1059404"/>
            <a:ext cx="1107996" cy="369332"/>
          </a:xfrm>
          <a:prstGeom prst="rect">
            <a:avLst/>
          </a:prstGeom>
        </p:spPr>
        <p:txBody>
          <a:bodyPr wrap="none">
            <a:spAutoFit/>
          </a:bodyPr>
          <a:lstStyle/>
          <a:p>
            <a:r>
              <a:rPr lang="zh-CN" altLang="en-US" dirty="0" smtClean="0"/>
              <a:t>四、驳岸</a:t>
            </a:r>
            <a:endParaRPr lang="zh-CN" altLang="en-US" dirty="0"/>
          </a:p>
        </p:txBody>
      </p:sp>
      <p:sp>
        <p:nvSpPr>
          <p:cNvPr id="6" name="矩形 5"/>
          <p:cNvSpPr/>
          <p:nvPr/>
        </p:nvSpPr>
        <p:spPr>
          <a:xfrm>
            <a:off x="666712" y="1431274"/>
            <a:ext cx="3714776" cy="3693319"/>
          </a:xfrm>
          <a:prstGeom prst="rect">
            <a:avLst/>
          </a:prstGeom>
        </p:spPr>
        <p:txBody>
          <a:bodyPr wrap="square">
            <a:spAutoFit/>
          </a:bodyPr>
          <a:lstStyle/>
          <a:p>
            <a:pPr indent="444500"/>
            <a:r>
              <a:rPr lang="zh-CN" altLang="en-US" b="1" dirty="0" smtClean="0">
                <a:solidFill>
                  <a:srgbClr val="FF9300"/>
                </a:solidFill>
              </a:rPr>
              <a:t>（二）常见园林驳岸</a:t>
            </a:r>
          </a:p>
          <a:p>
            <a:pPr indent="444500"/>
            <a:r>
              <a:rPr lang="zh-CN" altLang="en-US" dirty="0" smtClean="0"/>
              <a:t>园林驳岸应根据不同的园林环境和驳岸自身的特点来确定具体的类型。下面介绍两种常见的园林驳岸。</a:t>
            </a:r>
          </a:p>
          <a:p>
            <a:pPr indent="444500"/>
            <a:r>
              <a:rPr lang="en-US" b="1" dirty="0" smtClean="0">
                <a:solidFill>
                  <a:srgbClr val="00B0F0"/>
                </a:solidFill>
              </a:rPr>
              <a:t>1</a:t>
            </a:r>
            <a:r>
              <a:rPr lang="zh-CN" altLang="en-US" b="1" dirty="0" smtClean="0">
                <a:solidFill>
                  <a:srgbClr val="00B0F0"/>
                </a:solidFill>
              </a:rPr>
              <a:t>．砌石驳岸</a:t>
            </a:r>
            <a:r>
              <a:rPr lang="en-US" b="1" dirty="0" smtClean="0">
                <a:solidFill>
                  <a:srgbClr val="00B0F0"/>
                </a:solidFill>
              </a:rPr>
              <a:t>  </a:t>
            </a:r>
            <a:endParaRPr lang="zh-CN" altLang="en-US" b="1" dirty="0" smtClean="0">
              <a:solidFill>
                <a:srgbClr val="00B0F0"/>
              </a:solidFill>
            </a:endParaRPr>
          </a:p>
          <a:p>
            <a:pPr indent="444500"/>
            <a:r>
              <a:rPr lang="zh-CN" altLang="en-US" dirty="0" smtClean="0"/>
              <a:t>砌石驳岸是园林工程中最为主要的护岸形式，如图</a:t>
            </a:r>
            <a:r>
              <a:rPr lang="en-US" dirty="0" smtClean="0"/>
              <a:t>4-6</a:t>
            </a:r>
            <a:r>
              <a:rPr lang="zh-CN" altLang="en-US" dirty="0" smtClean="0"/>
              <a:t>所示。设计时调整墙体的材料和压顶形式可得到诸多变化，如条石驳岸、假山石驳岸、虎皮石驳岸、浆砌块石和干砌块石驳岸等。</a:t>
            </a:r>
          </a:p>
          <a:p>
            <a:pPr indent="444500"/>
            <a:endParaRPr lang="zh-CN" altLang="en-US" dirty="0"/>
          </a:p>
        </p:txBody>
      </p:sp>
      <p:pic>
        <p:nvPicPr>
          <p:cNvPr id="64514" name="Picture 2" descr="4-6"/>
          <p:cNvPicPr>
            <a:picLocks noChangeAspect="1" noChangeArrowheads="1"/>
          </p:cNvPicPr>
          <p:nvPr/>
        </p:nvPicPr>
        <p:blipFill>
          <a:blip r:embed="rId2"/>
          <a:srcRect/>
          <a:stretch>
            <a:fillRect/>
          </a:stretch>
        </p:blipFill>
        <p:spPr bwMode="auto">
          <a:xfrm>
            <a:off x="4381487" y="1142984"/>
            <a:ext cx="7403959" cy="4500594"/>
          </a:xfrm>
          <a:prstGeom prst="rect">
            <a:avLst/>
          </a:prstGeom>
          <a:noFill/>
          <a:ln w="9525">
            <a:noFill/>
            <a:miter lim="800000"/>
            <a:headEnd/>
            <a:tailEnd/>
          </a:ln>
        </p:spPr>
      </p:pic>
      <p:sp>
        <p:nvSpPr>
          <p:cNvPr id="7" name="矩形 6"/>
          <p:cNvSpPr/>
          <p:nvPr/>
        </p:nvSpPr>
        <p:spPr>
          <a:xfrm>
            <a:off x="6953256" y="5715016"/>
            <a:ext cx="3377848" cy="369332"/>
          </a:xfrm>
          <a:prstGeom prst="rect">
            <a:avLst/>
          </a:prstGeom>
        </p:spPr>
        <p:txBody>
          <a:bodyPr wrap="none">
            <a:spAutoFit/>
          </a:bodyPr>
          <a:lstStyle/>
          <a:p>
            <a:r>
              <a:rPr lang="zh-CN" altLang="en-US" dirty="0" smtClean="0">
                <a:solidFill>
                  <a:srgbClr val="FF9300"/>
                </a:solidFill>
              </a:rPr>
              <a:t>图</a:t>
            </a:r>
            <a:r>
              <a:rPr lang="en-US" dirty="0" smtClean="0">
                <a:solidFill>
                  <a:srgbClr val="FF9300"/>
                </a:solidFill>
              </a:rPr>
              <a:t>4-6  </a:t>
            </a:r>
            <a:r>
              <a:rPr lang="zh-CN" altLang="en-US" dirty="0" smtClean="0">
                <a:solidFill>
                  <a:srgbClr val="FF9300"/>
                </a:solidFill>
              </a:rPr>
              <a:t>北京动物园驳岸横断面图</a:t>
            </a:r>
            <a:endParaRPr lang="zh-CN" altLang="en-US" dirty="0">
              <a:solidFill>
                <a:srgbClr val="FF93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par>
                          <p:cTn id="8" fill="hold">
                            <p:stCondLst>
                              <p:cond delay="500"/>
                            </p:stCondLst>
                            <p:childTnLst>
                              <p:par>
                                <p:cTn id="9" presetID="16" presetClass="entr" presetSubtype="26" fill="hold" nodeType="afterEffect">
                                  <p:stCondLst>
                                    <p:cond delay="0"/>
                                  </p:stCondLst>
                                  <p:childTnLst>
                                    <p:set>
                                      <p:cBhvr>
                                        <p:cTn id="10" dur="1" fill="hold">
                                          <p:stCondLst>
                                            <p:cond delay="0"/>
                                          </p:stCondLst>
                                        </p:cTn>
                                        <p:tgtEl>
                                          <p:spTgt spid="64514"/>
                                        </p:tgtEl>
                                        <p:attrNameLst>
                                          <p:attrName>style.visibility</p:attrName>
                                        </p:attrNameLst>
                                      </p:cBhvr>
                                      <p:to>
                                        <p:strVal val="visible"/>
                                      </p:to>
                                    </p:set>
                                    <p:animEffect transition="in" filter="barn(inHorizontal)">
                                      <p:cBhvr>
                                        <p:cTn id="11" dur="500"/>
                                        <p:tgtEl>
                                          <p:spTgt spid="64514"/>
                                        </p:tgtEl>
                                      </p:cBhvr>
                                    </p:animEffect>
                                  </p:childTnLst>
                                </p:cTn>
                              </p:par>
                              <p:par>
                                <p:cTn id="12" presetID="16" presetClass="entr" presetSubtype="26"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Horizont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相关知识</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矩形 2"/>
          <p:cNvSpPr/>
          <p:nvPr/>
        </p:nvSpPr>
        <p:spPr>
          <a:xfrm>
            <a:off x="1135717" y="1059404"/>
            <a:ext cx="1107996" cy="369332"/>
          </a:xfrm>
          <a:prstGeom prst="rect">
            <a:avLst/>
          </a:prstGeom>
        </p:spPr>
        <p:txBody>
          <a:bodyPr wrap="none">
            <a:spAutoFit/>
          </a:bodyPr>
          <a:lstStyle/>
          <a:p>
            <a:r>
              <a:rPr lang="zh-CN" altLang="en-US" dirty="0" smtClean="0"/>
              <a:t>四、驳岸</a:t>
            </a:r>
            <a:endParaRPr lang="zh-CN" altLang="en-US" dirty="0"/>
          </a:p>
        </p:txBody>
      </p:sp>
      <p:sp>
        <p:nvSpPr>
          <p:cNvPr id="6" name="矩形 5"/>
          <p:cNvSpPr/>
          <p:nvPr/>
        </p:nvSpPr>
        <p:spPr>
          <a:xfrm>
            <a:off x="6810380" y="2143116"/>
            <a:ext cx="4929222" cy="2862322"/>
          </a:xfrm>
          <a:prstGeom prst="rect">
            <a:avLst/>
          </a:prstGeom>
        </p:spPr>
        <p:txBody>
          <a:bodyPr wrap="square">
            <a:spAutoFit/>
          </a:bodyPr>
          <a:lstStyle/>
          <a:p>
            <a:pPr indent="444500"/>
            <a:r>
              <a:rPr lang="en-US" b="1" dirty="0" smtClean="0">
                <a:solidFill>
                  <a:srgbClr val="00B0F0"/>
                </a:solidFill>
              </a:rPr>
              <a:t>2</a:t>
            </a:r>
            <a:r>
              <a:rPr lang="zh-CN" altLang="en-US" b="1" dirty="0" smtClean="0">
                <a:solidFill>
                  <a:srgbClr val="00B0F0"/>
                </a:solidFill>
              </a:rPr>
              <a:t>．桩基驳岸</a:t>
            </a:r>
          </a:p>
          <a:p>
            <a:pPr indent="444500"/>
            <a:r>
              <a:rPr lang="zh-CN" altLang="en-US" dirty="0" smtClean="0"/>
              <a:t>桩基是常用的一种水工地基处理手法。基础桩的主要作用是增强驳岸的稳定性，防止驳岸滑移或倒塌，同时可加强土基的承载力。桩基驳岸的特点是：基岩或坚实土层位于松土层下，桩尖打下去，通过桩尖将上部荷载传给下面的基岩或坚实土层；若桩打不到基岩，则可利用摩擦，借木桩表面与泥土间的摩擦力将荷载传到周围的土层中，以达到控制沉陷的目的，如图</a:t>
            </a:r>
            <a:r>
              <a:rPr lang="en-US" dirty="0" smtClean="0"/>
              <a:t>4-7</a:t>
            </a:r>
            <a:r>
              <a:rPr lang="zh-CN" altLang="en-US" dirty="0" smtClean="0"/>
              <a:t>所示。</a:t>
            </a:r>
            <a:endParaRPr lang="zh-CN" altLang="en-US" dirty="0"/>
          </a:p>
        </p:txBody>
      </p:sp>
      <p:sp>
        <p:nvSpPr>
          <p:cNvPr id="7" name="矩形 6"/>
          <p:cNvSpPr/>
          <p:nvPr/>
        </p:nvSpPr>
        <p:spPr>
          <a:xfrm>
            <a:off x="3809984" y="5715016"/>
            <a:ext cx="1762021" cy="369332"/>
          </a:xfrm>
          <a:prstGeom prst="rect">
            <a:avLst/>
          </a:prstGeom>
        </p:spPr>
        <p:txBody>
          <a:bodyPr wrap="none">
            <a:spAutoFit/>
          </a:bodyPr>
          <a:lstStyle/>
          <a:p>
            <a:r>
              <a:rPr lang="zh-CN" altLang="en-US" dirty="0" smtClean="0">
                <a:solidFill>
                  <a:srgbClr val="FF9300"/>
                </a:solidFill>
              </a:rPr>
              <a:t>图</a:t>
            </a:r>
            <a:r>
              <a:rPr lang="en-US" dirty="0" smtClean="0">
                <a:solidFill>
                  <a:srgbClr val="FF9300"/>
                </a:solidFill>
              </a:rPr>
              <a:t>4-7  </a:t>
            </a:r>
            <a:r>
              <a:rPr lang="zh-CN" altLang="en-US" dirty="0" smtClean="0">
                <a:solidFill>
                  <a:srgbClr val="FF9300"/>
                </a:solidFill>
              </a:rPr>
              <a:t>桩基驳岸</a:t>
            </a:r>
            <a:endParaRPr lang="zh-CN" altLang="en-US" dirty="0">
              <a:solidFill>
                <a:srgbClr val="FF9300"/>
              </a:solidFill>
            </a:endParaRPr>
          </a:p>
        </p:txBody>
      </p:sp>
      <p:pic>
        <p:nvPicPr>
          <p:cNvPr id="65538" name="Picture 2" descr="4-7"/>
          <p:cNvPicPr>
            <a:picLocks noChangeAspect="1" noChangeArrowheads="1"/>
          </p:cNvPicPr>
          <p:nvPr/>
        </p:nvPicPr>
        <p:blipFill>
          <a:blip r:embed="rId2"/>
          <a:srcRect/>
          <a:stretch>
            <a:fillRect/>
          </a:stretch>
        </p:blipFill>
        <p:spPr bwMode="auto">
          <a:xfrm>
            <a:off x="2666976" y="1000108"/>
            <a:ext cx="3846118" cy="457203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slide(fromBottom)">
                                      <p:cBhvr>
                                        <p:cTn id="11" dur="500"/>
                                        <p:tgtEl>
                                          <p:spTgt spid="7"/>
                                        </p:tgtEl>
                                      </p:cBhvr>
                                    </p:animEffect>
                                  </p:childTnLst>
                                </p:cTn>
                              </p:par>
                              <p:par>
                                <p:cTn id="12" presetID="12" presetClass="entr" presetSubtype="4" fill="hold" nodeType="withEffect">
                                  <p:stCondLst>
                                    <p:cond delay="0"/>
                                  </p:stCondLst>
                                  <p:childTnLst>
                                    <p:set>
                                      <p:cBhvr>
                                        <p:cTn id="13" dur="1" fill="hold">
                                          <p:stCondLst>
                                            <p:cond delay="0"/>
                                          </p:stCondLst>
                                        </p:cTn>
                                        <p:tgtEl>
                                          <p:spTgt spid="65538"/>
                                        </p:tgtEl>
                                        <p:attrNameLst>
                                          <p:attrName>style.visibility</p:attrName>
                                        </p:attrNameLst>
                                      </p:cBhvr>
                                      <p:to>
                                        <p:strVal val="visible"/>
                                      </p:to>
                                    </p:set>
                                    <p:animEffect transition="in" filter="slide(fromBottom)">
                                      <p:cBhvr>
                                        <p:cTn id="14" dur="500"/>
                                        <p:tgtEl>
                                          <p:spTgt spid="655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相关知识</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矩形 2"/>
          <p:cNvSpPr/>
          <p:nvPr/>
        </p:nvSpPr>
        <p:spPr>
          <a:xfrm>
            <a:off x="1201790" y="1000108"/>
            <a:ext cx="1107996" cy="369332"/>
          </a:xfrm>
          <a:prstGeom prst="rect">
            <a:avLst/>
          </a:prstGeom>
        </p:spPr>
        <p:txBody>
          <a:bodyPr wrap="none">
            <a:spAutoFit/>
          </a:bodyPr>
          <a:lstStyle/>
          <a:p>
            <a:r>
              <a:rPr lang="zh-CN" altLang="en-US" dirty="0" smtClean="0"/>
              <a:t>四、驳岸</a:t>
            </a:r>
            <a:endParaRPr lang="zh-CN" altLang="en-US" dirty="0"/>
          </a:p>
        </p:txBody>
      </p:sp>
      <p:sp>
        <p:nvSpPr>
          <p:cNvPr id="6" name="矩形 5"/>
          <p:cNvSpPr/>
          <p:nvPr/>
        </p:nvSpPr>
        <p:spPr>
          <a:xfrm>
            <a:off x="666712" y="1450193"/>
            <a:ext cx="4929222" cy="369331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indent="444500"/>
            <a:r>
              <a:rPr lang="zh-CN" altLang="en-US" b="1" dirty="0" smtClean="0">
                <a:solidFill>
                  <a:srgbClr val="FF9300"/>
                </a:solidFill>
              </a:rPr>
              <a:t>（三）驳岸平面位置和岸顶高程的确定</a:t>
            </a:r>
          </a:p>
          <a:p>
            <a:pPr indent="444500"/>
            <a:r>
              <a:rPr lang="zh-CN" altLang="en-US" dirty="0" smtClean="0"/>
              <a:t>与城市河湖接壤的驳岸，应按照城市规划河道系统规定的平面位置建造。园林内部驳岸则应根据设计图纸确定平面位置。设计图上应该用常水位线显示水面位置。岸顶宽度一般为</a:t>
            </a:r>
            <a:r>
              <a:rPr lang="en-US" altLang="en-US" b="1" dirty="0" smtClean="0">
                <a:solidFill>
                  <a:srgbClr val="00B0F0"/>
                </a:solidFill>
              </a:rPr>
              <a:t>30</a:t>
            </a:r>
            <a:r>
              <a:rPr lang="zh-CN" altLang="en-US" b="1" dirty="0" smtClean="0">
                <a:solidFill>
                  <a:srgbClr val="00B0F0"/>
                </a:solidFill>
              </a:rPr>
              <a:t>～</a:t>
            </a:r>
            <a:r>
              <a:rPr lang="en-US" altLang="en-US" b="1" dirty="0" smtClean="0">
                <a:solidFill>
                  <a:srgbClr val="00B0F0"/>
                </a:solidFill>
              </a:rPr>
              <a:t>50 cm</a:t>
            </a:r>
            <a:r>
              <a:rPr lang="zh-CN" altLang="en-US" dirty="0" smtClean="0"/>
              <a:t>。如驳岸有所倾斜，则岸顶宽度应根据倾斜度和岸顶高程向外推求。</a:t>
            </a:r>
          </a:p>
          <a:p>
            <a:pPr indent="444500"/>
            <a:r>
              <a:rPr lang="zh-CN" altLang="en-US" dirty="0" smtClean="0"/>
              <a:t>岸顶高程应比最高水位高出一段距离，一般高出</a:t>
            </a:r>
            <a:r>
              <a:rPr lang="en-US" altLang="en-US" b="1" dirty="0" smtClean="0">
                <a:solidFill>
                  <a:srgbClr val="00B0F0"/>
                </a:solidFill>
              </a:rPr>
              <a:t>25 cm</a:t>
            </a:r>
            <a:r>
              <a:rPr lang="zh-CN" altLang="en-US" b="1" dirty="0" smtClean="0">
                <a:solidFill>
                  <a:srgbClr val="00B0F0"/>
                </a:solidFill>
              </a:rPr>
              <a:t>至</a:t>
            </a:r>
            <a:r>
              <a:rPr lang="en-US" altLang="en-US" b="1" dirty="0" smtClean="0">
                <a:solidFill>
                  <a:srgbClr val="00B0F0"/>
                </a:solidFill>
              </a:rPr>
              <a:t>1 m</a:t>
            </a:r>
            <a:r>
              <a:rPr lang="zh-CN" altLang="en-US" dirty="0" smtClean="0"/>
              <a:t>。一般情况下，驳岸应贴近水面。在水面积大、地下水位高、岸边地形平坦的情况下，对于人流稀少的地带，可以考虑岸边短时间被洪水淹没，以降低大面积垫土或增高驳岸的造价。</a:t>
            </a:r>
            <a:endParaRPr lang="zh-CN" altLang="en-US" dirty="0"/>
          </a:p>
        </p:txBody>
      </p:sp>
      <p:sp>
        <p:nvSpPr>
          <p:cNvPr id="8" name="矩形 7"/>
          <p:cNvSpPr/>
          <p:nvPr/>
        </p:nvSpPr>
        <p:spPr>
          <a:xfrm>
            <a:off x="6000792" y="1458946"/>
            <a:ext cx="5738810" cy="3693319"/>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indent="444500"/>
            <a:r>
              <a:rPr lang="zh-CN" altLang="en-US" b="1" dirty="0" smtClean="0">
                <a:solidFill>
                  <a:srgbClr val="FF9300"/>
                </a:solidFill>
              </a:rPr>
              <a:t>（四）破坏驳岸的主要因素</a:t>
            </a:r>
          </a:p>
          <a:p>
            <a:pPr indent="444500"/>
            <a:r>
              <a:rPr lang="zh-CN" altLang="en-US" dirty="0" smtClean="0"/>
              <a:t>驳岸可以分成湖底以下基础部分、常水位以下部分、常水位与最高水位之间的部分和不淹没的部分，不同部分受破坏的因素不同。</a:t>
            </a:r>
          </a:p>
          <a:p>
            <a:pPr indent="444500"/>
            <a:r>
              <a:rPr lang="zh-CN" altLang="en-US" dirty="0" smtClean="0"/>
              <a:t>驳岸湖底以下基础部分的破坏因素如下。</a:t>
            </a:r>
          </a:p>
          <a:p>
            <a:pPr indent="444500"/>
            <a:r>
              <a:rPr lang="zh-CN" altLang="en-US" b="1" dirty="0" smtClean="0">
                <a:solidFill>
                  <a:srgbClr val="00B0F0"/>
                </a:solidFill>
              </a:rPr>
              <a:t>① 由于池底地基强度和岸顶荷载不相适应而造成的不均匀沉陷，使驳岸出现纵向裂缝，甚至局部塌陷。</a:t>
            </a:r>
          </a:p>
          <a:p>
            <a:pPr indent="444500"/>
            <a:r>
              <a:rPr lang="zh-CN" altLang="en-US" b="1" dirty="0" smtClean="0">
                <a:solidFill>
                  <a:srgbClr val="00B0F0"/>
                </a:solidFill>
              </a:rPr>
              <a:t>② 在寒冷地区水深不大的情况下，可能由于冻胀而引起基础变形。</a:t>
            </a:r>
          </a:p>
          <a:p>
            <a:pPr indent="444500"/>
            <a:r>
              <a:rPr lang="zh-CN" altLang="en-US" b="1" spc="20" dirty="0" smtClean="0">
                <a:solidFill>
                  <a:srgbClr val="00B0F0"/>
                </a:solidFill>
              </a:rPr>
              <a:t>③ 木桩桩基会因受腐蚀或一些水底动物的破坏而朽烂。</a:t>
            </a:r>
          </a:p>
          <a:p>
            <a:pPr indent="444500"/>
            <a:r>
              <a:rPr lang="zh-CN" altLang="en-US" b="1" dirty="0" smtClean="0">
                <a:solidFill>
                  <a:srgbClr val="00B0F0"/>
                </a:solidFill>
              </a:rPr>
              <a:t>④ 在地下水位很高的地区会产生浮托力，影响基础的稳定。</a:t>
            </a:r>
            <a:endParaRPr lang="zh-CN" altLang="en-US" b="1" dirty="0">
              <a:solidFill>
                <a:srgbClr val="00B0F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dissolv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相关知识</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矩形 2"/>
          <p:cNvSpPr/>
          <p:nvPr/>
        </p:nvSpPr>
        <p:spPr>
          <a:xfrm>
            <a:off x="1201790" y="1000108"/>
            <a:ext cx="1107996" cy="369332"/>
          </a:xfrm>
          <a:prstGeom prst="rect">
            <a:avLst/>
          </a:prstGeom>
        </p:spPr>
        <p:txBody>
          <a:bodyPr wrap="none">
            <a:spAutoFit/>
          </a:bodyPr>
          <a:lstStyle/>
          <a:p>
            <a:r>
              <a:rPr lang="zh-CN" altLang="en-US" dirty="0" smtClean="0"/>
              <a:t>五、护坡</a:t>
            </a:r>
            <a:endParaRPr lang="zh-CN" altLang="en-US" dirty="0"/>
          </a:p>
        </p:txBody>
      </p:sp>
      <p:sp>
        <p:nvSpPr>
          <p:cNvPr id="7" name="矩形 6"/>
          <p:cNvSpPr/>
          <p:nvPr/>
        </p:nvSpPr>
        <p:spPr>
          <a:xfrm>
            <a:off x="1023902" y="5148876"/>
            <a:ext cx="9787006" cy="923330"/>
          </a:xfrm>
          <a:prstGeom prst="rect">
            <a:avLst/>
          </a:prstGeom>
        </p:spPr>
        <p:txBody>
          <a:bodyPr wrap="square">
            <a:spAutoFit/>
          </a:bodyPr>
          <a:lstStyle/>
          <a:p>
            <a:pPr indent="444500"/>
            <a:r>
              <a:rPr lang="zh-CN" altLang="en-US" dirty="0" smtClean="0"/>
              <a:t>在园林中，自然山地的陡坡、土假山的边坡、园路的边坡和湖池岸边的陡坡等，有时为了顺其自然不做驳岸，而是改用斜坡伸向水中，这就要求能就地取材，采用各种材料做成护坡。护坡主要用于防止滑坡，减少水和风浪的冲刷，以保证岸坡的稳定。护坡的类型如图</a:t>
            </a:r>
            <a:r>
              <a:rPr lang="en-US" altLang="zh-CN" dirty="0" smtClean="0"/>
              <a:t>4-8</a:t>
            </a:r>
            <a:r>
              <a:rPr lang="zh-CN" altLang="en-US" dirty="0" smtClean="0"/>
              <a:t>所示。</a:t>
            </a:r>
            <a:endParaRPr lang="zh-CN" altLang="en-US" dirty="0"/>
          </a:p>
        </p:txBody>
      </p:sp>
      <p:pic>
        <p:nvPicPr>
          <p:cNvPr id="66562" name="Picture 2" descr="4-7a"/>
          <p:cNvPicPr>
            <a:picLocks noChangeAspect="1" noChangeArrowheads="1"/>
          </p:cNvPicPr>
          <p:nvPr/>
        </p:nvPicPr>
        <p:blipFill>
          <a:blip r:embed="rId2"/>
          <a:srcRect/>
          <a:stretch>
            <a:fillRect/>
          </a:stretch>
        </p:blipFill>
        <p:spPr bwMode="auto">
          <a:xfrm>
            <a:off x="738150" y="1500174"/>
            <a:ext cx="5357850" cy="1660934"/>
          </a:xfrm>
          <a:prstGeom prst="rect">
            <a:avLst/>
          </a:prstGeom>
          <a:noFill/>
          <a:ln w="9525">
            <a:noFill/>
            <a:miter lim="800000"/>
            <a:headEnd/>
            <a:tailEnd/>
          </a:ln>
        </p:spPr>
      </p:pic>
      <p:pic>
        <p:nvPicPr>
          <p:cNvPr id="66563" name="Picture 3" descr="4-7b"/>
          <p:cNvPicPr>
            <a:picLocks noChangeAspect="1" noChangeArrowheads="1"/>
          </p:cNvPicPr>
          <p:nvPr/>
        </p:nvPicPr>
        <p:blipFill>
          <a:blip r:embed="rId3"/>
          <a:srcRect/>
          <a:stretch>
            <a:fillRect/>
          </a:stretch>
        </p:blipFill>
        <p:spPr bwMode="auto">
          <a:xfrm>
            <a:off x="6024562" y="3071810"/>
            <a:ext cx="5362795" cy="1857388"/>
          </a:xfrm>
          <a:prstGeom prst="rect">
            <a:avLst/>
          </a:prstGeom>
          <a:noFill/>
          <a:ln w="9525">
            <a:noFill/>
            <a:miter lim="800000"/>
            <a:headEnd/>
            <a:tailEnd/>
          </a:ln>
        </p:spPr>
      </p:pic>
      <p:sp>
        <p:nvSpPr>
          <p:cNvPr id="10" name="矩形 9"/>
          <p:cNvSpPr/>
          <p:nvPr/>
        </p:nvSpPr>
        <p:spPr>
          <a:xfrm>
            <a:off x="2595538" y="3214686"/>
            <a:ext cx="1507144" cy="338554"/>
          </a:xfrm>
          <a:prstGeom prst="rect">
            <a:avLst/>
          </a:prstGeom>
        </p:spPr>
        <p:txBody>
          <a:bodyPr wrap="none">
            <a:spAutoFit/>
          </a:bodyPr>
          <a:lstStyle/>
          <a:p>
            <a:r>
              <a:rPr lang="zh-CN" altLang="en-US" sz="1600" dirty="0" smtClean="0"/>
              <a:t>（</a:t>
            </a:r>
            <a:r>
              <a:rPr lang="en-US" sz="1600" dirty="0" smtClean="0"/>
              <a:t>a</a:t>
            </a:r>
            <a:r>
              <a:rPr lang="zh-CN" altLang="en-US" sz="1600" dirty="0" smtClean="0"/>
              <a:t>）铺石护坡</a:t>
            </a:r>
            <a:endParaRPr lang="zh-CN" altLang="en-US" sz="1600" dirty="0"/>
          </a:p>
        </p:txBody>
      </p:sp>
      <p:sp>
        <p:nvSpPr>
          <p:cNvPr id="12" name="矩形 11"/>
          <p:cNvSpPr/>
          <p:nvPr/>
        </p:nvSpPr>
        <p:spPr>
          <a:xfrm>
            <a:off x="7810512" y="2714620"/>
            <a:ext cx="1518364" cy="338554"/>
          </a:xfrm>
          <a:prstGeom prst="rect">
            <a:avLst/>
          </a:prstGeom>
        </p:spPr>
        <p:txBody>
          <a:bodyPr wrap="none">
            <a:spAutoFit/>
          </a:bodyPr>
          <a:lstStyle/>
          <a:p>
            <a:r>
              <a:rPr lang="zh-CN" altLang="en-US" sz="1600" dirty="0" smtClean="0"/>
              <a:t>（</a:t>
            </a:r>
            <a:r>
              <a:rPr lang="en-US" sz="1600" dirty="0" smtClean="0"/>
              <a:t>b</a:t>
            </a:r>
            <a:r>
              <a:rPr lang="zh-CN" altLang="en-US" sz="1600" dirty="0" smtClean="0"/>
              <a:t>）草皮护坡</a:t>
            </a:r>
            <a:endParaRPr lang="zh-CN" altLang="en-US" sz="1600" dirty="0"/>
          </a:p>
        </p:txBody>
      </p:sp>
      <p:sp>
        <p:nvSpPr>
          <p:cNvPr id="13" name="矩形 12"/>
          <p:cNvSpPr/>
          <p:nvPr/>
        </p:nvSpPr>
        <p:spPr>
          <a:xfrm>
            <a:off x="4595802" y="4500570"/>
            <a:ext cx="1300356" cy="369332"/>
          </a:xfrm>
          <a:prstGeom prst="rect">
            <a:avLst/>
          </a:prstGeom>
        </p:spPr>
        <p:txBody>
          <a:bodyPr wrap="none">
            <a:spAutoFit/>
          </a:bodyPr>
          <a:lstStyle/>
          <a:p>
            <a:r>
              <a:rPr lang="zh-CN" altLang="en-US" dirty="0" smtClean="0">
                <a:solidFill>
                  <a:srgbClr val="FF9300"/>
                </a:solidFill>
              </a:rPr>
              <a:t>图</a:t>
            </a:r>
            <a:r>
              <a:rPr lang="en-US" dirty="0" smtClean="0">
                <a:solidFill>
                  <a:srgbClr val="FF9300"/>
                </a:solidFill>
              </a:rPr>
              <a:t>4-8  </a:t>
            </a:r>
            <a:r>
              <a:rPr lang="zh-CN" altLang="en-US" dirty="0" smtClean="0">
                <a:solidFill>
                  <a:srgbClr val="FF9300"/>
                </a:solidFill>
              </a:rPr>
              <a:t>护坡</a:t>
            </a:r>
            <a:endParaRPr lang="zh-CN" altLang="en-US" dirty="0">
              <a:solidFill>
                <a:srgbClr val="FF93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66562"/>
                                        </p:tgtEl>
                                        <p:attrNameLst>
                                          <p:attrName>style.visibility</p:attrName>
                                        </p:attrNameLst>
                                      </p:cBhvr>
                                      <p:to>
                                        <p:strVal val="visible"/>
                                      </p:to>
                                    </p:set>
                                    <p:animEffect transition="in" filter="slide(fromBottom)">
                                      <p:cBhvr>
                                        <p:cTn id="12" dur="500"/>
                                        <p:tgtEl>
                                          <p:spTgt spid="66562"/>
                                        </p:tgtEl>
                                      </p:cBhvr>
                                    </p:animEffect>
                                  </p:childTnLst>
                                </p:cTn>
                              </p:par>
                              <p:par>
                                <p:cTn id="13" presetID="12" presetClass="entr" presetSubtype="4" fill="hold" nodeType="withEffect">
                                  <p:stCondLst>
                                    <p:cond delay="0"/>
                                  </p:stCondLst>
                                  <p:childTnLst>
                                    <p:set>
                                      <p:cBhvr>
                                        <p:cTn id="14" dur="1" fill="hold">
                                          <p:stCondLst>
                                            <p:cond delay="0"/>
                                          </p:stCondLst>
                                        </p:cTn>
                                        <p:tgtEl>
                                          <p:spTgt spid="66563"/>
                                        </p:tgtEl>
                                        <p:attrNameLst>
                                          <p:attrName>style.visibility</p:attrName>
                                        </p:attrNameLst>
                                      </p:cBhvr>
                                      <p:to>
                                        <p:strVal val="visible"/>
                                      </p:to>
                                    </p:set>
                                    <p:animEffect transition="in" filter="slide(fromBottom)">
                                      <p:cBhvr>
                                        <p:cTn id="15" dur="500"/>
                                        <p:tgtEl>
                                          <p:spTgt spid="66563"/>
                                        </p:tgtEl>
                                      </p:cBhvr>
                                    </p:animEffect>
                                  </p:childTnLst>
                                </p:cTn>
                              </p:par>
                              <p:par>
                                <p:cTn id="16" presetID="1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slide(fromBottom)">
                                      <p:cBhvr>
                                        <p:cTn id="18" dur="500"/>
                                        <p:tgtEl>
                                          <p:spTgt spid="10"/>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slide(fromBottom)">
                                      <p:cBhvr>
                                        <p:cTn id="21" dur="500"/>
                                        <p:tgtEl>
                                          <p:spTgt spid="12"/>
                                        </p:tgtEl>
                                      </p:cBhvr>
                                    </p:animEffect>
                                  </p:childTnLst>
                                </p:cTn>
                              </p:par>
                              <p:par>
                                <p:cTn id="22" presetID="12" presetClass="entr" presetSubtype="4"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slide(fromBottom)">
                                      <p:cBhvr>
                                        <p:cTn id="24" dur="500"/>
                                        <p:tgtEl>
                                          <p:spTgt spid="13"/>
                                        </p:tgtEl>
                                      </p:cBhvr>
                                    </p:animEffect>
                                  </p:childTnLst>
                                </p:cTn>
                              </p:par>
                            </p:childTnLst>
                          </p:cTn>
                        </p:par>
                        <p:par>
                          <p:cTn id="25" fill="hold">
                            <p:stCondLst>
                              <p:cond delay="1000"/>
                            </p:stCondLst>
                            <p:childTnLst>
                              <p:par>
                                <p:cTn id="26" presetID="5" presetClass="entr" presetSubtype="10"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checkerboard(across)">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0" grpId="0"/>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任务实施</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4" name="矩形 3"/>
          <p:cNvSpPr/>
          <p:nvPr/>
        </p:nvSpPr>
        <p:spPr>
          <a:xfrm>
            <a:off x="1381092" y="1071546"/>
            <a:ext cx="9429816" cy="147732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indent="444500"/>
            <a:r>
              <a:rPr lang="zh-CN" altLang="en-US" dirty="0" smtClean="0"/>
              <a:t>一、施工前的准备工作</a:t>
            </a:r>
          </a:p>
          <a:p>
            <a:pPr indent="444500"/>
            <a:r>
              <a:rPr lang="zh-CN" altLang="en-US" dirty="0" smtClean="0"/>
              <a:t>在施工前要做好详细的现场勘察，对施工范围内地上及地下的障碍物进行确认和记录，并确认处理方法。对现场的土质情况进行勘察，若池底需做简易防水施工，需检验基址土质的渗水情况和地下水位的高低情况，以验证图纸中的池底结构是否合理，结合实际情况制订施工计划。</a:t>
            </a:r>
            <a:endParaRPr lang="zh-CN" altLang="en-US" dirty="0"/>
          </a:p>
        </p:txBody>
      </p:sp>
      <p:graphicFrame>
        <p:nvGraphicFramePr>
          <p:cNvPr id="6" name="图示 5"/>
          <p:cNvGraphicFramePr/>
          <p:nvPr/>
        </p:nvGraphicFramePr>
        <p:xfrm>
          <a:off x="1960562" y="2071678"/>
          <a:ext cx="9278974" cy="47863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矩形 6"/>
          <p:cNvSpPr/>
          <p:nvPr/>
        </p:nvSpPr>
        <p:spPr>
          <a:xfrm>
            <a:off x="809588" y="2857496"/>
            <a:ext cx="2047868" cy="738664"/>
          </a:xfrm>
          <a:prstGeom prst="rect">
            <a:avLst/>
          </a:prstGeom>
        </p:spPr>
        <p:txBody>
          <a:bodyPr wrap="square">
            <a:spAutoFit/>
          </a:bodyPr>
          <a:lstStyle/>
          <a:p>
            <a:pPr indent="352425"/>
            <a:r>
              <a:rPr lang="zh-CN" altLang="en-US" sz="1400" dirty="0" smtClean="0"/>
              <a:t>认真核对所有资料，仔细分析设计图纸，并按设计图纸确定土方量。</a:t>
            </a:r>
            <a:endParaRPr lang="zh-CN" altLang="en-US" sz="1400" dirty="0"/>
          </a:p>
        </p:txBody>
      </p:sp>
      <p:cxnSp>
        <p:nvCxnSpPr>
          <p:cNvPr id="9" name="直接箭头连接符 8"/>
          <p:cNvCxnSpPr/>
          <p:nvPr/>
        </p:nvCxnSpPr>
        <p:spPr>
          <a:xfrm rot="16200000" flipH="1">
            <a:off x="2809852" y="3571876"/>
            <a:ext cx="357190" cy="357190"/>
          </a:xfrm>
          <a:prstGeom prst="straightConnector1">
            <a:avLst/>
          </a:prstGeom>
          <a:ln>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rot="10800000">
            <a:off x="738150" y="3571876"/>
            <a:ext cx="2071702" cy="1588"/>
          </a:xfrm>
          <a:prstGeom prst="line">
            <a:avLst/>
          </a:prstGeom>
        </p:spPr>
        <p:style>
          <a:lnRef idx="1">
            <a:schemeClr val="accent1"/>
          </a:lnRef>
          <a:fillRef idx="0">
            <a:schemeClr val="accent1"/>
          </a:fillRef>
          <a:effectRef idx="0">
            <a:schemeClr val="accent1"/>
          </a:effectRef>
          <a:fontRef idx="minor">
            <a:schemeClr val="tx1"/>
          </a:fontRef>
        </p:style>
      </p:cxnSp>
      <p:sp>
        <p:nvSpPr>
          <p:cNvPr id="15" name="矩形 14"/>
          <p:cNvSpPr/>
          <p:nvPr/>
        </p:nvSpPr>
        <p:spPr>
          <a:xfrm>
            <a:off x="1595406" y="5214950"/>
            <a:ext cx="2928958" cy="738664"/>
          </a:xfrm>
          <a:prstGeom prst="rect">
            <a:avLst/>
          </a:prstGeom>
        </p:spPr>
        <p:txBody>
          <a:bodyPr wrap="square">
            <a:spAutoFit/>
          </a:bodyPr>
          <a:lstStyle/>
          <a:p>
            <a:pPr indent="352425"/>
            <a:r>
              <a:rPr lang="zh-CN" altLang="en-US" sz="1400" dirty="0" smtClean="0"/>
              <a:t>根据工程图纸针对施工项目的现场条件进行全面考察，包括经济、地理、地质、气候、等情况</a:t>
            </a:r>
            <a:endParaRPr lang="zh-CN" altLang="en-US" sz="1400" dirty="0"/>
          </a:p>
        </p:txBody>
      </p:sp>
      <p:cxnSp>
        <p:nvCxnSpPr>
          <p:cNvPr id="16" name="直接箭头连接符 15"/>
          <p:cNvCxnSpPr/>
          <p:nvPr/>
        </p:nvCxnSpPr>
        <p:spPr>
          <a:xfrm rot="5400000" flipH="1" flipV="1">
            <a:off x="4452926" y="5143512"/>
            <a:ext cx="1000132" cy="714380"/>
          </a:xfrm>
          <a:prstGeom prst="straightConnector1">
            <a:avLst/>
          </a:prstGeom>
          <a:ln>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rot="10800000">
            <a:off x="1452530" y="6000768"/>
            <a:ext cx="3143272" cy="1588"/>
          </a:xfrm>
          <a:prstGeom prst="line">
            <a:avLst/>
          </a:prstGeom>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3809984" y="2857496"/>
            <a:ext cx="4286280" cy="738664"/>
          </a:xfrm>
          <a:prstGeom prst="rect">
            <a:avLst/>
          </a:prstGeom>
        </p:spPr>
        <p:txBody>
          <a:bodyPr wrap="square">
            <a:spAutoFit/>
          </a:bodyPr>
          <a:lstStyle/>
          <a:p>
            <a:pPr indent="352425"/>
            <a:r>
              <a:rPr lang="zh-CN" altLang="en-US" sz="1400" dirty="0" smtClean="0"/>
              <a:t>好的湖底全年水量损失占水体体积的</a:t>
            </a:r>
            <a:r>
              <a:rPr lang="en-US" sz="1400" dirty="0" smtClean="0"/>
              <a:t>5%</a:t>
            </a:r>
            <a:r>
              <a:rPr lang="zh-CN" altLang="en-US" sz="1400" dirty="0" smtClean="0"/>
              <a:t>～</a:t>
            </a:r>
            <a:r>
              <a:rPr lang="en-US" sz="1400" dirty="0" smtClean="0"/>
              <a:t>10%</a:t>
            </a:r>
            <a:r>
              <a:rPr lang="zh-CN" altLang="en-US" sz="1400" dirty="0" smtClean="0"/>
              <a:t>；一般的湖底全年水量损失占水体体积的</a:t>
            </a:r>
            <a:r>
              <a:rPr lang="en-US" sz="1400" dirty="0" smtClean="0"/>
              <a:t>10%</a:t>
            </a:r>
            <a:r>
              <a:rPr lang="zh-CN" altLang="en-US" sz="1400" dirty="0" smtClean="0"/>
              <a:t>～</a:t>
            </a:r>
            <a:r>
              <a:rPr lang="en-US" sz="1400" dirty="0" smtClean="0"/>
              <a:t>20%</a:t>
            </a:r>
            <a:r>
              <a:rPr lang="zh-CN" altLang="en-US" sz="1400" dirty="0" smtClean="0"/>
              <a:t>；较差的湖底全年水量损失占水体体积的</a:t>
            </a:r>
            <a:r>
              <a:rPr lang="en-US" sz="1400" dirty="0" smtClean="0"/>
              <a:t>20%</a:t>
            </a:r>
            <a:r>
              <a:rPr lang="zh-CN" altLang="en-US" sz="1400" dirty="0" smtClean="0"/>
              <a:t>～</a:t>
            </a:r>
            <a:r>
              <a:rPr lang="en-US" sz="1400" dirty="0" smtClean="0"/>
              <a:t>40%</a:t>
            </a:r>
            <a:r>
              <a:rPr lang="zh-CN" altLang="en-US" sz="1400" dirty="0" smtClean="0"/>
              <a:t>。</a:t>
            </a:r>
            <a:endParaRPr lang="zh-CN" altLang="en-US" sz="1400" dirty="0"/>
          </a:p>
        </p:txBody>
      </p:sp>
      <p:cxnSp>
        <p:nvCxnSpPr>
          <p:cNvPr id="21" name="直接箭头连接符 20"/>
          <p:cNvCxnSpPr/>
          <p:nvPr/>
        </p:nvCxnSpPr>
        <p:spPr>
          <a:xfrm rot="10800000" flipV="1">
            <a:off x="7881950" y="3571876"/>
            <a:ext cx="500066" cy="357190"/>
          </a:xfrm>
          <a:prstGeom prst="straightConnector1">
            <a:avLst/>
          </a:prstGeom>
          <a:ln>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rot="10800000">
            <a:off x="3738546" y="3571876"/>
            <a:ext cx="464347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直接箭头连接符 24"/>
          <p:cNvCxnSpPr/>
          <p:nvPr/>
        </p:nvCxnSpPr>
        <p:spPr>
          <a:xfrm rot="5400000">
            <a:off x="9132115" y="5250669"/>
            <a:ext cx="1143008" cy="642942"/>
          </a:xfrm>
          <a:prstGeom prst="straightConnector1">
            <a:avLst/>
          </a:prstGeom>
          <a:ln>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rot="10800000">
            <a:off x="5453058" y="6143644"/>
            <a:ext cx="3929090" cy="1588"/>
          </a:xfrm>
          <a:prstGeom prst="line">
            <a:avLst/>
          </a:prstGeom>
        </p:spPr>
        <p:style>
          <a:lnRef idx="1">
            <a:schemeClr val="accent1"/>
          </a:lnRef>
          <a:fillRef idx="0">
            <a:schemeClr val="accent1"/>
          </a:fillRef>
          <a:effectRef idx="0">
            <a:schemeClr val="accent1"/>
          </a:effectRef>
          <a:fontRef idx="minor">
            <a:schemeClr val="tx1"/>
          </a:fontRef>
        </p:style>
      </p:cxnSp>
      <p:sp>
        <p:nvSpPr>
          <p:cNvPr id="31" name="矩形 30"/>
          <p:cNvSpPr/>
          <p:nvPr/>
        </p:nvSpPr>
        <p:spPr>
          <a:xfrm>
            <a:off x="5524496" y="5214950"/>
            <a:ext cx="4000528" cy="954107"/>
          </a:xfrm>
          <a:prstGeom prst="rect">
            <a:avLst/>
          </a:prstGeom>
        </p:spPr>
        <p:txBody>
          <a:bodyPr wrap="square">
            <a:spAutoFit/>
          </a:bodyPr>
          <a:lstStyle/>
          <a:p>
            <a:pPr indent="352425"/>
            <a:r>
              <a:rPr lang="zh-CN" altLang="en-US" sz="1400" dirty="0" smtClean="0"/>
              <a:t>湖体施工时排水尤为重要。通常，基址条件较好的湖底不作特殊处理，适当夯实即可。但渗漏性较严重的湖底必须采取工程手段，如采用灰土层湖底、塑料薄膜湖底或混凝土湖底等。</a:t>
            </a:r>
            <a:endParaRPr lang="zh-CN" altLang="en-US"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slide(fromBottom)">
                                      <p:cBhvr>
                                        <p:cTn id="11" dur="500"/>
                                        <p:tgtEl>
                                          <p:spTgt spid="6"/>
                                        </p:tgtEl>
                                      </p:cBhvr>
                                    </p:animEffect>
                                  </p:childTnLst>
                                </p:cTn>
                              </p:par>
                              <p:par>
                                <p:cTn id="12" presetID="1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slide(fromBottom)">
                                      <p:cBhvr>
                                        <p:cTn id="14" dur="500"/>
                                        <p:tgtEl>
                                          <p:spTgt spid="7"/>
                                        </p:tgtEl>
                                      </p:cBhvr>
                                    </p:animEffect>
                                  </p:childTnLst>
                                </p:cTn>
                              </p:par>
                              <p:par>
                                <p:cTn id="15" presetID="12" presetClass="entr" presetSubtype="4"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slide(fromBottom)">
                                      <p:cBhvr>
                                        <p:cTn id="17" dur="500"/>
                                        <p:tgtEl>
                                          <p:spTgt spid="9"/>
                                        </p:tgtEl>
                                      </p:cBhvr>
                                    </p:animEffect>
                                  </p:childTnLst>
                                </p:cTn>
                              </p:par>
                              <p:par>
                                <p:cTn id="18" presetID="12" presetClass="entr" presetSubtype="4"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slide(fromBottom)">
                                      <p:cBhvr>
                                        <p:cTn id="20" dur="500"/>
                                        <p:tgtEl>
                                          <p:spTgt spid="14"/>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slide(fromBottom)">
                                      <p:cBhvr>
                                        <p:cTn id="23" dur="500"/>
                                        <p:tgtEl>
                                          <p:spTgt spid="15"/>
                                        </p:tgtEl>
                                      </p:cBhvr>
                                    </p:animEffect>
                                  </p:childTnLst>
                                </p:cTn>
                              </p:par>
                              <p:par>
                                <p:cTn id="24" presetID="12" presetClass="entr" presetSubtype="4"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slide(fromBottom)">
                                      <p:cBhvr>
                                        <p:cTn id="26" dur="500"/>
                                        <p:tgtEl>
                                          <p:spTgt spid="16"/>
                                        </p:tgtEl>
                                      </p:cBhvr>
                                    </p:animEffect>
                                  </p:childTnLst>
                                </p:cTn>
                              </p:par>
                              <p:par>
                                <p:cTn id="27" presetID="12" presetClass="entr" presetSubtype="4"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slide(fromBottom)">
                                      <p:cBhvr>
                                        <p:cTn id="29" dur="500"/>
                                        <p:tgtEl>
                                          <p:spTgt spid="17"/>
                                        </p:tgtEl>
                                      </p:cBhvr>
                                    </p:animEffect>
                                  </p:childTnLst>
                                </p:cTn>
                              </p:par>
                              <p:par>
                                <p:cTn id="30" presetID="12" presetClass="entr" presetSubtype="4"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slide(fromBottom)">
                                      <p:cBhvr>
                                        <p:cTn id="32" dur="500"/>
                                        <p:tgtEl>
                                          <p:spTgt spid="20"/>
                                        </p:tgtEl>
                                      </p:cBhvr>
                                    </p:animEffect>
                                  </p:childTnLst>
                                </p:cTn>
                              </p:par>
                              <p:par>
                                <p:cTn id="33" presetID="12" presetClass="entr" presetSubtype="4"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slide(fromBottom)">
                                      <p:cBhvr>
                                        <p:cTn id="35" dur="500"/>
                                        <p:tgtEl>
                                          <p:spTgt spid="21"/>
                                        </p:tgtEl>
                                      </p:cBhvr>
                                    </p:animEffect>
                                  </p:childTnLst>
                                </p:cTn>
                              </p:par>
                              <p:par>
                                <p:cTn id="36" presetID="12" presetClass="entr" presetSubtype="4" fill="hold"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slide(fromBottom)">
                                      <p:cBhvr>
                                        <p:cTn id="38" dur="500"/>
                                        <p:tgtEl>
                                          <p:spTgt spid="22"/>
                                        </p:tgtEl>
                                      </p:cBhvr>
                                    </p:animEffect>
                                  </p:childTnLst>
                                </p:cTn>
                              </p:par>
                              <p:par>
                                <p:cTn id="39" presetID="12" presetClass="entr" presetSubtype="4"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slide(fromBottom)">
                                      <p:cBhvr>
                                        <p:cTn id="41" dur="500"/>
                                        <p:tgtEl>
                                          <p:spTgt spid="25"/>
                                        </p:tgtEl>
                                      </p:cBhvr>
                                    </p:animEffect>
                                  </p:childTnLst>
                                </p:cTn>
                              </p:par>
                              <p:par>
                                <p:cTn id="42" presetID="12" presetClass="entr" presetSubtype="4" fill="hold"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slide(fromBottom)">
                                      <p:cBhvr>
                                        <p:cTn id="44" dur="500"/>
                                        <p:tgtEl>
                                          <p:spTgt spid="26"/>
                                        </p:tgtEl>
                                      </p:cBhvr>
                                    </p:animEffect>
                                  </p:childTnLst>
                                </p:cTn>
                              </p:par>
                              <p:par>
                                <p:cTn id="45" presetID="12" presetClass="entr" presetSubtype="4"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slide(fromBottom)">
                                      <p:cBhvr>
                                        <p:cTn id="4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Graphic spid="6" grpId="0">
        <p:bldAsOne/>
      </p:bldGraphic>
      <p:bldP spid="7" grpId="0"/>
      <p:bldP spid="15" grpId="0"/>
      <p:bldP spid="20" grpId="0"/>
      <p:bldP spid="3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任务实施</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4" name="矩形 3"/>
          <p:cNvSpPr/>
          <p:nvPr/>
        </p:nvSpPr>
        <p:spPr>
          <a:xfrm>
            <a:off x="881026" y="1059404"/>
            <a:ext cx="2262158" cy="369332"/>
          </a:xfrm>
          <a:prstGeom prst="rect">
            <a:avLst/>
          </a:prstGeom>
        </p:spPr>
        <p:txBody>
          <a:bodyPr wrap="none">
            <a:spAutoFit/>
          </a:bodyPr>
          <a:lstStyle/>
          <a:p>
            <a:r>
              <a:rPr lang="zh-CN" altLang="en-US" dirty="0" smtClean="0"/>
              <a:t>二、基础放样及开槽</a:t>
            </a:r>
            <a:endParaRPr lang="zh-CN" altLang="en-US" dirty="0"/>
          </a:p>
        </p:txBody>
      </p:sp>
      <p:sp>
        <p:nvSpPr>
          <p:cNvPr id="5" name="矩形 4"/>
          <p:cNvSpPr/>
          <p:nvPr/>
        </p:nvSpPr>
        <p:spPr>
          <a:xfrm>
            <a:off x="309522" y="1428736"/>
            <a:ext cx="5715040" cy="5078313"/>
          </a:xfrm>
          <a:prstGeom prst="rect">
            <a:avLst/>
          </a:prstGeom>
        </p:spPr>
        <p:txBody>
          <a:bodyPr wrap="square">
            <a:spAutoFit/>
          </a:bodyPr>
          <a:lstStyle/>
          <a:p>
            <a:pPr indent="444500"/>
            <a:r>
              <a:rPr lang="zh-CN" altLang="en-US" b="1" dirty="0" smtClean="0">
                <a:solidFill>
                  <a:srgbClr val="FF9300"/>
                </a:solidFill>
              </a:rPr>
              <a:t>（一）基础放样</a:t>
            </a:r>
          </a:p>
          <a:p>
            <a:pPr indent="444500"/>
            <a:r>
              <a:rPr lang="zh-CN" altLang="en-US" dirty="0" smtClean="0"/>
              <a:t>严格依据施工图纸要求进行放线，由于该人工水湖为自然式形状，所以放线时可根据图纸中所绘制的方格网进行放线。这种放线方法适用于不规则图形的放线。</a:t>
            </a:r>
          </a:p>
          <a:p>
            <a:pPr indent="444500"/>
            <a:r>
              <a:rPr lang="zh-CN" altLang="en-US" dirty="0" smtClean="0"/>
              <a:t>水平放线时，利用经纬仪和钢尺，在施工场地内把施工图的方格网测设到实地，打桩时，先沿湖池外缘</a:t>
            </a:r>
            <a:r>
              <a:rPr lang="en-US" dirty="0" smtClean="0"/>
              <a:t>15</a:t>
            </a:r>
            <a:r>
              <a:rPr lang="zh-CN" altLang="en-US" dirty="0" smtClean="0"/>
              <a:t>～</a:t>
            </a:r>
            <a:r>
              <a:rPr lang="en-US" dirty="0" smtClean="0"/>
              <a:t>30 cm</a:t>
            </a:r>
            <a:r>
              <a:rPr lang="zh-CN" altLang="en-US" dirty="0" smtClean="0"/>
              <a:t>打一圈木桩，第一根桩为基准桩，其他桩皆以此为准。基准桩是湖体的池缘高度，打桩时要注意保护好。</a:t>
            </a:r>
          </a:p>
          <a:p>
            <a:pPr indent="444500"/>
            <a:r>
              <a:rPr lang="zh-CN" altLang="en-US" dirty="0" smtClean="0"/>
              <a:t>然后，将图上湖泊驳岸线与方格网的各个交点位置准确地测设在现场的方格网上，并用平滑的石灰线连接各交点。桩打好后，预先准备好开挖方向及土方堆积方法。在撒石灰线的过程中，可根据自然曲线的要求进行简单调整，以达到自然、美观的效果。所放出的平滑曲线即为湖泊基础的施工范围。</a:t>
            </a:r>
          </a:p>
          <a:p>
            <a:pPr indent="444500"/>
            <a:r>
              <a:rPr lang="zh-CN" altLang="en-US" dirty="0" smtClean="0"/>
              <a:t>竖向放线时，根据图纸要求，利用水准仪进行竖向放线，对测设好的标高点进行打桩，并在桩上做好标高的标记。</a:t>
            </a:r>
          </a:p>
        </p:txBody>
      </p:sp>
      <p:pic>
        <p:nvPicPr>
          <p:cNvPr id="69634" name="Picture 2"/>
          <p:cNvPicPr>
            <a:picLocks noChangeAspect="1" noChangeArrowheads="1"/>
          </p:cNvPicPr>
          <p:nvPr/>
        </p:nvPicPr>
        <p:blipFill>
          <a:blip r:embed="rId2"/>
          <a:srcRect/>
          <a:stretch>
            <a:fillRect/>
          </a:stretch>
        </p:blipFill>
        <p:spPr bwMode="auto">
          <a:xfrm>
            <a:off x="6167438" y="2000240"/>
            <a:ext cx="5649579" cy="35719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downLeft)">
                                      <p:cBhvr>
                                        <p:cTn id="11" dur="500"/>
                                        <p:tgtEl>
                                          <p:spTgt spid="5"/>
                                        </p:tgtEl>
                                      </p:cBhvr>
                                    </p:animEffect>
                                  </p:childTnLst>
                                </p:cTn>
                              </p:par>
                            </p:childTnLst>
                          </p:cTn>
                        </p:par>
                        <p:par>
                          <p:cTn id="12" fill="hold">
                            <p:stCondLst>
                              <p:cond delay="1000"/>
                            </p:stCondLst>
                            <p:childTnLst>
                              <p:par>
                                <p:cTn id="13" presetID="16" presetClass="entr" presetSubtype="26" fill="hold" nodeType="afterEffect">
                                  <p:stCondLst>
                                    <p:cond delay="0"/>
                                  </p:stCondLst>
                                  <p:childTnLst>
                                    <p:set>
                                      <p:cBhvr>
                                        <p:cTn id="14" dur="1" fill="hold">
                                          <p:stCondLst>
                                            <p:cond delay="0"/>
                                          </p:stCondLst>
                                        </p:cTn>
                                        <p:tgtEl>
                                          <p:spTgt spid="69634"/>
                                        </p:tgtEl>
                                        <p:attrNameLst>
                                          <p:attrName>style.visibility</p:attrName>
                                        </p:attrNameLst>
                                      </p:cBhvr>
                                      <p:to>
                                        <p:strVal val="visible"/>
                                      </p:to>
                                    </p:set>
                                    <p:animEffect transition="in" filter="barn(inHorizontal)">
                                      <p:cBhvr>
                                        <p:cTn id="15" dur="500"/>
                                        <p:tgtEl>
                                          <p:spTgt spid="696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任务实施</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4" name="矩形 3"/>
          <p:cNvSpPr/>
          <p:nvPr/>
        </p:nvSpPr>
        <p:spPr>
          <a:xfrm>
            <a:off x="7596198" y="1428736"/>
            <a:ext cx="4143404" cy="5078313"/>
          </a:xfrm>
          <a:prstGeom prst="rect">
            <a:avLst/>
          </a:prstGeom>
        </p:spPr>
        <p:txBody>
          <a:bodyPr wrap="square">
            <a:spAutoFit/>
          </a:bodyPr>
          <a:lstStyle/>
          <a:p>
            <a:pPr indent="444500"/>
            <a:r>
              <a:rPr lang="zh-CN" altLang="en-US" b="1" dirty="0" smtClean="0">
                <a:solidFill>
                  <a:srgbClr val="FF9300"/>
                </a:solidFill>
              </a:rPr>
              <a:t>（二）开槽</a:t>
            </a:r>
          </a:p>
          <a:p>
            <a:pPr indent="444500"/>
            <a:r>
              <a:rPr lang="zh-CN" altLang="en-US" dirty="0" smtClean="0"/>
              <a:t>本任务中的人工湖开槽可以采取人工开槽与机械开槽相结合的方法。在开槽的过程中，注意操作范围，应向外增加一定宽度的工作面，先由机械进行粗糙施工，以便快速完成绝大多数的土方挖掘任务；然后由人工对基槽内机械不便施工的位置进行挖掘，对自然式驳岸线进行细致地雕琢，并对较陡的边坡进行加固；最后对基槽底部进行平整。</a:t>
            </a:r>
          </a:p>
          <a:p>
            <a:pPr indent="444500"/>
            <a:r>
              <a:rPr lang="zh-CN" altLang="en-US" dirty="0" smtClean="0"/>
              <a:t>在机械施工过程中注意桩点的保护，以便于后期施工。所挖出的表土可先堆放在基槽外围，以便施工结束后回填或用于种植植物。用机械将基槽夯实坚固密实后，利用水准仪对基槽进行标高校对（校对的精确度取决于所选择校对点的多少）。开槽过程中如有地下水渗出，应及时排除。</a:t>
            </a:r>
            <a:endParaRPr lang="zh-CN" altLang="en-US" dirty="0"/>
          </a:p>
        </p:txBody>
      </p:sp>
      <p:sp>
        <p:nvSpPr>
          <p:cNvPr id="5" name="矩形 4"/>
          <p:cNvSpPr/>
          <p:nvPr/>
        </p:nvSpPr>
        <p:spPr>
          <a:xfrm>
            <a:off x="881026" y="1059404"/>
            <a:ext cx="2262158" cy="369332"/>
          </a:xfrm>
          <a:prstGeom prst="rect">
            <a:avLst/>
          </a:prstGeom>
        </p:spPr>
        <p:txBody>
          <a:bodyPr wrap="none">
            <a:spAutoFit/>
          </a:bodyPr>
          <a:lstStyle/>
          <a:p>
            <a:r>
              <a:rPr lang="zh-CN" altLang="en-US" dirty="0" smtClean="0"/>
              <a:t>二、基础放样及开槽</a:t>
            </a:r>
            <a:endParaRPr lang="zh-CN" altLang="en-US" dirty="0"/>
          </a:p>
        </p:txBody>
      </p:sp>
      <p:pic>
        <p:nvPicPr>
          <p:cNvPr id="6" name="Picture 2"/>
          <p:cNvPicPr>
            <a:picLocks noChangeAspect="1" noChangeArrowheads="1"/>
          </p:cNvPicPr>
          <p:nvPr/>
        </p:nvPicPr>
        <p:blipFill>
          <a:blip r:embed="rId2"/>
          <a:srcRect/>
          <a:stretch>
            <a:fillRect/>
          </a:stretch>
        </p:blipFill>
        <p:spPr bwMode="auto">
          <a:xfrm>
            <a:off x="666712" y="1744115"/>
            <a:ext cx="6643734" cy="4399529"/>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椭圆 36"/>
          <p:cNvSpPr/>
          <p:nvPr/>
        </p:nvSpPr>
        <p:spPr>
          <a:xfrm>
            <a:off x="238084" y="4500570"/>
            <a:ext cx="1655138" cy="1656000"/>
          </a:xfrm>
          <a:prstGeom prst="ellipse">
            <a:avLst/>
          </a:prstGeom>
          <a:solidFill>
            <a:schemeClr val="tx1">
              <a:lumMod val="50000"/>
              <a:lumOff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smtClean="0">
                <a:latin typeface="微软雅黑" panose="020B0503020204020204" pitchFamily="34" charset="-122"/>
                <a:ea typeface="微软雅黑" panose="020B0503020204020204" pitchFamily="34" charset="-122"/>
              </a:rPr>
              <a:t>土方工程</a:t>
            </a:r>
            <a:endParaRPr lang="zh-CN" altLang="en-US" sz="2800" b="1" dirty="0">
              <a:latin typeface="微软雅黑" panose="020B0503020204020204" pitchFamily="34" charset="-122"/>
              <a:ea typeface="微软雅黑" panose="020B0503020204020204" pitchFamily="34" charset="-122"/>
            </a:endParaRPr>
          </a:p>
        </p:txBody>
      </p:sp>
      <p:sp>
        <p:nvSpPr>
          <p:cNvPr id="38" name="椭圆 37"/>
          <p:cNvSpPr/>
          <p:nvPr/>
        </p:nvSpPr>
        <p:spPr>
          <a:xfrm>
            <a:off x="4200960" y="1844824"/>
            <a:ext cx="1655138" cy="1656000"/>
          </a:xfrm>
          <a:prstGeom prst="ellipse">
            <a:avLst/>
          </a:prstGeom>
          <a:solidFill>
            <a:srgbClr val="FF93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smtClean="0">
                <a:latin typeface="微软雅黑" panose="020B0503020204020204" pitchFamily="34" charset="-122"/>
                <a:ea typeface="微软雅黑" panose="020B0503020204020204" pitchFamily="34" charset="-122"/>
              </a:rPr>
              <a:t>水景工程</a:t>
            </a:r>
            <a:endParaRPr lang="zh-CN" altLang="en-US" sz="2800" b="1" dirty="0">
              <a:latin typeface="微软雅黑" panose="020B0503020204020204" pitchFamily="34" charset="-122"/>
              <a:ea typeface="微软雅黑" panose="020B0503020204020204" pitchFamily="34" charset="-122"/>
            </a:endParaRPr>
          </a:p>
        </p:txBody>
      </p:sp>
      <p:sp>
        <p:nvSpPr>
          <p:cNvPr id="39" name="椭圆 38"/>
          <p:cNvSpPr/>
          <p:nvPr/>
        </p:nvSpPr>
        <p:spPr>
          <a:xfrm>
            <a:off x="6096000" y="1857364"/>
            <a:ext cx="1655138" cy="1656000"/>
          </a:xfrm>
          <a:prstGeom prst="ellipse">
            <a:avLst/>
          </a:prstGeom>
          <a:solidFill>
            <a:schemeClr val="tx1">
              <a:lumMod val="50000"/>
              <a:lumOff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smtClean="0">
                <a:latin typeface="微软雅黑" panose="020B0503020204020204" pitchFamily="34" charset="-122"/>
                <a:ea typeface="微软雅黑" panose="020B0503020204020204" pitchFamily="34" charset="-122"/>
              </a:rPr>
              <a:t>园路工程</a:t>
            </a:r>
            <a:endParaRPr lang="zh-CN" altLang="en-US" sz="2800" b="1" dirty="0">
              <a:latin typeface="微软雅黑" panose="020B0503020204020204" pitchFamily="34" charset="-122"/>
              <a:ea typeface="微软雅黑" panose="020B0503020204020204" pitchFamily="34" charset="-122"/>
            </a:endParaRPr>
          </a:p>
        </p:txBody>
      </p:sp>
      <p:sp>
        <p:nvSpPr>
          <p:cNvPr id="40" name="椭圆 39"/>
          <p:cNvSpPr/>
          <p:nvPr/>
        </p:nvSpPr>
        <p:spPr>
          <a:xfrm>
            <a:off x="9167834" y="3357562"/>
            <a:ext cx="1655138" cy="1656000"/>
          </a:xfrm>
          <a:prstGeom prst="ellipse">
            <a:avLst/>
          </a:prstGeom>
          <a:solidFill>
            <a:schemeClr val="tx1">
              <a:lumMod val="50000"/>
              <a:lumOff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smtClean="0">
                <a:latin typeface="微软雅黑" panose="020B0503020204020204" pitchFamily="34" charset="-122"/>
                <a:ea typeface="微软雅黑" panose="020B0503020204020204" pitchFamily="34" charset="-122"/>
              </a:rPr>
              <a:t>栽植工程</a:t>
            </a:r>
            <a:endParaRPr lang="zh-CN" altLang="en-US" sz="2800" b="1" dirty="0">
              <a:latin typeface="微软雅黑" panose="020B0503020204020204" pitchFamily="34" charset="-122"/>
              <a:ea typeface="微软雅黑" panose="020B0503020204020204" pitchFamily="34" charset="-122"/>
            </a:endParaRPr>
          </a:p>
        </p:txBody>
      </p:sp>
      <p:grpSp>
        <p:nvGrpSpPr>
          <p:cNvPr id="2" name="组合 40"/>
          <p:cNvGrpSpPr/>
          <p:nvPr/>
        </p:nvGrpSpPr>
        <p:grpSpPr>
          <a:xfrm>
            <a:off x="3411318" y="6094436"/>
            <a:ext cx="691790" cy="692150"/>
            <a:chOff x="3927867" y="5719055"/>
            <a:chExt cx="692150" cy="692150"/>
          </a:xfrm>
        </p:grpSpPr>
        <p:sp>
          <p:nvSpPr>
            <p:cNvPr id="42" name="椭圆 41"/>
            <p:cNvSpPr/>
            <p:nvPr/>
          </p:nvSpPr>
          <p:spPr>
            <a:xfrm>
              <a:off x="3927867" y="5719055"/>
              <a:ext cx="692150" cy="692150"/>
            </a:xfrm>
            <a:prstGeom prst="ellipse">
              <a:avLst/>
            </a:prstGeom>
            <a:solidFill>
              <a:schemeClr val="bg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latin typeface="Impact" panose="020B0806030902050204" pitchFamily="34" charset="0"/>
              </a:endParaRPr>
            </a:p>
          </p:txBody>
        </p:sp>
        <p:sp>
          <p:nvSpPr>
            <p:cNvPr id="43" name="椭圆 42"/>
            <p:cNvSpPr/>
            <p:nvPr/>
          </p:nvSpPr>
          <p:spPr>
            <a:xfrm>
              <a:off x="4004067" y="5795255"/>
              <a:ext cx="539750" cy="539750"/>
            </a:xfrm>
            <a:prstGeom prst="ellipse">
              <a:avLst/>
            </a:prstGeom>
            <a:solidFill>
              <a:schemeClr val="tx1">
                <a:lumMod val="50000"/>
                <a:lumOff val="5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1800" dirty="0">
                  <a:latin typeface="Impact" panose="020B0806030902050204" pitchFamily="34" charset="0"/>
                </a:rPr>
                <a:t>1</a:t>
              </a:r>
              <a:endParaRPr lang="zh-CN" altLang="en-US" sz="1800" dirty="0">
                <a:latin typeface="Impact" panose="020B0806030902050204" pitchFamily="34" charset="0"/>
              </a:endParaRPr>
            </a:p>
          </p:txBody>
        </p:sp>
      </p:grpSp>
      <p:grpSp>
        <p:nvGrpSpPr>
          <p:cNvPr id="3" name="组合 43"/>
          <p:cNvGrpSpPr/>
          <p:nvPr/>
        </p:nvGrpSpPr>
        <p:grpSpPr>
          <a:xfrm>
            <a:off x="4381488" y="4643446"/>
            <a:ext cx="691790" cy="692150"/>
            <a:chOff x="5191288" y="4388838"/>
            <a:chExt cx="692150" cy="692150"/>
          </a:xfrm>
        </p:grpSpPr>
        <p:sp>
          <p:nvSpPr>
            <p:cNvPr id="45" name="椭圆 44"/>
            <p:cNvSpPr/>
            <p:nvPr/>
          </p:nvSpPr>
          <p:spPr>
            <a:xfrm>
              <a:off x="5191288" y="4388838"/>
              <a:ext cx="692150" cy="692150"/>
            </a:xfrm>
            <a:prstGeom prst="ellipse">
              <a:avLst/>
            </a:prstGeom>
            <a:solidFill>
              <a:schemeClr val="bg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latin typeface="Impact" panose="020B0806030902050204" pitchFamily="34" charset="0"/>
              </a:endParaRPr>
            </a:p>
          </p:txBody>
        </p:sp>
        <p:sp>
          <p:nvSpPr>
            <p:cNvPr id="46" name="椭圆 45"/>
            <p:cNvSpPr/>
            <p:nvPr/>
          </p:nvSpPr>
          <p:spPr>
            <a:xfrm>
              <a:off x="5267488" y="4465038"/>
              <a:ext cx="539750" cy="539750"/>
            </a:xfrm>
            <a:prstGeom prst="ellipse">
              <a:avLst/>
            </a:prstGeom>
            <a:solidFill>
              <a:schemeClr val="tx1">
                <a:lumMod val="50000"/>
                <a:lumOff val="50000"/>
              </a:scheme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1800" dirty="0" smtClean="0">
                  <a:latin typeface="Impact" panose="020B0806030902050204" pitchFamily="34" charset="0"/>
                </a:rPr>
                <a:t>3</a:t>
              </a:r>
              <a:endParaRPr lang="zh-CN" altLang="en-US" sz="1800" dirty="0">
                <a:latin typeface="Impact" panose="020B0806030902050204" pitchFamily="34" charset="0"/>
              </a:endParaRPr>
            </a:p>
          </p:txBody>
        </p:sp>
      </p:grpSp>
      <p:grpSp>
        <p:nvGrpSpPr>
          <p:cNvPr id="4" name="组合 46"/>
          <p:cNvGrpSpPr/>
          <p:nvPr/>
        </p:nvGrpSpPr>
        <p:grpSpPr>
          <a:xfrm>
            <a:off x="6238876" y="4357694"/>
            <a:ext cx="691790" cy="692150"/>
            <a:chOff x="6884827" y="4388838"/>
            <a:chExt cx="692150" cy="692150"/>
          </a:xfrm>
        </p:grpSpPr>
        <p:sp>
          <p:nvSpPr>
            <p:cNvPr id="48" name="椭圆 47"/>
            <p:cNvSpPr/>
            <p:nvPr/>
          </p:nvSpPr>
          <p:spPr>
            <a:xfrm>
              <a:off x="6884827" y="4388838"/>
              <a:ext cx="692150" cy="692150"/>
            </a:xfrm>
            <a:prstGeom prst="ellipse">
              <a:avLst/>
            </a:prstGeom>
            <a:solidFill>
              <a:schemeClr val="bg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latin typeface="Impact" panose="020B0806030902050204" pitchFamily="34" charset="0"/>
              </a:endParaRPr>
            </a:p>
          </p:txBody>
        </p:sp>
        <p:sp>
          <p:nvSpPr>
            <p:cNvPr id="49" name="椭圆 48"/>
            <p:cNvSpPr/>
            <p:nvPr/>
          </p:nvSpPr>
          <p:spPr>
            <a:xfrm>
              <a:off x="6957850" y="4465038"/>
              <a:ext cx="539750" cy="539750"/>
            </a:xfrm>
            <a:prstGeom prst="ellipse">
              <a:avLst/>
            </a:prstGeom>
            <a:solidFill>
              <a:schemeClr val="tx1">
                <a:lumMod val="50000"/>
                <a:lumOff val="50000"/>
              </a:scheme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1800" dirty="0" smtClean="0">
                  <a:latin typeface="Impact" panose="020B0806030902050204" pitchFamily="34" charset="0"/>
                </a:rPr>
                <a:t>5</a:t>
              </a:r>
              <a:endParaRPr lang="zh-CN" altLang="en-US" sz="1800" dirty="0">
                <a:latin typeface="Impact" panose="020B0806030902050204" pitchFamily="34" charset="0"/>
              </a:endParaRPr>
            </a:p>
          </p:txBody>
        </p:sp>
      </p:grpSp>
      <p:grpSp>
        <p:nvGrpSpPr>
          <p:cNvPr id="5" name="组合 49"/>
          <p:cNvGrpSpPr/>
          <p:nvPr/>
        </p:nvGrpSpPr>
        <p:grpSpPr>
          <a:xfrm>
            <a:off x="7667636" y="5357826"/>
            <a:ext cx="693376" cy="692150"/>
            <a:chOff x="8218831" y="5719055"/>
            <a:chExt cx="693737" cy="692150"/>
          </a:xfrm>
        </p:grpSpPr>
        <p:sp>
          <p:nvSpPr>
            <p:cNvPr id="51" name="椭圆 50"/>
            <p:cNvSpPr/>
            <p:nvPr/>
          </p:nvSpPr>
          <p:spPr>
            <a:xfrm>
              <a:off x="8218831" y="5719055"/>
              <a:ext cx="693737" cy="692150"/>
            </a:xfrm>
            <a:prstGeom prst="ellipse">
              <a:avLst/>
            </a:prstGeom>
            <a:solidFill>
              <a:schemeClr val="bg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latin typeface="Impact" panose="020B0806030902050204" pitchFamily="34" charset="0"/>
              </a:endParaRPr>
            </a:p>
          </p:txBody>
        </p:sp>
        <p:sp>
          <p:nvSpPr>
            <p:cNvPr id="52" name="椭圆 51"/>
            <p:cNvSpPr/>
            <p:nvPr/>
          </p:nvSpPr>
          <p:spPr>
            <a:xfrm>
              <a:off x="8295824" y="5795255"/>
              <a:ext cx="539750" cy="539750"/>
            </a:xfrm>
            <a:prstGeom prst="ellipse">
              <a:avLst/>
            </a:prstGeom>
            <a:solidFill>
              <a:schemeClr val="tx1">
                <a:lumMod val="50000"/>
                <a:lumOff val="50000"/>
              </a:scheme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1800" dirty="0" smtClean="0">
                  <a:latin typeface="Impact" panose="020B0806030902050204" pitchFamily="34" charset="0"/>
                </a:rPr>
                <a:t>7</a:t>
              </a:r>
              <a:endParaRPr lang="zh-CN" altLang="en-US" sz="1800" dirty="0">
                <a:latin typeface="Impact" panose="020B0806030902050204" pitchFamily="34" charset="0"/>
              </a:endParaRPr>
            </a:p>
          </p:txBody>
        </p:sp>
      </p:grpSp>
      <p:sp>
        <p:nvSpPr>
          <p:cNvPr id="53" name="任意多边形 52"/>
          <p:cNvSpPr/>
          <p:nvPr/>
        </p:nvSpPr>
        <p:spPr>
          <a:xfrm rot="5400000">
            <a:off x="10025088" y="5214950"/>
            <a:ext cx="142876" cy="2428894"/>
          </a:xfrm>
          <a:custGeom>
            <a:avLst/>
            <a:gdLst>
              <a:gd name="connsiteX0" fmla="*/ 1799772 w 1799772"/>
              <a:gd name="connsiteY0" fmla="*/ 232228 h 232228"/>
              <a:gd name="connsiteX1" fmla="*/ 1524000 w 1799772"/>
              <a:gd name="connsiteY1" fmla="*/ 0 h 232228"/>
              <a:gd name="connsiteX2" fmla="*/ 0 w 1799772"/>
              <a:gd name="connsiteY2" fmla="*/ 0 h 232228"/>
            </a:gdLst>
            <a:ahLst/>
            <a:cxnLst>
              <a:cxn ang="0">
                <a:pos x="connsiteX0" y="connsiteY0"/>
              </a:cxn>
              <a:cxn ang="0">
                <a:pos x="connsiteX1" y="connsiteY1"/>
              </a:cxn>
              <a:cxn ang="0">
                <a:pos x="connsiteX2" y="connsiteY2"/>
              </a:cxn>
            </a:cxnLst>
            <a:rect l="l" t="t" r="r" b="b"/>
            <a:pathLst>
              <a:path w="1799772" h="232228">
                <a:moveTo>
                  <a:pt x="1799772" y="232228"/>
                </a:moveTo>
                <a:lnTo>
                  <a:pt x="1524000" y="0"/>
                </a:lnTo>
                <a:lnTo>
                  <a:pt x="0" y="0"/>
                </a:lnTo>
              </a:path>
            </a:pathLst>
          </a:cu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zh-CN" altLang="en-US" sz="1800"/>
          </a:p>
        </p:txBody>
      </p:sp>
      <p:sp>
        <p:nvSpPr>
          <p:cNvPr id="54" name="任意多边形 53"/>
          <p:cNvSpPr/>
          <p:nvPr/>
        </p:nvSpPr>
        <p:spPr>
          <a:xfrm rot="5400000">
            <a:off x="4773343" y="3796733"/>
            <a:ext cx="738052" cy="335625"/>
          </a:xfrm>
          <a:custGeom>
            <a:avLst/>
            <a:gdLst>
              <a:gd name="connsiteX0" fmla="*/ 740229 w 740229"/>
              <a:gd name="connsiteY0" fmla="*/ 0 h 406400"/>
              <a:gd name="connsiteX1" fmla="*/ 580572 w 740229"/>
              <a:gd name="connsiteY1" fmla="*/ 406400 h 406400"/>
              <a:gd name="connsiteX2" fmla="*/ 0 w 740229"/>
              <a:gd name="connsiteY2" fmla="*/ 406400 h 406400"/>
            </a:gdLst>
            <a:ahLst/>
            <a:cxnLst>
              <a:cxn ang="0">
                <a:pos x="connsiteX0" y="connsiteY0"/>
              </a:cxn>
              <a:cxn ang="0">
                <a:pos x="connsiteX1" y="connsiteY1"/>
              </a:cxn>
              <a:cxn ang="0">
                <a:pos x="connsiteX2" y="connsiteY2"/>
              </a:cxn>
            </a:cxnLst>
            <a:rect l="l" t="t" r="r" b="b"/>
            <a:pathLst>
              <a:path w="740229" h="406400">
                <a:moveTo>
                  <a:pt x="740229" y="0"/>
                </a:moveTo>
                <a:lnTo>
                  <a:pt x="580572" y="406400"/>
                </a:lnTo>
                <a:lnTo>
                  <a:pt x="0" y="406400"/>
                </a:lnTo>
              </a:path>
            </a:pathLst>
          </a:cu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zh-CN" altLang="en-US" sz="1800"/>
          </a:p>
        </p:txBody>
      </p:sp>
      <p:sp>
        <p:nvSpPr>
          <p:cNvPr id="55" name="任意多边形 54"/>
          <p:cNvSpPr/>
          <p:nvPr/>
        </p:nvSpPr>
        <p:spPr>
          <a:xfrm rot="5400000" flipV="1">
            <a:off x="2131192" y="5250668"/>
            <a:ext cx="214314" cy="2143142"/>
          </a:xfrm>
          <a:custGeom>
            <a:avLst/>
            <a:gdLst>
              <a:gd name="connsiteX0" fmla="*/ 1799772 w 1799772"/>
              <a:gd name="connsiteY0" fmla="*/ 232228 h 232228"/>
              <a:gd name="connsiteX1" fmla="*/ 1524000 w 1799772"/>
              <a:gd name="connsiteY1" fmla="*/ 0 h 232228"/>
              <a:gd name="connsiteX2" fmla="*/ 0 w 1799772"/>
              <a:gd name="connsiteY2" fmla="*/ 0 h 232228"/>
            </a:gdLst>
            <a:ahLst/>
            <a:cxnLst>
              <a:cxn ang="0">
                <a:pos x="connsiteX0" y="connsiteY0"/>
              </a:cxn>
              <a:cxn ang="0">
                <a:pos x="connsiteX1" y="connsiteY1"/>
              </a:cxn>
              <a:cxn ang="0">
                <a:pos x="connsiteX2" y="connsiteY2"/>
              </a:cxn>
            </a:cxnLst>
            <a:rect l="l" t="t" r="r" b="b"/>
            <a:pathLst>
              <a:path w="1799772" h="232228">
                <a:moveTo>
                  <a:pt x="1799772" y="232228"/>
                </a:moveTo>
                <a:lnTo>
                  <a:pt x="1524000" y="0"/>
                </a:lnTo>
                <a:lnTo>
                  <a:pt x="0" y="0"/>
                </a:lnTo>
              </a:path>
            </a:pathLst>
          </a:cu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p>
        </p:txBody>
      </p:sp>
      <p:sp>
        <p:nvSpPr>
          <p:cNvPr id="58" name="任意多边形 57"/>
          <p:cNvSpPr/>
          <p:nvPr/>
        </p:nvSpPr>
        <p:spPr>
          <a:xfrm rot="5400000" flipV="1">
            <a:off x="6477073" y="3857389"/>
            <a:ext cx="738052" cy="214314"/>
          </a:xfrm>
          <a:custGeom>
            <a:avLst/>
            <a:gdLst>
              <a:gd name="connsiteX0" fmla="*/ 740229 w 740229"/>
              <a:gd name="connsiteY0" fmla="*/ 0 h 406400"/>
              <a:gd name="connsiteX1" fmla="*/ 580572 w 740229"/>
              <a:gd name="connsiteY1" fmla="*/ 406400 h 406400"/>
              <a:gd name="connsiteX2" fmla="*/ 0 w 740229"/>
              <a:gd name="connsiteY2" fmla="*/ 406400 h 406400"/>
            </a:gdLst>
            <a:ahLst/>
            <a:cxnLst>
              <a:cxn ang="0">
                <a:pos x="connsiteX0" y="connsiteY0"/>
              </a:cxn>
              <a:cxn ang="0">
                <a:pos x="connsiteX1" y="connsiteY1"/>
              </a:cxn>
              <a:cxn ang="0">
                <a:pos x="connsiteX2" y="connsiteY2"/>
              </a:cxn>
            </a:cxnLst>
            <a:rect l="l" t="t" r="r" b="b"/>
            <a:pathLst>
              <a:path w="740229" h="406400">
                <a:moveTo>
                  <a:pt x="740229" y="0"/>
                </a:moveTo>
                <a:lnTo>
                  <a:pt x="580572" y="406400"/>
                </a:lnTo>
                <a:lnTo>
                  <a:pt x="0" y="406400"/>
                </a:lnTo>
              </a:path>
            </a:pathLst>
          </a:cu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zh-CN" altLang="en-US" sz="1800"/>
          </a:p>
        </p:txBody>
      </p:sp>
      <p:sp>
        <p:nvSpPr>
          <p:cNvPr id="59" name="椭圆 58"/>
          <p:cNvSpPr/>
          <p:nvPr/>
        </p:nvSpPr>
        <p:spPr>
          <a:xfrm>
            <a:off x="952464" y="2928934"/>
            <a:ext cx="1655138" cy="1656000"/>
          </a:xfrm>
          <a:prstGeom prst="ellipse">
            <a:avLst/>
          </a:prstGeom>
          <a:solidFill>
            <a:schemeClr val="tx1">
              <a:lumMod val="50000"/>
              <a:lumOff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smtClean="0">
                <a:latin typeface="微软雅黑" panose="020B0503020204020204" pitchFamily="34" charset="-122"/>
                <a:ea typeface="微软雅黑" panose="020B0503020204020204" pitchFamily="34" charset="-122"/>
              </a:rPr>
              <a:t>给排水工程</a:t>
            </a:r>
            <a:endParaRPr lang="zh-CN" altLang="en-US" sz="2800" b="1" dirty="0">
              <a:latin typeface="微软雅黑" panose="020B0503020204020204" pitchFamily="34" charset="-122"/>
              <a:ea typeface="微软雅黑" panose="020B0503020204020204" pitchFamily="34" charset="-122"/>
            </a:endParaRPr>
          </a:p>
        </p:txBody>
      </p:sp>
      <p:grpSp>
        <p:nvGrpSpPr>
          <p:cNvPr id="6" name="组合 59"/>
          <p:cNvGrpSpPr/>
          <p:nvPr/>
        </p:nvGrpSpPr>
        <p:grpSpPr>
          <a:xfrm>
            <a:off x="3738546" y="5286388"/>
            <a:ext cx="691790" cy="692150"/>
            <a:chOff x="5191288" y="4388838"/>
            <a:chExt cx="692150" cy="692150"/>
          </a:xfrm>
          <a:solidFill>
            <a:srgbClr val="FF9300"/>
          </a:solidFill>
        </p:grpSpPr>
        <p:sp>
          <p:nvSpPr>
            <p:cNvPr id="61" name="椭圆 60"/>
            <p:cNvSpPr/>
            <p:nvPr/>
          </p:nvSpPr>
          <p:spPr>
            <a:xfrm>
              <a:off x="5191288" y="4388838"/>
              <a:ext cx="692150" cy="692150"/>
            </a:xfrm>
            <a:prstGeom prst="ellipse">
              <a:avLst/>
            </a:prstGeom>
            <a:solidFill>
              <a:schemeClr val="bg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latin typeface="Impact" panose="020B0806030902050204" pitchFamily="34" charset="0"/>
              </a:endParaRPr>
            </a:p>
          </p:txBody>
        </p:sp>
        <p:sp>
          <p:nvSpPr>
            <p:cNvPr id="62" name="椭圆 61"/>
            <p:cNvSpPr/>
            <p:nvPr/>
          </p:nvSpPr>
          <p:spPr>
            <a:xfrm>
              <a:off x="5267488" y="4465038"/>
              <a:ext cx="539750" cy="539750"/>
            </a:xfrm>
            <a:prstGeom prst="ellipse">
              <a:avLst/>
            </a:prstGeom>
            <a:solidFill>
              <a:schemeClr val="tx1">
                <a:lumMod val="50000"/>
                <a:lumOff val="50000"/>
              </a:scheme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1800" dirty="0" smtClean="0">
                  <a:latin typeface="Impact" panose="020B0806030902050204" pitchFamily="34" charset="0"/>
                </a:rPr>
                <a:t>2</a:t>
              </a:r>
              <a:endParaRPr lang="zh-CN" altLang="en-US" sz="1800" dirty="0">
                <a:latin typeface="Impact" panose="020B0806030902050204" pitchFamily="34" charset="0"/>
              </a:endParaRPr>
            </a:p>
          </p:txBody>
        </p:sp>
      </p:grpSp>
      <p:sp>
        <p:nvSpPr>
          <p:cNvPr id="63" name="任意多边形 62"/>
          <p:cNvSpPr/>
          <p:nvPr/>
        </p:nvSpPr>
        <p:spPr>
          <a:xfrm rot="5400000">
            <a:off x="2416943" y="4321975"/>
            <a:ext cx="1000132" cy="1357322"/>
          </a:xfrm>
          <a:custGeom>
            <a:avLst/>
            <a:gdLst>
              <a:gd name="connsiteX0" fmla="*/ 740229 w 740229"/>
              <a:gd name="connsiteY0" fmla="*/ 0 h 406400"/>
              <a:gd name="connsiteX1" fmla="*/ 580572 w 740229"/>
              <a:gd name="connsiteY1" fmla="*/ 406400 h 406400"/>
              <a:gd name="connsiteX2" fmla="*/ 0 w 740229"/>
              <a:gd name="connsiteY2" fmla="*/ 406400 h 406400"/>
            </a:gdLst>
            <a:ahLst/>
            <a:cxnLst>
              <a:cxn ang="0">
                <a:pos x="connsiteX0" y="connsiteY0"/>
              </a:cxn>
              <a:cxn ang="0">
                <a:pos x="connsiteX1" y="connsiteY1"/>
              </a:cxn>
              <a:cxn ang="0">
                <a:pos x="connsiteX2" y="connsiteY2"/>
              </a:cxn>
            </a:cxnLst>
            <a:rect l="l" t="t" r="r" b="b"/>
            <a:pathLst>
              <a:path w="740229" h="406400">
                <a:moveTo>
                  <a:pt x="740229" y="0"/>
                </a:moveTo>
                <a:lnTo>
                  <a:pt x="580572" y="406400"/>
                </a:lnTo>
                <a:lnTo>
                  <a:pt x="0" y="406400"/>
                </a:lnTo>
              </a:path>
            </a:pathLst>
          </a:cu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zh-CN" altLang="en-US" sz="1800"/>
          </a:p>
        </p:txBody>
      </p:sp>
      <p:grpSp>
        <p:nvGrpSpPr>
          <p:cNvPr id="7" name="组合 63"/>
          <p:cNvGrpSpPr/>
          <p:nvPr/>
        </p:nvGrpSpPr>
        <p:grpSpPr>
          <a:xfrm>
            <a:off x="5238744" y="4286256"/>
            <a:ext cx="691790" cy="692150"/>
            <a:chOff x="5191288" y="4388838"/>
            <a:chExt cx="692150" cy="692150"/>
          </a:xfrm>
        </p:grpSpPr>
        <p:sp>
          <p:nvSpPr>
            <p:cNvPr id="65" name="椭圆 64"/>
            <p:cNvSpPr/>
            <p:nvPr/>
          </p:nvSpPr>
          <p:spPr>
            <a:xfrm>
              <a:off x="5191288" y="4388838"/>
              <a:ext cx="692150" cy="692150"/>
            </a:xfrm>
            <a:prstGeom prst="ellipse">
              <a:avLst/>
            </a:prstGeom>
            <a:solidFill>
              <a:schemeClr val="bg1"/>
            </a:solidFill>
            <a:ln w="635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latin typeface="Impact" panose="020B0806030902050204" pitchFamily="34" charset="0"/>
              </a:endParaRPr>
            </a:p>
          </p:txBody>
        </p:sp>
        <p:sp>
          <p:nvSpPr>
            <p:cNvPr id="66" name="椭圆 65"/>
            <p:cNvSpPr/>
            <p:nvPr/>
          </p:nvSpPr>
          <p:spPr>
            <a:xfrm>
              <a:off x="5267487" y="4465038"/>
              <a:ext cx="539750" cy="539750"/>
            </a:xfrm>
            <a:prstGeom prst="ellipse">
              <a:avLst/>
            </a:prstGeom>
            <a:solidFill>
              <a:srgbClr val="FF9300"/>
            </a:solidFill>
            <a:ln w="635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1800" dirty="0" smtClean="0">
                  <a:latin typeface="Impact" panose="020B0806030902050204" pitchFamily="34" charset="0"/>
                </a:rPr>
                <a:t>4</a:t>
              </a:r>
              <a:endParaRPr lang="zh-CN" altLang="en-US" sz="1800" dirty="0">
                <a:latin typeface="Impact" panose="020B0806030902050204" pitchFamily="34" charset="0"/>
              </a:endParaRPr>
            </a:p>
          </p:txBody>
        </p:sp>
      </p:grpSp>
      <p:sp>
        <p:nvSpPr>
          <p:cNvPr id="67" name="椭圆 66"/>
          <p:cNvSpPr/>
          <p:nvPr/>
        </p:nvSpPr>
        <p:spPr>
          <a:xfrm>
            <a:off x="2452662" y="2143116"/>
            <a:ext cx="1655138" cy="1656000"/>
          </a:xfrm>
          <a:prstGeom prst="ellipse">
            <a:avLst/>
          </a:prstGeom>
          <a:solidFill>
            <a:schemeClr val="tx1">
              <a:lumMod val="50000"/>
              <a:lumOff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smtClean="0">
                <a:latin typeface="微软雅黑" panose="020B0503020204020204" pitchFamily="34" charset="-122"/>
                <a:ea typeface="微软雅黑" panose="020B0503020204020204" pitchFamily="34" charset="-122"/>
              </a:rPr>
              <a:t>建筑小品工程</a:t>
            </a:r>
            <a:endParaRPr lang="zh-CN" altLang="en-US" sz="2800" b="1" dirty="0">
              <a:latin typeface="微软雅黑" panose="020B0503020204020204" pitchFamily="34" charset="-122"/>
              <a:ea typeface="微软雅黑" panose="020B0503020204020204" pitchFamily="34" charset="-122"/>
            </a:endParaRPr>
          </a:p>
        </p:txBody>
      </p:sp>
      <p:sp>
        <p:nvSpPr>
          <p:cNvPr id="68" name="任意多边形 67"/>
          <p:cNvSpPr/>
          <p:nvPr/>
        </p:nvSpPr>
        <p:spPr>
          <a:xfrm rot="5400000">
            <a:off x="3381356" y="3857628"/>
            <a:ext cx="857256" cy="857256"/>
          </a:xfrm>
          <a:custGeom>
            <a:avLst/>
            <a:gdLst>
              <a:gd name="connsiteX0" fmla="*/ 740229 w 740229"/>
              <a:gd name="connsiteY0" fmla="*/ 0 h 406400"/>
              <a:gd name="connsiteX1" fmla="*/ 580572 w 740229"/>
              <a:gd name="connsiteY1" fmla="*/ 406400 h 406400"/>
              <a:gd name="connsiteX2" fmla="*/ 0 w 740229"/>
              <a:gd name="connsiteY2" fmla="*/ 406400 h 406400"/>
            </a:gdLst>
            <a:ahLst/>
            <a:cxnLst>
              <a:cxn ang="0">
                <a:pos x="connsiteX0" y="connsiteY0"/>
              </a:cxn>
              <a:cxn ang="0">
                <a:pos x="connsiteX1" y="connsiteY1"/>
              </a:cxn>
              <a:cxn ang="0">
                <a:pos x="connsiteX2" y="connsiteY2"/>
              </a:cxn>
            </a:cxnLst>
            <a:rect l="l" t="t" r="r" b="b"/>
            <a:pathLst>
              <a:path w="740229" h="406400">
                <a:moveTo>
                  <a:pt x="740229" y="0"/>
                </a:moveTo>
                <a:lnTo>
                  <a:pt x="580572" y="406400"/>
                </a:lnTo>
                <a:lnTo>
                  <a:pt x="0" y="406400"/>
                </a:lnTo>
              </a:path>
            </a:pathLst>
          </a:cu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zh-CN" altLang="en-US" sz="1800"/>
          </a:p>
        </p:txBody>
      </p:sp>
      <p:sp>
        <p:nvSpPr>
          <p:cNvPr id="69" name="椭圆 68"/>
          <p:cNvSpPr/>
          <p:nvPr/>
        </p:nvSpPr>
        <p:spPr>
          <a:xfrm>
            <a:off x="7739074" y="2285992"/>
            <a:ext cx="1655138" cy="1656000"/>
          </a:xfrm>
          <a:prstGeom prst="ellipse">
            <a:avLst/>
          </a:prstGeom>
          <a:solidFill>
            <a:schemeClr val="tx1">
              <a:lumMod val="50000"/>
              <a:lumOff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smtClean="0">
                <a:latin typeface="微软雅黑" panose="020B0503020204020204" pitchFamily="34" charset="-122"/>
                <a:ea typeface="微软雅黑" panose="020B0503020204020204" pitchFamily="34" charset="-122"/>
              </a:rPr>
              <a:t>假山工程</a:t>
            </a:r>
            <a:endParaRPr lang="zh-CN" altLang="en-US" sz="2800" b="1" dirty="0">
              <a:latin typeface="微软雅黑" panose="020B0503020204020204" pitchFamily="34" charset="-122"/>
              <a:ea typeface="微软雅黑" panose="020B0503020204020204" pitchFamily="34" charset="-122"/>
            </a:endParaRPr>
          </a:p>
        </p:txBody>
      </p:sp>
      <p:sp>
        <p:nvSpPr>
          <p:cNvPr id="70" name="椭圆 69"/>
          <p:cNvSpPr/>
          <p:nvPr/>
        </p:nvSpPr>
        <p:spPr>
          <a:xfrm>
            <a:off x="10370216" y="4643446"/>
            <a:ext cx="1655138" cy="1656000"/>
          </a:xfrm>
          <a:prstGeom prst="ellipse">
            <a:avLst/>
          </a:prstGeom>
          <a:solidFill>
            <a:schemeClr val="tx1">
              <a:lumMod val="50000"/>
              <a:lumOff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smtClean="0">
                <a:latin typeface="微软雅黑" panose="020B0503020204020204" pitchFamily="34" charset="-122"/>
                <a:ea typeface="微软雅黑" panose="020B0503020204020204" pitchFamily="34" charset="-122"/>
              </a:rPr>
              <a:t>景观照明工程</a:t>
            </a:r>
            <a:endParaRPr lang="zh-CN" altLang="en-US" sz="2800" b="1" dirty="0">
              <a:latin typeface="微软雅黑" panose="020B0503020204020204" pitchFamily="34" charset="-122"/>
              <a:ea typeface="微软雅黑" panose="020B0503020204020204" pitchFamily="34" charset="-122"/>
            </a:endParaRPr>
          </a:p>
        </p:txBody>
      </p:sp>
      <p:grpSp>
        <p:nvGrpSpPr>
          <p:cNvPr id="8" name="组合 70"/>
          <p:cNvGrpSpPr/>
          <p:nvPr/>
        </p:nvGrpSpPr>
        <p:grpSpPr>
          <a:xfrm>
            <a:off x="7096132" y="4714884"/>
            <a:ext cx="691790" cy="692150"/>
            <a:chOff x="6884827" y="4388838"/>
            <a:chExt cx="692150" cy="692150"/>
          </a:xfrm>
        </p:grpSpPr>
        <p:sp>
          <p:nvSpPr>
            <p:cNvPr id="72" name="椭圆 71"/>
            <p:cNvSpPr/>
            <p:nvPr/>
          </p:nvSpPr>
          <p:spPr>
            <a:xfrm>
              <a:off x="6884827" y="4388838"/>
              <a:ext cx="692150" cy="692150"/>
            </a:xfrm>
            <a:prstGeom prst="ellipse">
              <a:avLst/>
            </a:prstGeom>
            <a:solidFill>
              <a:schemeClr val="bg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latin typeface="Impact" panose="020B0806030902050204" pitchFamily="34" charset="0"/>
              </a:endParaRPr>
            </a:p>
          </p:txBody>
        </p:sp>
        <p:sp>
          <p:nvSpPr>
            <p:cNvPr id="73" name="椭圆 72"/>
            <p:cNvSpPr/>
            <p:nvPr/>
          </p:nvSpPr>
          <p:spPr>
            <a:xfrm>
              <a:off x="6957852" y="4465038"/>
              <a:ext cx="539750" cy="539750"/>
            </a:xfrm>
            <a:prstGeom prst="ellipse">
              <a:avLst/>
            </a:prstGeom>
            <a:solidFill>
              <a:schemeClr val="tx1">
                <a:lumMod val="50000"/>
                <a:lumOff val="50000"/>
              </a:scheme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1800" dirty="0" smtClean="0">
                  <a:latin typeface="Impact" panose="020B0806030902050204" pitchFamily="34" charset="0"/>
                </a:rPr>
                <a:t>6</a:t>
              </a:r>
              <a:endParaRPr lang="zh-CN" altLang="en-US" sz="1800" dirty="0">
                <a:latin typeface="Impact" panose="020B0806030902050204" pitchFamily="34" charset="0"/>
              </a:endParaRPr>
            </a:p>
          </p:txBody>
        </p:sp>
      </p:grpSp>
      <p:sp>
        <p:nvSpPr>
          <p:cNvPr id="74" name="任意多边形 73"/>
          <p:cNvSpPr/>
          <p:nvPr/>
        </p:nvSpPr>
        <p:spPr>
          <a:xfrm rot="5400000" flipV="1">
            <a:off x="7667636" y="4143380"/>
            <a:ext cx="928694" cy="642942"/>
          </a:xfrm>
          <a:custGeom>
            <a:avLst/>
            <a:gdLst>
              <a:gd name="connsiteX0" fmla="*/ 740229 w 740229"/>
              <a:gd name="connsiteY0" fmla="*/ 0 h 406400"/>
              <a:gd name="connsiteX1" fmla="*/ 580572 w 740229"/>
              <a:gd name="connsiteY1" fmla="*/ 406400 h 406400"/>
              <a:gd name="connsiteX2" fmla="*/ 0 w 740229"/>
              <a:gd name="connsiteY2" fmla="*/ 406400 h 406400"/>
            </a:gdLst>
            <a:ahLst/>
            <a:cxnLst>
              <a:cxn ang="0">
                <a:pos x="connsiteX0" y="connsiteY0"/>
              </a:cxn>
              <a:cxn ang="0">
                <a:pos x="connsiteX1" y="connsiteY1"/>
              </a:cxn>
              <a:cxn ang="0">
                <a:pos x="connsiteX2" y="connsiteY2"/>
              </a:cxn>
            </a:cxnLst>
            <a:rect l="l" t="t" r="r" b="b"/>
            <a:pathLst>
              <a:path w="740229" h="406400">
                <a:moveTo>
                  <a:pt x="740229" y="0"/>
                </a:moveTo>
                <a:lnTo>
                  <a:pt x="580572" y="406400"/>
                </a:lnTo>
                <a:lnTo>
                  <a:pt x="0" y="406400"/>
                </a:lnTo>
              </a:path>
            </a:pathLst>
          </a:cu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zh-CN" altLang="en-US" sz="1800"/>
          </a:p>
        </p:txBody>
      </p:sp>
      <p:sp>
        <p:nvSpPr>
          <p:cNvPr id="75" name="任意多边形 74"/>
          <p:cNvSpPr/>
          <p:nvPr/>
        </p:nvSpPr>
        <p:spPr>
          <a:xfrm rot="5400000" flipV="1">
            <a:off x="8917801" y="4464851"/>
            <a:ext cx="428628" cy="1643074"/>
          </a:xfrm>
          <a:custGeom>
            <a:avLst/>
            <a:gdLst>
              <a:gd name="connsiteX0" fmla="*/ 740229 w 740229"/>
              <a:gd name="connsiteY0" fmla="*/ 0 h 406400"/>
              <a:gd name="connsiteX1" fmla="*/ 580572 w 740229"/>
              <a:gd name="connsiteY1" fmla="*/ 406400 h 406400"/>
              <a:gd name="connsiteX2" fmla="*/ 0 w 740229"/>
              <a:gd name="connsiteY2" fmla="*/ 406400 h 406400"/>
            </a:gdLst>
            <a:ahLst/>
            <a:cxnLst>
              <a:cxn ang="0">
                <a:pos x="connsiteX0" y="connsiteY0"/>
              </a:cxn>
              <a:cxn ang="0">
                <a:pos x="connsiteX1" y="connsiteY1"/>
              </a:cxn>
              <a:cxn ang="0">
                <a:pos x="connsiteX2" y="connsiteY2"/>
              </a:cxn>
            </a:cxnLst>
            <a:rect l="l" t="t" r="r" b="b"/>
            <a:pathLst>
              <a:path w="740229" h="406400">
                <a:moveTo>
                  <a:pt x="740229" y="0"/>
                </a:moveTo>
                <a:lnTo>
                  <a:pt x="580572" y="406400"/>
                </a:lnTo>
                <a:lnTo>
                  <a:pt x="0" y="406400"/>
                </a:lnTo>
              </a:path>
            </a:pathLst>
          </a:cu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zh-CN" altLang="en-US" sz="1800"/>
          </a:p>
        </p:txBody>
      </p:sp>
      <p:grpSp>
        <p:nvGrpSpPr>
          <p:cNvPr id="9" name="组合 75"/>
          <p:cNvGrpSpPr/>
          <p:nvPr/>
        </p:nvGrpSpPr>
        <p:grpSpPr>
          <a:xfrm>
            <a:off x="7953388" y="6165850"/>
            <a:ext cx="693376" cy="692150"/>
            <a:chOff x="8218831" y="5719055"/>
            <a:chExt cx="693737" cy="692150"/>
          </a:xfrm>
        </p:grpSpPr>
        <p:sp>
          <p:nvSpPr>
            <p:cNvPr id="77" name="椭圆 76"/>
            <p:cNvSpPr/>
            <p:nvPr/>
          </p:nvSpPr>
          <p:spPr>
            <a:xfrm>
              <a:off x="8218831" y="5719055"/>
              <a:ext cx="693737" cy="692150"/>
            </a:xfrm>
            <a:prstGeom prst="ellipse">
              <a:avLst/>
            </a:prstGeom>
            <a:solidFill>
              <a:schemeClr val="bg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latin typeface="Impact" panose="020B0806030902050204" pitchFamily="34" charset="0"/>
              </a:endParaRPr>
            </a:p>
          </p:txBody>
        </p:sp>
        <p:sp>
          <p:nvSpPr>
            <p:cNvPr id="78" name="椭圆 77"/>
            <p:cNvSpPr/>
            <p:nvPr/>
          </p:nvSpPr>
          <p:spPr>
            <a:xfrm>
              <a:off x="8295824" y="5795255"/>
              <a:ext cx="539750" cy="539750"/>
            </a:xfrm>
            <a:prstGeom prst="ellipse">
              <a:avLst/>
            </a:prstGeom>
            <a:solidFill>
              <a:schemeClr val="tx1">
                <a:lumMod val="50000"/>
                <a:lumOff val="50000"/>
              </a:scheme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1800" dirty="0" smtClean="0">
                  <a:latin typeface="Impact" panose="020B0806030902050204" pitchFamily="34" charset="0"/>
                </a:rPr>
                <a:t>8</a:t>
              </a:r>
              <a:endParaRPr lang="zh-CN" altLang="en-US" sz="1800" dirty="0">
                <a:latin typeface="Impact" panose="020B0806030902050204" pitchFamily="34" charset="0"/>
              </a:endParaRPr>
            </a:p>
          </p:txBody>
        </p:sp>
      </p:gr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任务实施</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4" name="矩形 3"/>
          <p:cNvSpPr/>
          <p:nvPr/>
        </p:nvSpPr>
        <p:spPr>
          <a:xfrm>
            <a:off x="1097316" y="1000108"/>
            <a:ext cx="1569660" cy="369332"/>
          </a:xfrm>
          <a:prstGeom prst="rect">
            <a:avLst/>
          </a:prstGeom>
        </p:spPr>
        <p:txBody>
          <a:bodyPr wrap="none">
            <a:spAutoFit/>
          </a:bodyPr>
          <a:lstStyle/>
          <a:p>
            <a:r>
              <a:rPr lang="zh-CN" altLang="en-US" dirty="0" smtClean="0"/>
              <a:t>三、湖底施工</a:t>
            </a:r>
            <a:endParaRPr lang="zh-CN" altLang="en-US" dirty="0"/>
          </a:p>
        </p:txBody>
      </p:sp>
      <p:sp>
        <p:nvSpPr>
          <p:cNvPr id="5" name="矩形 4"/>
          <p:cNvSpPr/>
          <p:nvPr/>
        </p:nvSpPr>
        <p:spPr>
          <a:xfrm>
            <a:off x="666712" y="1357298"/>
            <a:ext cx="10787138" cy="646331"/>
          </a:xfrm>
          <a:prstGeom prst="rect">
            <a:avLst/>
          </a:prstGeom>
        </p:spPr>
        <p:txBody>
          <a:bodyPr wrap="square">
            <a:spAutoFit/>
          </a:bodyPr>
          <a:lstStyle/>
          <a:p>
            <a:pPr indent="444500"/>
            <a:r>
              <a:rPr lang="zh-CN" altLang="en-US" dirty="0" smtClean="0"/>
              <a:t>湖底的做法应因地制宜。大面积的湖底适宜于灰土做法；较小的湖底可以用混凝土做法；湖底渗漏中等的情况适合铺塑料薄膜。如图</a:t>
            </a:r>
            <a:r>
              <a:rPr lang="en-US" dirty="0" smtClean="0"/>
              <a:t>4-10</a:t>
            </a:r>
            <a:r>
              <a:rPr lang="zh-CN" altLang="en-US" dirty="0" smtClean="0"/>
              <a:t>所示是几种常见的湖底施工方法。</a:t>
            </a:r>
            <a:endParaRPr lang="zh-CN" altLang="en-US" dirty="0"/>
          </a:p>
        </p:txBody>
      </p:sp>
      <p:pic>
        <p:nvPicPr>
          <p:cNvPr id="71683" name="Picture 3" descr="4-10"/>
          <p:cNvPicPr>
            <a:picLocks noChangeAspect="1" noChangeArrowheads="1"/>
          </p:cNvPicPr>
          <p:nvPr/>
        </p:nvPicPr>
        <p:blipFill>
          <a:blip r:embed="rId2"/>
          <a:srcRect/>
          <a:stretch>
            <a:fillRect/>
          </a:stretch>
        </p:blipFill>
        <p:spPr bwMode="auto">
          <a:xfrm>
            <a:off x="2809852" y="2071678"/>
            <a:ext cx="6548209" cy="2000264"/>
          </a:xfrm>
          <a:prstGeom prst="rect">
            <a:avLst/>
          </a:prstGeom>
          <a:noFill/>
          <a:ln w="9525">
            <a:noFill/>
            <a:miter lim="800000"/>
            <a:headEnd/>
            <a:tailEnd/>
          </a:ln>
        </p:spPr>
      </p:pic>
      <p:sp>
        <p:nvSpPr>
          <p:cNvPr id="7" name="矩形 6"/>
          <p:cNvSpPr/>
          <p:nvPr/>
        </p:nvSpPr>
        <p:spPr>
          <a:xfrm>
            <a:off x="4738678" y="4143380"/>
            <a:ext cx="3031599" cy="369332"/>
          </a:xfrm>
          <a:prstGeom prst="rect">
            <a:avLst/>
          </a:prstGeom>
        </p:spPr>
        <p:txBody>
          <a:bodyPr wrap="none">
            <a:spAutoFit/>
          </a:bodyPr>
          <a:lstStyle/>
          <a:p>
            <a:r>
              <a:rPr lang="zh-CN" altLang="en-US" dirty="0" smtClean="0">
                <a:solidFill>
                  <a:srgbClr val="FF9300"/>
                </a:solidFill>
              </a:rPr>
              <a:t>图</a:t>
            </a:r>
            <a:r>
              <a:rPr lang="en-US" dirty="0" smtClean="0">
                <a:solidFill>
                  <a:srgbClr val="FF9300"/>
                </a:solidFill>
              </a:rPr>
              <a:t>4-10  </a:t>
            </a:r>
            <a:r>
              <a:rPr lang="zh-CN" altLang="en-US" dirty="0" smtClean="0">
                <a:solidFill>
                  <a:srgbClr val="FF9300"/>
                </a:solidFill>
              </a:rPr>
              <a:t>几种简易湖底的做法</a:t>
            </a:r>
            <a:endParaRPr lang="zh-CN" altLang="en-US" dirty="0">
              <a:solidFill>
                <a:srgbClr val="FF9300"/>
              </a:solidFill>
            </a:endParaRPr>
          </a:p>
        </p:txBody>
      </p:sp>
      <p:sp>
        <p:nvSpPr>
          <p:cNvPr id="9" name="矩形 8"/>
          <p:cNvSpPr/>
          <p:nvPr/>
        </p:nvSpPr>
        <p:spPr>
          <a:xfrm>
            <a:off x="666712" y="4572008"/>
            <a:ext cx="10787138" cy="646331"/>
          </a:xfrm>
          <a:prstGeom prst="rect">
            <a:avLst/>
          </a:prstGeom>
        </p:spPr>
        <p:txBody>
          <a:bodyPr wrap="square">
            <a:spAutoFit/>
          </a:bodyPr>
          <a:lstStyle/>
          <a:p>
            <a:pPr indent="444500"/>
            <a:r>
              <a:rPr lang="zh-CN" altLang="en-US" dirty="0" smtClean="0"/>
              <a:t>四、驳岸施工</a:t>
            </a:r>
          </a:p>
          <a:p>
            <a:pPr indent="444500"/>
            <a:r>
              <a:rPr lang="zh-CN" altLang="en-US" dirty="0" smtClean="0"/>
              <a:t>本任务中驳岸的做法如图</a:t>
            </a:r>
            <a:r>
              <a:rPr lang="en-US" altLang="zh-CN" dirty="0" smtClean="0"/>
              <a:t>4-2</a:t>
            </a:r>
            <a:r>
              <a:rPr lang="zh-CN" altLang="en-US" dirty="0" smtClean="0"/>
              <a:t>所示，为混凝土墙体加湖石装饰。</a:t>
            </a:r>
            <a:endParaRPr lang="zh-CN" altLang="en-US" dirty="0"/>
          </a:p>
        </p:txBody>
      </p:sp>
      <p:sp>
        <p:nvSpPr>
          <p:cNvPr id="10" name="椭圆 9"/>
          <p:cNvSpPr/>
          <p:nvPr/>
        </p:nvSpPr>
        <p:spPr>
          <a:xfrm>
            <a:off x="809588" y="5357826"/>
            <a:ext cx="2857520" cy="928694"/>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CN" altLang="en-US" dirty="0" smtClean="0"/>
              <a:t>垫层施工</a:t>
            </a:r>
            <a:endParaRPr lang="zh-CN" altLang="en-US" dirty="0"/>
          </a:p>
        </p:txBody>
      </p:sp>
      <p:sp>
        <p:nvSpPr>
          <p:cNvPr id="11" name="椭圆 10"/>
          <p:cNvSpPr/>
          <p:nvPr/>
        </p:nvSpPr>
        <p:spPr>
          <a:xfrm>
            <a:off x="4452926" y="5357826"/>
            <a:ext cx="2857520" cy="928694"/>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CN" altLang="en-US" dirty="0" smtClean="0"/>
              <a:t>混凝土墙体施工</a:t>
            </a:r>
            <a:endParaRPr lang="zh-CN" altLang="en-US" dirty="0"/>
          </a:p>
        </p:txBody>
      </p:sp>
      <p:sp>
        <p:nvSpPr>
          <p:cNvPr id="12" name="椭圆 11"/>
          <p:cNvSpPr/>
          <p:nvPr/>
        </p:nvSpPr>
        <p:spPr>
          <a:xfrm>
            <a:off x="8096264" y="5357826"/>
            <a:ext cx="2857520" cy="928694"/>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CN" altLang="en-US" dirty="0" smtClean="0"/>
              <a:t>湖石安装施工</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childTnLst>
                          </p:cTn>
                        </p:par>
                        <p:par>
                          <p:cTn id="11" fill="hold">
                            <p:stCondLst>
                              <p:cond delay="500"/>
                            </p:stCondLst>
                            <p:childTnLst>
                              <p:par>
                                <p:cTn id="12" presetID="12" presetClass="entr" presetSubtype="4" fill="hold" nodeType="afterEffect">
                                  <p:stCondLst>
                                    <p:cond delay="0"/>
                                  </p:stCondLst>
                                  <p:childTnLst>
                                    <p:set>
                                      <p:cBhvr>
                                        <p:cTn id="13" dur="1" fill="hold">
                                          <p:stCondLst>
                                            <p:cond delay="0"/>
                                          </p:stCondLst>
                                        </p:cTn>
                                        <p:tgtEl>
                                          <p:spTgt spid="71683"/>
                                        </p:tgtEl>
                                        <p:attrNameLst>
                                          <p:attrName>style.visibility</p:attrName>
                                        </p:attrNameLst>
                                      </p:cBhvr>
                                      <p:to>
                                        <p:strVal val="visible"/>
                                      </p:to>
                                    </p:set>
                                    <p:animEffect transition="in" filter="slide(fromBottom)">
                                      <p:cBhvr>
                                        <p:cTn id="14" dur="500"/>
                                        <p:tgtEl>
                                          <p:spTgt spid="71683"/>
                                        </p:tgtEl>
                                      </p:cBhvr>
                                    </p:animEffect>
                                  </p:childTnLst>
                                </p:cTn>
                              </p:par>
                              <p:par>
                                <p:cTn id="15" presetID="1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slide(fromBottom)">
                                      <p:cBhvr>
                                        <p:cTn id="17" dur="500"/>
                                        <p:tgtEl>
                                          <p:spTgt spid="7"/>
                                        </p:tgtEl>
                                      </p:cBhvr>
                                    </p:animEffect>
                                  </p:childTnLst>
                                </p:cTn>
                              </p:par>
                            </p:childTnLst>
                          </p:cTn>
                        </p:par>
                        <p:par>
                          <p:cTn id="18" fill="hold">
                            <p:stCondLst>
                              <p:cond delay="1000"/>
                            </p:stCondLst>
                            <p:childTnLst>
                              <p:par>
                                <p:cTn id="19" presetID="5" presetClass="entr" presetSubtype="1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heckerboard(across)">
                                      <p:cBhvr>
                                        <p:cTn id="21" dur="500"/>
                                        <p:tgtEl>
                                          <p:spTgt spid="9"/>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heckerboard(across)">
                                      <p:cBhvr>
                                        <p:cTn id="24" dur="500"/>
                                        <p:tgtEl>
                                          <p:spTgt spid="10"/>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heckerboard(across)">
                                      <p:cBhvr>
                                        <p:cTn id="27" dur="500"/>
                                        <p:tgtEl>
                                          <p:spTgt spid="11"/>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checkerboard(across)">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9" grpId="0"/>
      <p:bldP spid="10" grpId="0" animBg="1"/>
      <p:bldP spid="11"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任务实施</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5" name="矩形 4"/>
          <p:cNvSpPr/>
          <p:nvPr/>
        </p:nvSpPr>
        <p:spPr>
          <a:xfrm>
            <a:off x="1309654" y="1214422"/>
            <a:ext cx="3714776" cy="5078313"/>
          </a:xfrm>
          <a:prstGeom prst="rect">
            <a:avLst/>
          </a:prstGeom>
        </p:spPr>
        <p:txBody>
          <a:bodyPr wrap="square">
            <a:spAutoFit/>
          </a:bodyPr>
          <a:lstStyle/>
          <a:p>
            <a:pPr indent="444500"/>
            <a:r>
              <a:rPr lang="zh-CN" altLang="en-US" dirty="0" smtClean="0"/>
              <a:t>五、收尾施工</a:t>
            </a:r>
          </a:p>
          <a:p>
            <a:pPr indent="444500"/>
            <a:r>
              <a:rPr lang="zh-CN" altLang="en-US" dirty="0" smtClean="0"/>
              <a:t>当驳岸施工结束后，需要对驳岸墙体靠近陆地一侧的施工预留工作面进行回填，回填时可选择</a:t>
            </a:r>
            <a:r>
              <a:rPr lang="en-US" dirty="0" smtClean="0"/>
              <a:t>3</a:t>
            </a:r>
            <a:r>
              <a:rPr lang="zh-CN" altLang="en-US" dirty="0" smtClean="0"/>
              <a:t>∶</a:t>
            </a:r>
            <a:r>
              <a:rPr lang="en-US" dirty="0" smtClean="0"/>
              <a:t>7</a:t>
            </a:r>
            <a:r>
              <a:rPr lang="zh-CN" altLang="en-US" dirty="0" smtClean="0"/>
              <a:t>灰土，并分层进行夯实，确保土体不会发生渗透和坍塌现象；也可用级配砂石进行回填并夯实。完成给排水、溢水管线和设备的安装，并完成与人工湖相结合造景的植物和相关小品的施工。若湖内有水生植物，需在水中放置种植器皿或在湖底填入一定厚度的种植土。</a:t>
            </a:r>
          </a:p>
          <a:p>
            <a:pPr indent="444500"/>
            <a:r>
              <a:rPr lang="zh-CN" altLang="en-US" dirty="0" smtClean="0"/>
              <a:t>六、试水</a:t>
            </a:r>
          </a:p>
          <a:p>
            <a:pPr indent="444500"/>
            <a:r>
              <a:rPr lang="zh-CN" altLang="en-US" dirty="0" smtClean="0"/>
              <a:t>根据设计要求，对水池的给排水设备进行检验，查看其是否通畅，设备运转是否正常。检查人工湖的防水效果是否达到设计要求，有无渗水现象的发生。</a:t>
            </a:r>
            <a:endParaRPr lang="zh-CN" altLang="en-US" dirty="0"/>
          </a:p>
        </p:txBody>
      </p:sp>
      <p:pic>
        <p:nvPicPr>
          <p:cNvPr id="75778" name="Picture 2"/>
          <p:cNvPicPr>
            <a:picLocks noChangeAspect="1" noChangeArrowheads="1"/>
          </p:cNvPicPr>
          <p:nvPr/>
        </p:nvPicPr>
        <p:blipFill>
          <a:blip r:embed="rId2"/>
          <a:srcRect/>
          <a:stretch>
            <a:fillRect/>
          </a:stretch>
        </p:blipFill>
        <p:spPr bwMode="auto">
          <a:xfrm>
            <a:off x="5167306" y="1500174"/>
            <a:ext cx="6265247" cy="435771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par>
                          <p:cTn id="8" fill="hold">
                            <p:stCondLst>
                              <p:cond delay="500"/>
                            </p:stCondLst>
                            <p:childTnLst>
                              <p:par>
                                <p:cTn id="9" presetID="13" presetClass="entr" presetSubtype="16" fill="hold" nodeType="afterEffect">
                                  <p:stCondLst>
                                    <p:cond delay="0"/>
                                  </p:stCondLst>
                                  <p:childTnLst>
                                    <p:set>
                                      <p:cBhvr>
                                        <p:cTn id="10" dur="1" fill="hold">
                                          <p:stCondLst>
                                            <p:cond delay="0"/>
                                          </p:stCondLst>
                                        </p:cTn>
                                        <p:tgtEl>
                                          <p:spTgt spid="75778"/>
                                        </p:tgtEl>
                                        <p:attrNameLst>
                                          <p:attrName>style.visibility</p:attrName>
                                        </p:attrNameLst>
                                      </p:cBhvr>
                                      <p:to>
                                        <p:strVal val="visible"/>
                                      </p:to>
                                    </p:set>
                                    <p:animEffect transition="in" filter="plus(in)">
                                      <p:cBhvr>
                                        <p:cTn id="11" dur="500"/>
                                        <p:tgtEl>
                                          <p:spTgt spid="757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任务设置</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TextBox 6"/>
          <p:cNvSpPr txBox="1"/>
          <p:nvPr/>
        </p:nvSpPr>
        <p:spPr>
          <a:xfrm>
            <a:off x="452398" y="1071546"/>
            <a:ext cx="5000660" cy="1754326"/>
          </a:xfrm>
          <a:prstGeom prst="rect">
            <a:avLst/>
          </a:prstGeom>
          <a:noFill/>
        </p:spPr>
        <p:txBody>
          <a:bodyPr wrap="square" rtlCol="0">
            <a:spAutoFit/>
          </a:bodyPr>
          <a:lstStyle/>
          <a:p>
            <a:pPr indent="444500"/>
            <a:r>
              <a:rPr lang="zh-CN" altLang="en-US" dirty="0" smtClean="0"/>
              <a:t>如图</a:t>
            </a:r>
            <a:r>
              <a:rPr lang="en-US" altLang="zh-CN" dirty="0" smtClean="0"/>
              <a:t>4-13</a:t>
            </a:r>
            <a:r>
              <a:rPr lang="zh-CN" altLang="en-US" dirty="0" smtClean="0"/>
              <a:t>、</a:t>
            </a:r>
            <a:r>
              <a:rPr lang="en-US" altLang="zh-CN" dirty="0" smtClean="0"/>
              <a:t>4-14</a:t>
            </a:r>
            <a:r>
              <a:rPr lang="zh-CN" altLang="en-US" dirty="0" smtClean="0"/>
              <a:t>所示为某校教学楼前绿化总平面图及喷泉水池池底、池壁结构图，请按喷泉水池所在位置及工程要求完成施工。此项工程，应首先根据图纸要求进行水池的池底施工；其次完成池壁施工，施工时要注意防渗处理；然后做好压顶及装饰施工；最后通过试水检验工程质量。</a:t>
            </a:r>
            <a:endParaRPr lang="zh-CN" altLang="en-US" dirty="0"/>
          </a:p>
        </p:txBody>
      </p:sp>
      <p:sp>
        <p:nvSpPr>
          <p:cNvPr id="8" name="矩形 7"/>
          <p:cNvSpPr/>
          <p:nvPr/>
        </p:nvSpPr>
        <p:spPr>
          <a:xfrm>
            <a:off x="6953256" y="5786454"/>
            <a:ext cx="3946914" cy="338554"/>
          </a:xfrm>
          <a:prstGeom prst="rect">
            <a:avLst/>
          </a:prstGeom>
        </p:spPr>
        <p:txBody>
          <a:bodyPr wrap="none">
            <a:spAutoFit/>
          </a:bodyPr>
          <a:lstStyle/>
          <a:p>
            <a:r>
              <a:rPr lang="zh-CN" altLang="en-US" sz="1600" dirty="0" smtClean="0">
                <a:solidFill>
                  <a:srgbClr val="FF9300"/>
                </a:solidFill>
              </a:rPr>
              <a:t>图</a:t>
            </a:r>
            <a:r>
              <a:rPr lang="en-US" sz="1600" dirty="0" smtClean="0">
                <a:solidFill>
                  <a:srgbClr val="FF9300"/>
                </a:solidFill>
              </a:rPr>
              <a:t>4-13  </a:t>
            </a:r>
            <a:r>
              <a:rPr lang="zh-CN" altLang="en-US" sz="1600" dirty="0" smtClean="0">
                <a:solidFill>
                  <a:srgbClr val="FF9300"/>
                </a:solidFill>
              </a:rPr>
              <a:t>某校园教学楼前园林绿化总平面图</a:t>
            </a:r>
            <a:endParaRPr lang="zh-CN" altLang="en-US" sz="1600" dirty="0">
              <a:solidFill>
                <a:srgbClr val="FF9300"/>
              </a:solidFill>
            </a:endParaRPr>
          </a:p>
        </p:txBody>
      </p:sp>
      <p:pic>
        <p:nvPicPr>
          <p:cNvPr id="76802" name="Picture 2" descr="4-13"/>
          <p:cNvPicPr>
            <a:picLocks noChangeAspect="1" noChangeArrowheads="1"/>
          </p:cNvPicPr>
          <p:nvPr/>
        </p:nvPicPr>
        <p:blipFill>
          <a:blip r:embed="rId2"/>
          <a:srcRect/>
          <a:stretch>
            <a:fillRect/>
          </a:stretch>
        </p:blipFill>
        <p:spPr bwMode="auto">
          <a:xfrm>
            <a:off x="5810248" y="1500174"/>
            <a:ext cx="5739724" cy="4214842"/>
          </a:xfrm>
          <a:prstGeom prst="rect">
            <a:avLst/>
          </a:prstGeom>
          <a:noFill/>
          <a:ln w="9525">
            <a:noFill/>
            <a:miter lim="800000"/>
            <a:headEnd/>
            <a:tailEnd/>
          </a:ln>
        </p:spPr>
      </p:pic>
      <p:pic>
        <p:nvPicPr>
          <p:cNvPr id="76803" name="Picture 3" descr="4-14"/>
          <p:cNvPicPr>
            <a:picLocks noChangeAspect="1" noChangeArrowheads="1"/>
          </p:cNvPicPr>
          <p:nvPr/>
        </p:nvPicPr>
        <p:blipFill>
          <a:blip r:embed="rId3"/>
          <a:srcRect/>
          <a:stretch>
            <a:fillRect/>
          </a:stretch>
        </p:blipFill>
        <p:spPr bwMode="auto">
          <a:xfrm>
            <a:off x="881026" y="3000372"/>
            <a:ext cx="4357718" cy="3022524"/>
          </a:xfrm>
          <a:prstGeom prst="rect">
            <a:avLst/>
          </a:prstGeom>
          <a:noFill/>
          <a:ln w="9525">
            <a:noFill/>
            <a:miter lim="800000"/>
            <a:headEnd/>
            <a:tailEnd/>
          </a:ln>
        </p:spPr>
      </p:pic>
      <p:sp>
        <p:nvSpPr>
          <p:cNvPr id="10" name="矩形 9"/>
          <p:cNvSpPr/>
          <p:nvPr/>
        </p:nvSpPr>
        <p:spPr>
          <a:xfrm>
            <a:off x="1952596" y="6072206"/>
            <a:ext cx="2339102" cy="369332"/>
          </a:xfrm>
          <a:prstGeom prst="rect">
            <a:avLst/>
          </a:prstGeom>
        </p:spPr>
        <p:txBody>
          <a:bodyPr wrap="none">
            <a:spAutoFit/>
          </a:bodyPr>
          <a:lstStyle/>
          <a:p>
            <a:r>
              <a:rPr lang="zh-CN" altLang="en-US" dirty="0" smtClean="0">
                <a:solidFill>
                  <a:srgbClr val="FF9300"/>
                </a:solidFill>
              </a:rPr>
              <a:t>图</a:t>
            </a:r>
            <a:r>
              <a:rPr lang="en-US" dirty="0" smtClean="0">
                <a:solidFill>
                  <a:srgbClr val="FF9300"/>
                </a:solidFill>
              </a:rPr>
              <a:t>4-14  </a:t>
            </a:r>
            <a:r>
              <a:rPr lang="zh-CN" altLang="en-US" dirty="0" smtClean="0">
                <a:solidFill>
                  <a:srgbClr val="FF9300"/>
                </a:solidFill>
              </a:rPr>
              <a:t>喷泉水池结构</a:t>
            </a:r>
            <a:endParaRPr lang="zh-CN" altLang="en-US" dirty="0">
              <a:solidFill>
                <a:srgbClr val="FF93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12" presetClass="entr" presetSubtype="4" fill="hold" grpId="1"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slide(fromBottom)">
                                      <p:cBhvr>
                                        <p:cTn id="11" dur="500"/>
                                        <p:tgtEl>
                                          <p:spTgt spid="8"/>
                                        </p:tgtEl>
                                      </p:cBhvr>
                                    </p:animEffect>
                                  </p:childTnLst>
                                </p:cTn>
                              </p:par>
                              <p:par>
                                <p:cTn id="12" presetID="12" presetClass="entr" presetSubtype="4" fill="hold" nodeType="withEffect">
                                  <p:stCondLst>
                                    <p:cond delay="0"/>
                                  </p:stCondLst>
                                  <p:childTnLst>
                                    <p:set>
                                      <p:cBhvr>
                                        <p:cTn id="13" dur="1" fill="hold">
                                          <p:stCondLst>
                                            <p:cond delay="0"/>
                                          </p:stCondLst>
                                        </p:cTn>
                                        <p:tgtEl>
                                          <p:spTgt spid="76802"/>
                                        </p:tgtEl>
                                        <p:attrNameLst>
                                          <p:attrName>style.visibility</p:attrName>
                                        </p:attrNameLst>
                                      </p:cBhvr>
                                      <p:to>
                                        <p:strVal val="visible"/>
                                      </p:to>
                                    </p:set>
                                    <p:animEffect transition="in" filter="slide(fromBottom)">
                                      <p:cBhvr>
                                        <p:cTn id="14" dur="500"/>
                                        <p:tgtEl>
                                          <p:spTgt spid="76802"/>
                                        </p:tgtEl>
                                      </p:cBhvr>
                                    </p:animEffect>
                                  </p:childTnLst>
                                </p:cTn>
                              </p:par>
                            </p:childTnLst>
                          </p:cTn>
                        </p:par>
                        <p:par>
                          <p:cTn id="15" fill="hold">
                            <p:stCondLst>
                              <p:cond delay="1000"/>
                            </p:stCondLst>
                            <p:childTnLst>
                              <p:par>
                                <p:cTn id="16" presetID="12" presetClass="entr" presetSubtype="4" fill="hold" nodeType="afterEffect">
                                  <p:stCondLst>
                                    <p:cond delay="0"/>
                                  </p:stCondLst>
                                  <p:childTnLst>
                                    <p:set>
                                      <p:cBhvr>
                                        <p:cTn id="17" dur="1" fill="hold">
                                          <p:stCondLst>
                                            <p:cond delay="0"/>
                                          </p:stCondLst>
                                        </p:cTn>
                                        <p:tgtEl>
                                          <p:spTgt spid="76803"/>
                                        </p:tgtEl>
                                        <p:attrNameLst>
                                          <p:attrName>style.visibility</p:attrName>
                                        </p:attrNameLst>
                                      </p:cBhvr>
                                      <p:to>
                                        <p:strVal val="visible"/>
                                      </p:to>
                                    </p:set>
                                    <p:animEffect transition="in" filter="slide(fromBottom)">
                                      <p:cBhvr>
                                        <p:cTn id="18" dur="500"/>
                                        <p:tgtEl>
                                          <p:spTgt spid="76803"/>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slide(fromBottom)">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1"/>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相关知识</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5" name="矩形 4"/>
          <p:cNvSpPr/>
          <p:nvPr/>
        </p:nvSpPr>
        <p:spPr>
          <a:xfrm>
            <a:off x="595275" y="1000108"/>
            <a:ext cx="10787137" cy="5355312"/>
          </a:xfrm>
          <a:prstGeom prst="rect">
            <a:avLst/>
          </a:prstGeom>
        </p:spPr>
        <p:txBody>
          <a:bodyPr wrap="square">
            <a:spAutoFit/>
          </a:bodyPr>
          <a:lstStyle/>
          <a:p>
            <a:pPr indent="444500"/>
            <a:r>
              <a:rPr lang="zh-CN" altLang="en-US" dirty="0" smtClean="0"/>
              <a:t>一、水池的分类</a:t>
            </a:r>
            <a:endParaRPr lang="en-US" altLang="zh-CN" dirty="0" smtClean="0"/>
          </a:p>
          <a:p>
            <a:pPr indent="444500"/>
            <a:r>
              <a:rPr lang="zh-CN" altLang="en-US" dirty="0" smtClean="0"/>
              <a:t>目前，按修建的材料和结构不同，人工水池可分为刚性结构水池、柔性结构水池和临时简易水池三种。</a:t>
            </a:r>
            <a:endParaRPr lang="en-US" altLang="zh-CN" dirty="0" smtClean="0"/>
          </a:p>
          <a:p>
            <a:pPr indent="444500"/>
            <a:r>
              <a:rPr lang="zh-CN" altLang="en-US" b="1" dirty="0" smtClean="0">
                <a:solidFill>
                  <a:srgbClr val="FF9300"/>
                </a:solidFill>
              </a:rPr>
              <a:t>（一）刚性结构水池</a:t>
            </a:r>
          </a:p>
          <a:p>
            <a:pPr indent="444500"/>
            <a:r>
              <a:rPr lang="zh-CN" altLang="en-US" dirty="0" smtClean="0"/>
              <a:t>刚性结构水池也称为钢筋混凝土水池，如图</a:t>
            </a:r>
            <a:r>
              <a:rPr lang="en-US" dirty="0" smtClean="0"/>
              <a:t>4-15</a:t>
            </a:r>
            <a:r>
              <a:rPr lang="zh-CN" altLang="en-US" dirty="0" smtClean="0"/>
              <a:t>所示。其特点是池底、池壁均配钢筋，寿命长、防漏性好，适用于大部分水池。</a:t>
            </a:r>
            <a:endParaRPr lang="en-US" altLang="zh-CN" dirty="0" smtClean="0"/>
          </a:p>
          <a:p>
            <a:pPr indent="444500"/>
            <a:r>
              <a:rPr lang="zh-CN" altLang="en-US" b="1" dirty="0" smtClean="0">
                <a:solidFill>
                  <a:srgbClr val="FF9300"/>
                </a:solidFill>
              </a:rPr>
              <a:t>（二）柔性结构水池</a:t>
            </a:r>
          </a:p>
          <a:p>
            <a:pPr indent="444500"/>
            <a:r>
              <a:rPr lang="zh-CN" altLang="en-US" dirty="0" smtClean="0"/>
              <a:t>近几年，随着建筑材料的不断革</a:t>
            </a:r>
            <a:endParaRPr lang="en-US" altLang="zh-CN" dirty="0" smtClean="0"/>
          </a:p>
          <a:p>
            <a:r>
              <a:rPr lang="zh-CN" altLang="en-US" dirty="0" smtClean="0"/>
              <a:t>新，出现了各种各样的柔性衬垫薄膜</a:t>
            </a:r>
            <a:endParaRPr lang="en-US" altLang="zh-CN" dirty="0" smtClean="0"/>
          </a:p>
          <a:p>
            <a:r>
              <a:rPr lang="zh-CN" altLang="en-US" dirty="0" smtClean="0"/>
              <a:t>材料，改变了以往只靠加厚混凝土和</a:t>
            </a:r>
            <a:endParaRPr lang="en-US" altLang="zh-CN" dirty="0" smtClean="0"/>
          </a:p>
          <a:p>
            <a:r>
              <a:rPr lang="zh-CN" altLang="en-US" dirty="0" smtClean="0"/>
              <a:t>加粗加密钢筋网防水的做法。目前，</a:t>
            </a:r>
            <a:endParaRPr lang="en-US" altLang="zh-CN" dirty="0" smtClean="0"/>
          </a:p>
          <a:p>
            <a:r>
              <a:rPr lang="zh-CN" altLang="en-US" dirty="0" smtClean="0"/>
              <a:t>在水池工程中，常用的柔性材料有玻</a:t>
            </a:r>
            <a:endParaRPr lang="en-US" altLang="zh-CN" dirty="0" smtClean="0"/>
          </a:p>
          <a:p>
            <a:r>
              <a:rPr lang="zh-CN" altLang="en-US" dirty="0" smtClean="0"/>
              <a:t>璃布沥青席、三元乙丙橡胶（</a:t>
            </a:r>
            <a:r>
              <a:rPr lang="en-US" dirty="0" smtClean="0"/>
              <a:t>EPDM</a:t>
            </a:r>
            <a:r>
              <a:rPr lang="zh-CN" altLang="en-US" dirty="0" smtClean="0"/>
              <a:t>）</a:t>
            </a:r>
            <a:endParaRPr lang="en-US" altLang="zh-CN" dirty="0" smtClean="0"/>
          </a:p>
          <a:p>
            <a:r>
              <a:rPr lang="zh-CN" altLang="en-US" dirty="0" smtClean="0"/>
              <a:t>薄膜、聚氯乙烯（</a:t>
            </a:r>
            <a:r>
              <a:rPr lang="en-US" dirty="0" smtClean="0"/>
              <a:t>PVC</a:t>
            </a:r>
            <a:r>
              <a:rPr lang="zh-CN" altLang="en-US" dirty="0" smtClean="0"/>
              <a:t>）衬垫薄膜、</a:t>
            </a:r>
            <a:endParaRPr lang="en-US" altLang="zh-CN" dirty="0" smtClean="0"/>
          </a:p>
          <a:p>
            <a:r>
              <a:rPr lang="zh-CN" altLang="en-US" dirty="0" smtClean="0"/>
              <a:t>膨润土防水毯等。</a:t>
            </a:r>
            <a:endParaRPr lang="en-US" altLang="zh-CN" dirty="0" smtClean="0"/>
          </a:p>
          <a:p>
            <a:pPr indent="444500"/>
            <a:r>
              <a:rPr lang="zh-CN" altLang="en-US" b="1" dirty="0" smtClean="0">
                <a:solidFill>
                  <a:srgbClr val="FF9300"/>
                </a:solidFill>
              </a:rPr>
              <a:t>（三）临时简易水池</a:t>
            </a:r>
          </a:p>
          <a:p>
            <a:pPr indent="444500"/>
            <a:r>
              <a:rPr lang="zh-CN" altLang="en-US" dirty="0" smtClean="0"/>
              <a:t>此类水池结构简单，安装方便，</a:t>
            </a:r>
            <a:endParaRPr lang="en-US" altLang="zh-CN" dirty="0" smtClean="0"/>
          </a:p>
          <a:p>
            <a:r>
              <a:rPr lang="zh-CN" altLang="en-US" dirty="0" smtClean="0"/>
              <a:t>使用完毕后能随时拆除，甚至还能反</a:t>
            </a:r>
            <a:endParaRPr lang="en-US" altLang="zh-CN" dirty="0" smtClean="0"/>
          </a:p>
          <a:p>
            <a:r>
              <a:rPr lang="zh-CN" altLang="en-US" dirty="0" smtClean="0"/>
              <a:t>复利用，一般适用于节日、庆典、小</a:t>
            </a:r>
            <a:endParaRPr lang="en-US" altLang="zh-CN" dirty="0" smtClean="0"/>
          </a:p>
          <a:p>
            <a:r>
              <a:rPr lang="zh-CN" altLang="en-US" dirty="0" smtClean="0"/>
              <a:t>型展览等水池的施工。</a:t>
            </a:r>
            <a:endParaRPr lang="zh-CN" altLang="en-US" dirty="0"/>
          </a:p>
        </p:txBody>
      </p:sp>
      <p:pic>
        <p:nvPicPr>
          <p:cNvPr id="73729" name="Picture 1" descr="4-15"/>
          <p:cNvPicPr>
            <a:picLocks noChangeAspect="1" noChangeArrowheads="1"/>
          </p:cNvPicPr>
          <p:nvPr/>
        </p:nvPicPr>
        <p:blipFill>
          <a:blip r:embed="rId2"/>
          <a:srcRect t="-2740" b="-2466"/>
          <a:stretch>
            <a:fillRect/>
          </a:stretch>
        </p:blipFill>
        <p:spPr bwMode="auto">
          <a:xfrm>
            <a:off x="4595802" y="2214554"/>
            <a:ext cx="2894013" cy="3657600"/>
          </a:xfrm>
          <a:prstGeom prst="rect">
            <a:avLst/>
          </a:prstGeom>
          <a:noFill/>
          <a:ln w="9525">
            <a:noFill/>
            <a:miter lim="800000"/>
            <a:headEnd/>
            <a:tailEnd/>
          </a:ln>
        </p:spPr>
      </p:pic>
      <p:pic>
        <p:nvPicPr>
          <p:cNvPr id="73730" name="Picture 2" descr="4-16"/>
          <p:cNvPicPr>
            <a:picLocks noChangeAspect="1" noChangeArrowheads="1"/>
          </p:cNvPicPr>
          <p:nvPr/>
        </p:nvPicPr>
        <p:blipFill>
          <a:blip r:embed="rId3"/>
          <a:srcRect t="-1465"/>
          <a:stretch>
            <a:fillRect/>
          </a:stretch>
        </p:blipFill>
        <p:spPr bwMode="auto">
          <a:xfrm>
            <a:off x="7739074" y="3143248"/>
            <a:ext cx="3895725" cy="2640013"/>
          </a:xfrm>
          <a:prstGeom prst="rect">
            <a:avLst/>
          </a:prstGeom>
          <a:noFill/>
          <a:ln w="9525">
            <a:noFill/>
            <a:miter lim="800000"/>
            <a:headEnd/>
            <a:tailEnd/>
          </a:ln>
        </p:spPr>
      </p:pic>
      <p:sp>
        <p:nvSpPr>
          <p:cNvPr id="8" name="矩形 7"/>
          <p:cNvSpPr/>
          <p:nvPr/>
        </p:nvSpPr>
        <p:spPr>
          <a:xfrm>
            <a:off x="5167306" y="5786454"/>
            <a:ext cx="1877437" cy="369332"/>
          </a:xfrm>
          <a:prstGeom prst="rect">
            <a:avLst/>
          </a:prstGeom>
        </p:spPr>
        <p:txBody>
          <a:bodyPr wrap="none">
            <a:spAutoFit/>
          </a:bodyPr>
          <a:lstStyle/>
          <a:p>
            <a:r>
              <a:rPr lang="zh-CN" altLang="en-US" dirty="0" smtClean="0">
                <a:solidFill>
                  <a:srgbClr val="FF9300"/>
                </a:solidFill>
              </a:rPr>
              <a:t>图</a:t>
            </a:r>
            <a:r>
              <a:rPr lang="en-US" dirty="0" smtClean="0">
                <a:solidFill>
                  <a:srgbClr val="FF9300"/>
                </a:solidFill>
              </a:rPr>
              <a:t>4-15  </a:t>
            </a:r>
            <a:r>
              <a:rPr lang="zh-CN" altLang="en-US" dirty="0" smtClean="0">
                <a:solidFill>
                  <a:srgbClr val="FF9300"/>
                </a:solidFill>
              </a:rPr>
              <a:t>钢性水池</a:t>
            </a:r>
            <a:endParaRPr lang="zh-CN" altLang="en-US" dirty="0">
              <a:solidFill>
                <a:srgbClr val="FF9300"/>
              </a:solidFill>
            </a:endParaRPr>
          </a:p>
        </p:txBody>
      </p:sp>
      <p:sp>
        <p:nvSpPr>
          <p:cNvPr id="9" name="矩形 8"/>
          <p:cNvSpPr/>
          <p:nvPr/>
        </p:nvSpPr>
        <p:spPr>
          <a:xfrm>
            <a:off x="8382016" y="5786454"/>
            <a:ext cx="2800767" cy="369332"/>
          </a:xfrm>
          <a:prstGeom prst="rect">
            <a:avLst/>
          </a:prstGeom>
        </p:spPr>
        <p:txBody>
          <a:bodyPr wrap="none">
            <a:spAutoFit/>
          </a:bodyPr>
          <a:lstStyle/>
          <a:p>
            <a:r>
              <a:rPr lang="zh-CN" altLang="en-US" dirty="0" smtClean="0">
                <a:solidFill>
                  <a:srgbClr val="FF9300"/>
                </a:solidFill>
              </a:rPr>
              <a:t>图</a:t>
            </a:r>
            <a:r>
              <a:rPr lang="en-US" dirty="0" smtClean="0">
                <a:solidFill>
                  <a:srgbClr val="FF9300"/>
                </a:solidFill>
              </a:rPr>
              <a:t>4-16  </a:t>
            </a:r>
            <a:r>
              <a:rPr lang="zh-CN" altLang="en-US" dirty="0" smtClean="0">
                <a:solidFill>
                  <a:srgbClr val="FF9300"/>
                </a:solidFill>
              </a:rPr>
              <a:t>玻璃布沥青席水池</a:t>
            </a:r>
            <a:endParaRPr lang="zh-CN" altLang="en-US" dirty="0">
              <a:solidFill>
                <a:srgbClr val="FF93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73729"/>
                                        </p:tgtEl>
                                        <p:attrNameLst>
                                          <p:attrName>style.visibility</p:attrName>
                                        </p:attrNameLst>
                                      </p:cBhvr>
                                      <p:to>
                                        <p:strVal val="visible"/>
                                      </p:to>
                                    </p:set>
                                    <p:animEffect transition="in" filter="slide(fromBottom)">
                                      <p:cBhvr>
                                        <p:cTn id="11" dur="500"/>
                                        <p:tgtEl>
                                          <p:spTgt spid="73729"/>
                                        </p:tgtEl>
                                      </p:cBhvr>
                                    </p:animEffect>
                                  </p:childTnLst>
                                </p:cTn>
                              </p:par>
                              <p:par>
                                <p:cTn id="12" presetID="12" presetClass="entr" presetSubtype="4" fill="hold" nodeType="withEffect">
                                  <p:stCondLst>
                                    <p:cond delay="0"/>
                                  </p:stCondLst>
                                  <p:childTnLst>
                                    <p:set>
                                      <p:cBhvr>
                                        <p:cTn id="13" dur="1" fill="hold">
                                          <p:stCondLst>
                                            <p:cond delay="0"/>
                                          </p:stCondLst>
                                        </p:cTn>
                                        <p:tgtEl>
                                          <p:spTgt spid="73730"/>
                                        </p:tgtEl>
                                        <p:attrNameLst>
                                          <p:attrName>style.visibility</p:attrName>
                                        </p:attrNameLst>
                                      </p:cBhvr>
                                      <p:to>
                                        <p:strVal val="visible"/>
                                      </p:to>
                                    </p:set>
                                    <p:animEffect transition="in" filter="slide(fromBottom)">
                                      <p:cBhvr>
                                        <p:cTn id="14" dur="500"/>
                                        <p:tgtEl>
                                          <p:spTgt spid="73730"/>
                                        </p:tgtEl>
                                      </p:cBhvr>
                                    </p:animEffect>
                                  </p:childTnLst>
                                </p:cTn>
                              </p:par>
                              <p:par>
                                <p:cTn id="15" presetID="1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slide(fromBottom)">
                                      <p:cBhvr>
                                        <p:cTn id="17" dur="500"/>
                                        <p:tgtEl>
                                          <p:spTgt spid="8"/>
                                        </p:tgtEl>
                                      </p:cBhvr>
                                    </p:animEffect>
                                  </p:childTnLst>
                                </p:cTn>
                              </p:par>
                              <p:par>
                                <p:cTn id="18" presetID="12" presetClass="entr" presetSubtype="4"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slide(fromBottom)">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相关知识</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5" name="矩形 4"/>
          <p:cNvSpPr/>
          <p:nvPr/>
        </p:nvSpPr>
        <p:spPr>
          <a:xfrm>
            <a:off x="7167571" y="1476453"/>
            <a:ext cx="3643337" cy="4524315"/>
          </a:xfrm>
          <a:prstGeom prst="rect">
            <a:avLst/>
          </a:prstGeom>
        </p:spPr>
        <p:txBody>
          <a:bodyPr wrap="square">
            <a:spAutoFit/>
          </a:bodyPr>
          <a:lstStyle/>
          <a:p>
            <a:pPr indent="535305"/>
            <a:r>
              <a:rPr lang="zh-CN" altLang="en-US" dirty="0" smtClean="0"/>
              <a:t>二、水池设计</a:t>
            </a:r>
          </a:p>
          <a:p>
            <a:pPr indent="535305"/>
            <a:r>
              <a:rPr lang="zh-CN" altLang="en-US" dirty="0" smtClean="0"/>
              <a:t>水池设计包括平面设计、立面设计、剖面结构设计和管线设计等。</a:t>
            </a:r>
          </a:p>
          <a:p>
            <a:pPr indent="535305"/>
            <a:r>
              <a:rPr lang="zh-CN" altLang="en-US" b="1" dirty="0" smtClean="0">
                <a:solidFill>
                  <a:srgbClr val="FF9300"/>
                </a:solidFill>
              </a:rPr>
              <a:t>（一）平面设计</a:t>
            </a:r>
          </a:p>
          <a:p>
            <a:pPr indent="535305"/>
            <a:r>
              <a:rPr lang="zh-CN" altLang="en-US" dirty="0" smtClean="0"/>
              <a:t>水池的平面设计显示水池在地面以上的平面位置和尺寸。</a:t>
            </a:r>
          </a:p>
          <a:p>
            <a:pPr indent="535305"/>
            <a:r>
              <a:rPr lang="zh-CN" altLang="en-US" b="1" dirty="0" smtClean="0">
                <a:solidFill>
                  <a:srgbClr val="FF9300"/>
                </a:solidFill>
              </a:rPr>
              <a:t>（二）立面设计</a:t>
            </a:r>
          </a:p>
          <a:p>
            <a:pPr indent="535305"/>
            <a:r>
              <a:rPr lang="zh-CN" altLang="en-US" dirty="0" smtClean="0"/>
              <a:t>水池的立面设计反映主要朝向、各立面的高度及变化等。</a:t>
            </a:r>
          </a:p>
          <a:p>
            <a:pPr indent="535305"/>
            <a:r>
              <a:rPr lang="zh-CN" altLang="en-US" b="1" dirty="0" smtClean="0">
                <a:solidFill>
                  <a:srgbClr val="FF9300"/>
                </a:solidFill>
              </a:rPr>
              <a:t>（三）剖面结构设计</a:t>
            </a:r>
          </a:p>
          <a:p>
            <a:pPr indent="535305"/>
            <a:r>
              <a:rPr lang="zh-CN" altLang="en-US" dirty="0" smtClean="0"/>
              <a:t>水池的剖面设计应从地基至池壁顶注明各层的材料和施工要求。</a:t>
            </a:r>
          </a:p>
          <a:p>
            <a:pPr indent="535305"/>
            <a:r>
              <a:rPr lang="zh-CN" altLang="en-US" b="1" dirty="0" smtClean="0">
                <a:solidFill>
                  <a:srgbClr val="FF9300"/>
                </a:solidFill>
              </a:rPr>
              <a:t>（四）管线设计</a:t>
            </a:r>
          </a:p>
          <a:p>
            <a:pPr indent="535305"/>
            <a:r>
              <a:rPr lang="zh-CN" altLang="en-US" dirty="0" smtClean="0"/>
              <a:t>水池中的基本管线包括给水管、补水管、泄水管、溢水管等。</a:t>
            </a:r>
            <a:endParaRPr lang="zh-CN" altLang="en-US" dirty="0"/>
          </a:p>
        </p:txBody>
      </p:sp>
      <p:pic>
        <p:nvPicPr>
          <p:cNvPr id="77826" name="Picture 2"/>
          <p:cNvPicPr>
            <a:picLocks noChangeAspect="1" noChangeArrowheads="1"/>
          </p:cNvPicPr>
          <p:nvPr/>
        </p:nvPicPr>
        <p:blipFill>
          <a:blip r:embed="rId2"/>
          <a:srcRect/>
          <a:stretch>
            <a:fillRect/>
          </a:stretch>
        </p:blipFill>
        <p:spPr bwMode="auto">
          <a:xfrm>
            <a:off x="1309654" y="1214422"/>
            <a:ext cx="5287025" cy="5053009"/>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77826"/>
                                        </p:tgtEl>
                                        <p:attrNameLst>
                                          <p:attrName>style.visibility</p:attrName>
                                        </p:attrNameLst>
                                      </p:cBhvr>
                                      <p:to>
                                        <p:strVal val="visible"/>
                                      </p:to>
                                    </p:set>
                                    <p:animEffect transition="in" filter="slide(fromBottom)">
                                      <p:cBhvr>
                                        <p:cTn id="11" dur="500"/>
                                        <p:tgtEl>
                                          <p:spTgt spid="778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相关知识</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5" name="矩形 4"/>
          <p:cNvSpPr/>
          <p:nvPr/>
        </p:nvSpPr>
        <p:spPr>
          <a:xfrm>
            <a:off x="809588" y="1571612"/>
            <a:ext cx="3643337" cy="4247317"/>
          </a:xfrm>
          <a:prstGeom prst="rect">
            <a:avLst/>
          </a:prstGeom>
        </p:spPr>
        <p:txBody>
          <a:bodyPr wrap="square">
            <a:spAutoFit/>
          </a:bodyPr>
          <a:lstStyle/>
          <a:p>
            <a:pPr indent="444500"/>
            <a:r>
              <a:rPr lang="zh-CN" altLang="en-US" dirty="0" smtClean="0"/>
              <a:t>三、水池的基本结构</a:t>
            </a:r>
          </a:p>
          <a:p>
            <a:pPr indent="444500"/>
            <a:r>
              <a:rPr lang="zh-CN" altLang="en-US" dirty="0" smtClean="0"/>
              <a:t>园林中常用的刚性结构水池主要由池顶、池壁、池底、防水层、基础、施工缝和变形缝等组成。</a:t>
            </a:r>
          </a:p>
          <a:p>
            <a:pPr indent="444500"/>
            <a:r>
              <a:rPr lang="zh-CN" altLang="en-US" b="1" dirty="0" smtClean="0">
                <a:solidFill>
                  <a:srgbClr val="FF9300"/>
                </a:solidFill>
              </a:rPr>
              <a:t>（一）池顶</a:t>
            </a:r>
          </a:p>
          <a:p>
            <a:pPr indent="444500"/>
            <a:r>
              <a:rPr lang="zh-CN" altLang="en-US" dirty="0" smtClean="0"/>
              <a:t>池顶的设计应突出水池边界线和水体的整体性。为使水池结构更稳定，常用石材、钢筋混凝土等作压顶。石材压顶挑出的长度受限，与墙体的连接性差；而钢筋混凝土压顶的整体性较好。</a:t>
            </a:r>
          </a:p>
          <a:p>
            <a:pPr indent="444500"/>
            <a:r>
              <a:rPr lang="zh-CN" altLang="en-US" dirty="0" smtClean="0"/>
              <a:t>池壁压顶形式常见的有六种，如图</a:t>
            </a:r>
            <a:r>
              <a:rPr lang="en-US" dirty="0" smtClean="0"/>
              <a:t>4-18</a:t>
            </a:r>
            <a:r>
              <a:rPr lang="zh-CN" altLang="en-US" dirty="0" smtClean="0"/>
              <a:t>所示。这些形式的设计都是为了使波动的水面很快地平静下来，以便能够形成镜面倒影。</a:t>
            </a:r>
            <a:endParaRPr lang="zh-CN" altLang="en-US" dirty="0"/>
          </a:p>
        </p:txBody>
      </p:sp>
      <p:pic>
        <p:nvPicPr>
          <p:cNvPr id="78850" name="Picture 2" descr="4-18"/>
          <p:cNvPicPr>
            <a:picLocks noChangeAspect="1" noChangeArrowheads="1"/>
          </p:cNvPicPr>
          <p:nvPr/>
        </p:nvPicPr>
        <p:blipFill>
          <a:blip r:embed="rId2"/>
          <a:srcRect/>
          <a:stretch>
            <a:fillRect/>
          </a:stretch>
        </p:blipFill>
        <p:spPr bwMode="auto">
          <a:xfrm>
            <a:off x="4595802" y="2285992"/>
            <a:ext cx="7033187" cy="2786082"/>
          </a:xfrm>
          <a:prstGeom prst="rect">
            <a:avLst/>
          </a:prstGeom>
          <a:noFill/>
          <a:ln w="9525">
            <a:noFill/>
            <a:miter lim="800000"/>
            <a:headEnd/>
            <a:tailEnd/>
          </a:ln>
        </p:spPr>
      </p:pic>
      <p:sp>
        <p:nvSpPr>
          <p:cNvPr id="6" name="矩形 5"/>
          <p:cNvSpPr/>
          <p:nvPr/>
        </p:nvSpPr>
        <p:spPr>
          <a:xfrm>
            <a:off x="6738942" y="5202808"/>
            <a:ext cx="2800767" cy="369332"/>
          </a:xfrm>
          <a:prstGeom prst="rect">
            <a:avLst/>
          </a:prstGeom>
        </p:spPr>
        <p:txBody>
          <a:bodyPr wrap="none">
            <a:spAutoFit/>
          </a:bodyPr>
          <a:lstStyle/>
          <a:p>
            <a:r>
              <a:rPr lang="zh-CN" altLang="en-US" dirty="0" smtClean="0">
                <a:solidFill>
                  <a:srgbClr val="FF9300"/>
                </a:solidFill>
              </a:rPr>
              <a:t>图</a:t>
            </a:r>
            <a:r>
              <a:rPr lang="en-US" dirty="0" smtClean="0">
                <a:solidFill>
                  <a:srgbClr val="FF9300"/>
                </a:solidFill>
              </a:rPr>
              <a:t>4-18  </a:t>
            </a:r>
            <a:r>
              <a:rPr lang="zh-CN" altLang="en-US" dirty="0" smtClean="0">
                <a:solidFill>
                  <a:srgbClr val="FF9300"/>
                </a:solidFill>
              </a:rPr>
              <a:t>水池池壁压顶形式</a:t>
            </a:r>
            <a:endParaRPr lang="zh-CN" altLang="en-US" dirty="0">
              <a:solidFill>
                <a:srgbClr val="FF93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par>
                          <p:cTn id="8" fill="hold">
                            <p:stCondLst>
                              <p:cond delay="500"/>
                            </p:stCondLst>
                            <p:childTnLst>
                              <p:par>
                                <p:cTn id="9" presetID="16" presetClass="entr" presetSubtype="26" fill="hold" nodeType="afterEffect">
                                  <p:stCondLst>
                                    <p:cond delay="0"/>
                                  </p:stCondLst>
                                  <p:childTnLst>
                                    <p:set>
                                      <p:cBhvr>
                                        <p:cTn id="10" dur="1" fill="hold">
                                          <p:stCondLst>
                                            <p:cond delay="0"/>
                                          </p:stCondLst>
                                        </p:cTn>
                                        <p:tgtEl>
                                          <p:spTgt spid="78850"/>
                                        </p:tgtEl>
                                        <p:attrNameLst>
                                          <p:attrName>style.visibility</p:attrName>
                                        </p:attrNameLst>
                                      </p:cBhvr>
                                      <p:to>
                                        <p:strVal val="visible"/>
                                      </p:to>
                                    </p:set>
                                    <p:animEffect transition="in" filter="barn(inHorizontal)">
                                      <p:cBhvr>
                                        <p:cTn id="11" dur="500"/>
                                        <p:tgtEl>
                                          <p:spTgt spid="78850"/>
                                        </p:tgtEl>
                                      </p:cBhvr>
                                    </p:animEffect>
                                  </p:childTnLst>
                                </p:cTn>
                              </p:par>
                              <p:par>
                                <p:cTn id="12" presetID="16" presetClass="entr" presetSubtype="26"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Horizont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09588" y="928670"/>
            <a:ext cx="10715700" cy="1754326"/>
          </a:xfrm>
          <a:prstGeom prst="rect">
            <a:avLst/>
          </a:prstGeom>
        </p:spPr>
        <p:txBody>
          <a:bodyPr wrap="square">
            <a:spAutoFit/>
          </a:bodyPr>
          <a:lstStyle/>
          <a:p>
            <a:pPr indent="444500"/>
            <a:r>
              <a:rPr lang="zh-CN" altLang="en-US" dirty="0" smtClean="0"/>
              <a:t>三、水池的基本结构</a:t>
            </a:r>
            <a:endParaRPr lang="en-US" altLang="zh-CN" dirty="0" smtClean="0"/>
          </a:p>
          <a:p>
            <a:pPr indent="444500"/>
            <a:r>
              <a:rPr lang="zh-CN" altLang="en-US" b="1" dirty="0" smtClean="0">
                <a:solidFill>
                  <a:srgbClr val="FF9300"/>
                </a:solidFill>
              </a:rPr>
              <a:t>（二）池壁</a:t>
            </a:r>
          </a:p>
          <a:p>
            <a:pPr indent="444500"/>
            <a:r>
              <a:rPr lang="zh-CN" altLang="en-US" dirty="0" smtClean="0"/>
              <a:t>池壁是水池的竖向部分，承受池水的水平压力，一般采用混凝土、钢筋混凝土或砖块做成，如图</a:t>
            </a:r>
            <a:r>
              <a:rPr lang="en-US" dirty="0" smtClean="0"/>
              <a:t>4-19</a:t>
            </a:r>
            <a:r>
              <a:rPr lang="zh-CN" altLang="en-US" dirty="0" smtClean="0"/>
              <a:t>和图</a:t>
            </a:r>
            <a:r>
              <a:rPr lang="en-US" dirty="0" smtClean="0"/>
              <a:t>4-20</a:t>
            </a:r>
            <a:r>
              <a:rPr lang="zh-CN" altLang="en-US" dirty="0" smtClean="0"/>
              <a:t>所示。钢筋混凝土池壁厚度一般不超过</a:t>
            </a:r>
            <a:r>
              <a:rPr lang="en-US" dirty="0" smtClean="0"/>
              <a:t>300 mm</a:t>
            </a:r>
            <a:r>
              <a:rPr lang="zh-CN" altLang="en-US" dirty="0" smtClean="0"/>
              <a:t>，常用</a:t>
            </a:r>
            <a:r>
              <a:rPr lang="en-US" dirty="0" smtClean="0"/>
              <a:t>150</a:t>
            </a:r>
            <a:r>
              <a:rPr lang="zh-CN" altLang="en-US" dirty="0" smtClean="0"/>
              <a:t>～</a:t>
            </a:r>
            <a:r>
              <a:rPr lang="en-US" dirty="0" smtClean="0"/>
              <a:t>200 mm</a:t>
            </a:r>
            <a:r>
              <a:rPr lang="zh-CN" altLang="en-US" dirty="0" smtClean="0"/>
              <a:t>，宜配直径</a:t>
            </a:r>
            <a:r>
              <a:rPr lang="en-US" dirty="0" smtClean="0"/>
              <a:t>8 mm</a:t>
            </a:r>
            <a:r>
              <a:rPr lang="zh-CN" altLang="en-US" dirty="0" smtClean="0"/>
              <a:t>、</a:t>
            </a:r>
            <a:r>
              <a:rPr lang="en-US" dirty="0" smtClean="0"/>
              <a:t>12 mm</a:t>
            </a:r>
            <a:r>
              <a:rPr lang="zh-CN" altLang="en-US" dirty="0" smtClean="0"/>
              <a:t>钢筋，中心距为</a:t>
            </a:r>
            <a:r>
              <a:rPr lang="en-US" dirty="0" smtClean="0"/>
              <a:t>200 mm</a:t>
            </a:r>
            <a:r>
              <a:rPr lang="zh-CN" altLang="en-US" dirty="0" smtClean="0"/>
              <a:t>，</a:t>
            </a:r>
            <a:r>
              <a:rPr lang="en-US" dirty="0" smtClean="0"/>
              <a:t>C20</a:t>
            </a:r>
            <a:r>
              <a:rPr lang="zh-CN" altLang="en-US" dirty="0" smtClean="0"/>
              <a:t>混凝土现浇。同时，为加强防渗效果，混凝土中需加入适量防水粉，一般占混凝土的</a:t>
            </a:r>
            <a:r>
              <a:rPr lang="en-US" dirty="0" smtClean="0"/>
              <a:t>3</a:t>
            </a:r>
            <a:r>
              <a:rPr lang="zh-CN" altLang="en-US" dirty="0" smtClean="0"/>
              <a:t>％～</a:t>
            </a:r>
            <a:r>
              <a:rPr lang="en-US" dirty="0" smtClean="0"/>
              <a:t>5</a:t>
            </a:r>
            <a:r>
              <a:rPr lang="zh-CN" altLang="en-US" dirty="0" smtClean="0"/>
              <a:t>％，加入过多会降低混凝土的强度。</a:t>
            </a:r>
          </a:p>
        </p:txBody>
      </p:sp>
      <p:pic>
        <p:nvPicPr>
          <p:cNvPr id="81922" name="Picture 2" descr="4-19"/>
          <p:cNvPicPr>
            <a:picLocks noChangeAspect="1" noChangeArrowheads="1"/>
          </p:cNvPicPr>
          <p:nvPr/>
        </p:nvPicPr>
        <p:blipFill>
          <a:blip r:embed="rId2"/>
          <a:srcRect/>
          <a:stretch>
            <a:fillRect/>
          </a:stretch>
        </p:blipFill>
        <p:spPr bwMode="auto">
          <a:xfrm>
            <a:off x="1309654" y="2759932"/>
            <a:ext cx="3786214" cy="3221335"/>
          </a:xfrm>
          <a:prstGeom prst="rect">
            <a:avLst/>
          </a:prstGeom>
          <a:noFill/>
          <a:ln w="9525">
            <a:noFill/>
            <a:miter lim="800000"/>
            <a:headEnd/>
            <a:tailEnd/>
          </a:ln>
        </p:spPr>
      </p:pic>
      <p:pic>
        <p:nvPicPr>
          <p:cNvPr id="81923" name="Picture 3" descr="4-20"/>
          <p:cNvPicPr>
            <a:picLocks noChangeAspect="1" noChangeArrowheads="1"/>
          </p:cNvPicPr>
          <p:nvPr/>
        </p:nvPicPr>
        <p:blipFill>
          <a:blip r:embed="rId3"/>
          <a:srcRect b="58183"/>
          <a:stretch>
            <a:fillRect/>
          </a:stretch>
        </p:blipFill>
        <p:spPr bwMode="auto">
          <a:xfrm>
            <a:off x="5310182" y="3786190"/>
            <a:ext cx="5788610" cy="2122491"/>
          </a:xfrm>
          <a:prstGeom prst="rect">
            <a:avLst/>
          </a:prstGeom>
          <a:noFill/>
          <a:ln w="9525">
            <a:noFill/>
            <a:miter lim="800000"/>
            <a:headEnd/>
            <a:tailEnd/>
          </a:ln>
        </p:spPr>
      </p:pic>
      <p:sp>
        <p:nvSpPr>
          <p:cNvPr id="6" name="矩形 5"/>
          <p:cNvSpPr/>
          <p:nvPr/>
        </p:nvSpPr>
        <p:spPr>
          <a:xfrm>
            <a:off x="1738282" y="5929330"/>
            <a:ext cx="3031599" cy="369332"/>
          </a:xfrm>
          <a:prstGeom prst="rect">
            <a:avLst/>
          </a:prstGeom>
        </p:spPr>
        <p:txBody>
          <a:bodyPr wrap="none">
            <a:spAutoFit/>
          </a:bodyPr>
          <a:lstStyle/>
          <a:p>
            <a:r>
              <a:rPr lang="zh-CN" altLang="en-US" dirty="0" smtClean="0">
                <a:solidFill>
                  <a:srgbClr val="FF9300"/>
                </a:solidFill>
              </a:rPr>
              <a:t>图</a:t>
            </a:r>
            <a:r>
              <a:rPr lang="en-US" dirty="0" smtClean="0">
                <a:solidFill>
                  <a:srgbClr val="FF9300"/>
                </a:solidFill>
              </a:rPr>
              <a:t>4-19  </a:t>
            </a:r>
            <a:r>
              <a:rPr lang="zh-CN" altLang="en-US" dirty="0" smtClean="0">
                <a:solidFill>
                  <a:srgbClr val="FF9300"/>
                </a:solidFill>
              </a:rPr>
              <a:t>钢筋混凝土池壁结构</a:t>
            </a:r>
            <a:endParaRPr lang="zh-CN" altLang="en-US" dirty="0">
              <a:solidFill>
                <a:srgbClr val="FF9300"/>
              </a:solidFill>
            </a:endParaRPr>
          </a:p>
        </p:txBody>
      </p:sp>
      <p:sp>
        <p:nvSpPr>
          <p:cNvPr id="7" name="矩形 6"/>
          <p:cNvSpPr/>
          <p:nvPr/>
        </p:nvSpPr>
        <p:spPr>
          <a:xfrm>
            <a:off x="6310314" y="5929330"/>
            <a:ext cx="3954929" cy="369332"/>
          </a:xfrm>
          <a:prstGeom prst="rect">
            <a:avLst/>
          </a:prstGeom>
        </p:spPr>
        <p:txBody>
          <a:bodyPr wrap="none">
            <a:spAutoFit/>
          </a:bodyPr>
          <a:lstStyle/>
          <a:p>
            <a:r>
              <a:rPr lang="zh-CN" altLang="en-US" dirty="0" smtClean="0">
                <a:solidFill>
                  <a:srgbClr val="FF9300"/>
                </a:solidFill>
              </a:rPr>
              <a:t>图</a:t>
            </a:r>
            <a:r>
              <a:rPr lang="en-US" dirty="0" smtClean="0">
                <a:solidFill>
                  <a:srgbClr val="FF9300"/>
                </a:solidFill>
              </a:rPr>
              <a:t>4-20  </a:t>
            </a:r>
            <a:r>
              <a:rPr lang="zh-CN" altLang="en-US" dirty="0" smtClean="0">
                <a:solidFill>
                  <a:srgbClr val="FF9300"/>
                </a:solidFill>
              </a:rPr>
              <a:t>砖砌喷水池与块石喷水池结构</a:t>
            </a:r>
            <a:endParaRPr lang="zh-CN" altLang="en-US" dirty="0">
              <a:solidFill>
                <a:srgbClr val="FF9300"/>
              </a:solidFill>
            </a:endParaRPr>
          </a:p>
        </p:txBody>
      </p:sp>
      <p:sp>
        <p:nvSpPr>
          <p:cNvPr id="8"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相关知识</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81922"/>
                                        </p:tgtEl>
                                        <p:attrNameLst>
                                          <p:attrName>style.visibility</p:attrName>
                                        </p:attrNameLst>
                                      </p:cBhvr>
                                      <p:to>
                                        <p:strVal val="visible"/>
                                      </p:to>
                                    </p:set>
                                    <p:animEffect transition="in" filter="slide(fromBottom)">
                                      <p:cBhvr>
                                        <p:cTn id="11" dur="500"/>
                                        <p:tgtEl>
                                          <p:spTgt spid="81922"/>
                                        </p:tgtEl>
                                      </p:cBhvr>
                                    </p:animEffect>
                                  </p:childTnLst>
                                </p:cTn>
                              </p:par>
                              <p:par>
                                <p:cTn id="12" presetID="12" presetClass="entr" presetSubtype="4" fill="hold" nodeType="withEffect">
                                  <p:stCondLst>
                                    <p:cond delay="0"/>
                                  </p:stCondLst>
                                  <p:childTnLst>
                                    <p:set>
                                      <p:cBhvr>
                                        <p:cTn id="13" dur="1" fill="hold">
                                          <p:stCondLst>
                                            <p:cond delay="0"/>
                                          </p:stCondLst>
                                        </p:cTn>
                                        <p:tgtEl>
                                          <p:spTgt spid="81923"/>
                                        </p:tgtEl>
                                        <p:attrNameLst>
                                          <p:attrName>style.visibility</p:attrName>
                                        </p:attrNameLst>
                                      </p:cBhvr>
                                      <p:to>
                                        <p:strVal val="visible"/>
                                      </p:to>
                                    </p:set>
                                    <p:animEffect transition="in" filter="slide(fromBottom)">
                                      <p:cBhvr>
                                        <p:cTn id="14" dur="500"/>
                                        <p:tgtEl>
                                          <p:spTgt spid="81923"/>
                                        </p:tgtEl>
                                      </p:cBhvr>
                                    </p:animEffect>
                                  </p:childTnLst>
                                </p:cTn>
                              </p:par>
                              <p:par>
                                <p:cTn id="15" presetID="1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slide(fromBottom)">
                                      <p:cBhvr>
                                        <p:cTn id="17" dur="500"/>
                                        <p:tgtEl>
                                          <p:spTgt spid="6"/>
                                        </p:tgtEl>
                                      </p:cBhvr>
                                    </p:animEffect>
                                  </p:childTnLst>
                                </p:cTn>
                              </p:par>
                              <p:par>
                                <p:cTn id="18" presetID="12" presetClass="entr" presetSubtype="4"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slide(fromBottom)">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相关知识</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4" name="矩形 3"/>
          <p:cNvSpPr/>
          <p:nvPr/>
        </p:nvSpPr>
        <p:spPr>
          <a:xfrm>
            <a:off x="809588" y="985140"/>
            <a:ext cx="10501386" cy="4524315"/>
          </a:xfrm>
          <a:prstGeom prst="rect">
            <a:avLst/>
          </a:prstGeom>
        </p:spPr>
        <p:txBody>
          <a:bodyPr wrap="square">
            <a:spAutoFit/>
          </a:bodyPr>
          <a:lstStyle/>
          <a:p>
            <a:pPr indent="444500"/>
            <a:r>
              <a:rPr lang="zh-CN" altLang="en-US" b="1" dirty="0" smtClean="0">
                <a:solidFill>
                  <a:srgbClr val="FF9300"/>
                </a:solidFill>
              </a:rPr>
              <a:t>（三）池底</a:t>
            </a:r>
          </a:p>
          <a:p>
            <a:pPr indent="444500"/>
            <a:r>
              <a:rPr lang="zh-CN" altLang="en-US" dirty="0" smtClean="0"/>
              <a:t>池底直接承受水的竖向压力，要求坚固耐久。池底多用钢筋混凝土做成，其厚度应大于</a:t>
            </a:r>
            <a:r>
              <a:rPr lang="en-US" altLang="zh-CN" dirty="0" smtClean="0"/>
              <a:t>20 cm</a:t>
            </a:r>
            <a:r>
              <a:rPr lang="zh-CN" altLang="en-US" dirty="0" smtClean="0"/>
              <a:t>。如果水池容积大，需配双层双向钢筋网。池底需设计有排水坡度，一般不小于</a:t>
            </a:r>
            <a:r>
              <a:rPr lang="en-US" altLang="zh-CN" dirty="0" smtClean="0"/>
              <a:t>1</a:t>
            </a:r>
            <a:r>
              <a:rPr lang="zh-CN" altLang="en-US" dirty="0" smtClean="0"/>
              <a:t>％，坡向泄水口。</a:t>
            </a:r>
          </a:p>
          <a:p>
            <a:pPr indent="444500"/>
            <a:r>
              <a:rPr lang="zh-CN" altLang="en-US" b="1" dirty="0" smtClean="0">
                <a:solidFill>
                  <a:srgbClr val="FF9300"/>
                </a:solidFill>
              </a:rPr>
              <a:t>（四）防水层</a:t>
            </a:r>
          </a:p>
          <a:p>
            <a:pPr indent="444500"/>
            <a:r>
              <a:rPr lang="zh-CN" altLang="en-US" dirty="0" smtClean="0"/>
              <a:t>水池工程中，好的防水层是水池质量的关键。目前，水池防水材料种类较多，有防水卷材、防水涂料、防水嵌缝油膏等。一般水池用普通防水材料即可；钢筋混凝土水池的防水层可以抹</a:t>
            </a:r>
            <a:r>
              <a:rPr lang="en-US" altLang="zh-CN" dirty="0" smtClean="0"/>
              <a:t>5</a:t>
            </a:r>
            <a:r>
              <a:rPr lang="zh-CN" altLang="en-US" dirty="0" smtClean="0"/>
              <a:t>层防水砂浆，厚</a:t>
            </a:r>
            <a:r>
              <a:rPr lang="en-US" altLang="zh-CN" dirty="0" smtClean="0"/>
              <a:t>30</a:t>
            </a:r>
            <a:r>
              <a:rPr lang="zh-CN" altLang="en-US" dirty="0" smtClean="0"/>
              <a:t>～</a:t>
            </a:r>
            <a:r>
              <a:rPr lang="en-US" altLang="zh-CN" dirty="0" smtClean="0"/>
              <a:t>40 mm</a:t>
            </a:r>
            <a:r>
              <a:rPr lang="zh-CN" altLang="en-US" dirty="0" smtClean="0"/>
              <a:t>，也可用防水涂料，如沥青、聚氨酯、聚苯酯等。</a:t>
            </a:r>
          </a:p>
          <a:p>
            <a:pPr indent="444500"/>
            <a:r>
              <a:rPr lang="zh-CN" altLang="en-US" b="1" dirty="0" smtClean="0">
                <a:solidFill>
                  <a:srgbClr val="FF9300"/>
                </a:solidFill>
              </a:rPr>
              <a:t>（五）基础</a:t>
            </a:r>
          </a:p>
          <a:p>
            <a:pPr indent="444500"/>
            <a:r>
              <a:rPr lang="zh-CN" altLang="en-US" dirty="0" smtClean="0"/>
              <a:t>基础是水池的承重部分，一般为灰土或砾石三合土，要求较高的水池可用级配碎石。一般灰土层厚</a:t>
            </a:r>
            <a:r>
              <a:rPr lang="en-US" altLang="zh-CN" dirty="0" smtClean="0"/>
              <a:t>15</a:t>
            </a:r>
            <a:r>
              <a:rPr lang="zh-CN" altLang="en-US" dirty="0" smtClean="0"/>
              <a:t>～</a:t>
            </a:r>
            <a:r>
              <a:rPr lang="en-US" altLang="zh-CN" dirty="0" smtClean="0"/>
              <a:t>30 cm</a:t>
            </a:r>
            <a:r>
              <a:rPr lang="zh-CN" altLang="en-US" dirty="0" smtClean="0"/>
              <a:t>，</a:t>
            </a:r>
            <a:r>
              <a:rPr lang="en-US" altLang="zh-CN" dirty="0" smtClean="0"/>
              <a:t>C10</a:t>
            </a:r>
            <a:r>
              <a:rPr lang="zh-CN" altLang="en-US" dirty="0" smtClean="0"/>
              <a:t>混凝土层厚</a:t>
            </a:r>
            <a:r>
              <a:rPr lang="en-US" altLang="zh-CN" dirty="0" smtClean="0"/>
              <a:t>10</a:t>
            </a:r>
            <a:r>
              <a:rPr lang="zh-CN" altLang="en-US" dirty="0" smtClean="0"/>
              <a:t>～</a:t>
            </a:r>
            <a:r>
              <a:rPr lang="en-US" altLang="zh-CN" dirty="0" smtClean="0"/>
              <a:t>15 cm</a:t>
            </a:r>
            <a:r>
              <a:rPr lang="zh-CN" altLang="en-US" dirty="0" smtClean="0"/>
              <a:t>。</a:t>
            </a:r>
          </a:p>
          <a:p>
            <a:pPr indent="444500"/>
            <a:r>
              <a:rPr lang="zh-CN" altLang="en-US" b="1" dirty="0" smtClean="0">
                <a:solidFill>
                  <a:srgbClr val="FF9300"/>
                </a:solidFill>
              </a:rPr>
              <a:t>（六）施工缝</a:t>
            </a:r>
          </a:p>
          <a:p>
            <a:pPr indent="444500"/>
            <a:r>
              <a:rPr lang="zh-CN" altLang="en-US" dirty="0" smtClean="0"/>
              <a:t>混凝土水池池底与池壁一般分开浇筑，为使池底与池壁紧密连接，池底与池壁连接处的施工缝可设置在基础上方</a:t>
            </a:r>
            <a:r>
              <a:rPr lang="en-US" altLang="zh-CN" dirty="0" smtClean="0"/>
              <a:t>20 cm</a:t>
            </a:r>
            <a:r>
              <a:rPr lang="zh-CN" altLang="en-US" dirty="0" smtClean="0"/>
              <a:t>处。施工缝可留成台阶形，也可加金属止水片或遇水膨胀胶带。</a:t>
            </a:r>
          </a:p>
          <a:p>
            <a:pPr indent="444500"/>
            <a:r>
              <a:rPr lang="zh-CN" altLang="en-US" b="1" dirty="0" smtClean="0">
                <a:solidFill>
                  <a:srgbClr val="FF9300"/>
                </a:solidFill>
              </a:rPr>
              <a:t>（七）变形缝（沉降缝）</a:t>
            </a:r>
          </a:p>
          <a:p>
            <a:pPr indent="444500"/>
            <a:r>
              <a:rPr lang="zh-CN" altLang="en-US" dirty="0" smtClean="0"/>
              <a:t>长度在</a:t>
            </a:r>
            <a:r>
              <a:rPr lang="en-US" altLang="zh-CN" dirty="0" smtClean="0"/>
              <a:t>25 m</a:t>
            </a:r>
            <a:r>
              <a:rPr lang="zh-CN" altLang="en-US" dirty="0" smtClean="0"/>
              <a:t>以上水池要设变形缝，以缓解局部受力。变形缝宽度不大于</a:t>
            </a:r>
            <a:r>
              <a:rPr lang="en-US" altLang="zh-CN" dirty="0" smtClean="0"/>
              <a:t>20 mm</a:t>
            </a:r>
            <a:r>
              <a:rPr lang="zh-CN" altLang="en-US" dirty="0" smtClean="0"/>
              <a:t>，要求从池壁到池底结构完全断开，用止水带或浇灌沥青做防水处理。</a:t>
            </a:r>
            <a:endParaRPr lang="zh-CN" altLang="en-US" dirty="0"/>
          </a:p>
        </p:txBody>
      </p:sp>
      <p:pic>
        <p:nvPicPr>
          <p:cNvPr id="80898" name="Picture 2" descr="C:\Program Files\Microsoft Office\MEDIA\CAGCAT10\j0088542.wmf"/>
          <p:cNvPicPr>
            <a:picLocks noChangeAspect="1" noChangeArrowheads="1"/>
          </p:cNvPicPr>
          <p:nvPr/>
        </p:nvPicPr>
        <p:blipFill>
          <a:blip r:embed="rId2"/>
          <a:srcRect/>
          <a:stretch>
            <a:fillRect/>
          </a:stretch>
        </p:blipFill>
        <p:spPr bwMode="auto">
          <a:xfrm>
            <a:off x="3095604" y="5643578"/>
            <a:ext cx="6220436" cy="785818"/>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任务实施</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矩形 2"/>
          <p:cNvSpPr/>
          <p:nvPr/>
        </p:nvSpPr>
        <p:spPr>
          <a:xfrm>
            <a:off x="666712" y="1142984"/>
            <a:ext cx="2492990" cy="369332"/>
          </a:xfrm>
          <a:prstGeom prst="rect">
            <a:avLst/>
          </a:prstGeom>
        </p:spPr>
        <p:txBody>
          <a:bodyPr wrap="none">
            <a:spAutoFit/>
          </a:bodyPr>
          <a:lstStyle/>
          <a:p>
            <a:r>
              <a:rPr lang="zh-CN" altLang="en-US" dirty="0" smtClean="0"/>
              <a:t>一、施工前的准备工作</a:t>
            </a:r>
            <a:endParaRPr lang="zh-CN" altLang="en-US" dirty="0"/>
          </a:p>
        </p:txBody>
      </p:sp>
      <p:grpSp>
        <p:nvGrpSpPr>
          <p:cNvPr id="4" name="组合 3"/>
          <p:cNvGrpSpPr/>
          <p:nvPr/>
        </p:nvGrpSpPr>
        <p:grpSpPr>
          <a:xfrm>
            <a:off x="1809720" y="2071678"/>
            <a:ext cx="1800558" cy="1530894"/>
            <a:chOff x="2354759" y="2595308"/>
            <a:chExt cx="1800558" cy="1530894"/>
          </a:xfrm>
        </p:grpSpPr>
        <p:sp>
          <p:nvSpPr>
            <p:cNvPr id="5" name="立方体 4"/>
            <p:cNvSpPr/>
            <p:nvPr/>
          </p:nvSpPr>
          <p:spPr>
            <a:xfrm>
              <a:off x="2354759" y="2595308"/>
              <a:ext cx="1800558" cy="1530894"/>
            </a:xfrm>
            <a:prstGeom prst="cube">
              <a:avLst/>
            </a:prstGeom>
            <a:solidFill>
              <a:srgbClr val="0070C0"/>
            </a:solidFill>
            <a:ln>
              <a:noFill/>
            </a:ln>
            <a:effectLst>
              <a:reflection stA="76000" endPos="14000" dist="25400" dir="5400000" sy="-100000" algn="bl" rotWithShape="0"/>
            </a:effectLst>
          </p:spPr>
          <p:txBody>
            <a:bodyPr vert="horz" wrap="square" lIns="91440" tIns="45720" rIns="91440" bIns="45720" numCol="1" anchor="t" anchorCtr="0" compatLnSpc="1"/>
            <a:lstStyle/>
            <a:p>
              <a:endParaRPr lang="zh-CN" altLang="en-US"/>
            </a:p>
          </p:txBody>
        </p:sp>
        <p:sp>
          <p:nvSpPr>
            <p:cNvPr id="6" name="矩形 5"/>
            <p:cNvSpPr/>
            <p:nvPr/>
          </p:nvSpPr>
          <p:spPr>
            <a:xfrm>
              <a:off x="2498775" y="3068960"/>
              <a:ext cx="1114387" cy="954107"/>
            </a:xfrm>
            <a:prstGeom prst="rect">
              <a:avLst/>
            </a:prstGeom>
          </p:spPr>
          <p:txBody>
            <a:bodyPr wrap="square">
              <a:spAutoFit/>
            </a:bodyPr>
            <a:lstStyle/>
            <a:p>
              <a:pPr algn="ctr"/>
              <a:r>
                <a:rPr lang="zh-CN" altLang="en-US" sz="2800" dirty="0" smtClean="0">
                  <a:solidFill>
                    <a:schemeClr val="bg1"/>
                  </a:solidFill>
                  <a:latin typeface="华康俪金黑W8(P)" panose="020B0800000000000000" pitchFamily="34" charset="-122"/>
                  <a:ea typeface="华康俪金黑W8(P)" panose="020B0800000000000000" pitchFamily="34" charset="-122"/>
                </a:rPr>
                <a:t>资料确认</a:t>
              </a:r>
              <a:endParaRPr lang="en-US" altLang="zh-CN" sz="2800" dirty="0">
                <a:solidFill>
                  <a:schemeClr val="bg1"/>
                </a:solidFill>
                <a:latin typeface="华康俪金黑W8(P)" panose="020B0800000000000000" pitchFamily="34" charset="-122"/>
                <a:ea typeface="华康俪金黑W8(P)" panose="020B0800000000000000" pitchFamily="34" charset="-122"/>
              </a:endParaRPr>
            </a:p>
          </p:txBody>
        </p:sp>
      </p:grpSp>
      <p:grpSp>
        <p:nvGrpSpPr>
          <p:cNvPr id="7" name="组合 6"/>
          <p:cNvGrpSpPr/>
          <p:nvPr/>
        </p:nvGrpSpPr>
        <p:grpSpPr>
          <a:xfrm>
            <a:off x="8290619" y="2072309"/>
            <a:ext cx="1799082" cy="1529639"/>
            <a:chOff x="6316317" y="2595936"/>
            <a:chExt cx="1799082" cy="1529639"/>
          </a:xfrm>
        </p:grpSpPr>
        <p:sp>
          <p:nvSpPr>
            <p:cNvPr id="8" name="立方体 7"/>
            <p:cNvSpPr/>
            <p:nvPr/>
          </p:nvSpPr>
          <p:spPr>
            <a:xfrm>
              <a:off x="6316317" y="2595936"/>
              <a:ext cx="1799082" cy="1529639"/>
            </a:xfrm>
            <a:prstGeom prst="cube">
              <a:avLst/>
            </a:prstGeom>
            <a:solidFill>
              <a:srgbClr val="F05425"/>
            </a:solidFill>
            <a:ln>
              <a:noFill/>
            </a:ln>
            <a:effectLst>
              <a:reflection stA="76000" endPos="14000" dist="254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9" name="矩形 8"/>
            <p:cNvSpPr/>
            <p:nvPr/>
          </p:nvSpPr>
          <p:spPr>
            <a:xfrm>
              <a:off x="6485137" y="3068959"/>
              <a:ext cx="1114387" cy="954107"/>
            </a:xfrm>
            <a:prstGeom prst="rect">
              <a:avLst/>
            </a:prstGeom>
          </p:spPr>
          <p:txBody>
            <a:bodyPr wrap="square">
              <a:spAutoFit/>
            </a:bodyPr>
            <a:lstStyle/>
            <a:p>
              <a:pPr algn="ctr"/>
              <a:r>
                <a:rPr lang="zh-CN" altLang="en-US" sz="2800" dirty="0" smtClean="0">
                  <a:solidFill>
                    <a:schemeClr val="bg1"/>
                  </a:solidFill>
                  <a:latin typeface="华康俪金黑W8(P)" panose="020B0800000000000000" pitchFamily="34" charset="-122"/>
                  <a:ea typeface="华康俪金黑W8(P)" panose="020B0800000000000000" pitchFamily="34" charset="-122"/>
                </a:rPr>
                <a:t>资料准备</a:t>
              </a:r>
              <a:endParaRPr lang="en-US" altLang="zh-CN" sz="2800" dirty="0">
                <a:solidFill>
                  <a:schemeClr val="bg1"/>
                </a:solidFill>
                <a:latin typeface="华康俪金黑W8(P)" panose="020B0800000000000000" pitchFamily="34" charset="-122"/>
                <a:ea typeface="华康俪金黑W8(P)" panose="020B0800000000000000" pitchFamily="34" charset="-122"/>
              </a:endParaRPr>
            </a:p>
          </p:txBody>
        </p:sp>
      </p:grpSp>
      <p:cxnSp>
        <p:nvCxnSpPr>
          <p:cNvPr id="10" name="直接连接符 9"/>
          <p:cNvCxnSpPr/>
          <p:nvPr/>
        </p:nvCxnSpPr>
        <p:spPr>
          <a:xfrm>
            <a:off x="3466086" y="2833362"/>
            <a:ext cx="1584087"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1" name="组合 10"/>
          <p:cNvGrpSpPr/>
          <p:nvPr/>
        </p:nvGrpSpPr>
        <p:grpSpPr>
          <a:xfrm>
            <a:off x="5050173" y="2071678"/>
            <a:ext cx="1800557" cy="1530894"/>
            <a:chOff x="4335538" y="2595308"/>
            <a:chExt cx="1800557" cy="1530894"/>
          </a:xfrm>
        </p:grpSpPr>
        <p:sp>
          <p:nvSpPr>
            <p:cNvPr id="12" name="立方体 11"/>
            <p:cNvSpPr/>
            <p:nvPr/>
          </p:nvSpPr>
          <p:spPr>
            <a:xfrm>
              <a:off x="4335538" y="2595308"/>
              <a:ext cx="1800557" cy="1530894"/>
            </a:xfrm>
            <a:prstGeom prst="cube">
              <a:avLst/>
            </a:prstGeom>
            <a:solidFill>
              <a:srgbClr val="7BC143"/>
            </a:solidFill>
            <a:ln>
              <a:noFill/>
            </a:ln>
            <a:effectLst>
              <a:reflection stA="76000" endPos="14000" dist="25400" dir="5400000" sy="-100000" algn="bl" rotWithShape="0"/>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 name="矩形 12"/>
            <p:cNvSpPr/>
            <p:nvPr/>
          </p:nvSpPr>
          <p:spPr>
            <a:xfrm>
              <a:off x="4491956" y="3068960"/>
              <a:ext cx="1114387" cy="954107"/>
            </a:xfrm>
            <a:prstGeom prst="rect">
              <a:avLst/>
            </a:prstGeom>
          </p:spPr>
          <p:txBody>
            <a:bodyPr wrap="square">
              <a:spAutoFit/>
            </a:bodyPr>
            <a:lstStyle/>
            <a:p>
              <a:pPr algn="ctr"/>
              <a:r>
                <a:rPr lang="zh-CN" altLang="en-US" sz="2800" dirty="0" smtClean="0">
                  <a:solidFill>
                    <a:schemeClr val="bg1"/>
                  </a:solidFill>
                  <a:latin typeface="华康俪金黑W8(P)" panose="020B0800000000000000" pitchFamily="34" charset="-122"/>
                  <a:ea typeface="华康俪金黑W8(P)" panose="020B0800000000000000" pitchFamily="34" charset="-122"/>
                </a:rPr>
                <a:t>现场准备</a:t>
              </a:r>
              <a:endParaRPr lang="en-US" altLang="zh-CN" sz="2800" dirty="0">
                <a:solidFill>
                  <a:schemeClr val="bg1"/>
                </a:solidFill>
                <a:latin typeface="华康俪金黑W8(P)" panose="020B0800000000000000" pitchFamily="34" charset="-122"/>
                <a:ea typeface="华康俪金黑W8(P)" panose="020B0800000000000000" pitchFamily="34" charset="-122"/>
              </a:endParaRPr>
            </a:p>
          </p:txBody>
        </p:sp>
      </p:grpSp>
      <p:cxnSp>
        <p:nvCxnSpPr>
          <p:cNvPr id="14" name="直接连接符 13"/>
          <p:cNvCxnSpPr/>
          <p:nvPr/>
        </p:nvCxnSpPr>
        <p:spPr>
          <a:xfrm>
            <a:off x="6706535" y="2833362"/>
            <a:ext cx="1584087" cy="0"/>
          </a:xfrm>
          <a:prstGeom prst="line">
            <a:avLst/>
          </a:prstGeom>
          <a:ln w="28575">
            <a:solidFill>
              <a:srgbClr val="7BC143"/>
            </a:solidFill>
          </a:ln>
        </p:spPr>
        <p:style>
          <a:lnRef idx="1">
            <a:schemeClr val="accent1"/>
          </a:lnRef>
          <a:fillRef idx="0">
            <a:schemeClr val="accent1"/>
          </a:fillRef>
          <a:effectRef idx="0">
            <a:schemeClr val="accent1"/>
          </a:effectRef>
          <a:fontRef idx="minor">
            <a:schemeClr val="tx1"/>
          </a:fontRef>
        </p:style>
      </p:cxnSp>
      <p:sp>
        <p:nvSpPr>
          <p:cNvPr id="15" name="矩形 14"/>
          <p:cNvSpPr/>
          <p:nvPr/>
        </p:nvSpPr>
        <p:spPr>
          <a:xfrm>
            <a:off x="1595406" y="4010103"/>
            <a:ext cx="2047868" cy="206210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indent="352425"/>
            <a:r>
              <a:rPr lang="zh-CN" altLang="en-US" sz="1600" dirty="0" smtClean="0"/>
              <a:t>施工前要认真阅读图纸，熟悉水池设计图的结构和喷泉系统的特点，认真阅读施工说明书的内容，对工程做全面、细致地了解，解决相关疑问。</a:t>
            </a:r>
            <a:endParaRPr lang="zh-CN" altLang="en-US" sz="1600" dirty="0"/>
          </a:p>
        </p:txBody>
      </p:sp>
      <p:sp>
        <p:nvSpPr>
          <p:cNvPr id="16" name="矩形 15"/>
          <p:cNvSpPr/>
          <p:nvPr/>
        </p:nvSpPr>
        <p:spPr>
          <a:xfrm>
            <a:off x="4810116" y="4000504"/>
            <a:ext cx="2071702" cy="156966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indent="444500"/>
            <a:r>
              <a:rPr lang="zh-CN" altLang="en-US" sz="1600" dirty="0" smtClean="0"/>
              <a:t>施工前要做好详细的现场勘察，对施工范围内地上及地下的障碍物进行确认和记录，并确认处理方法。</a:t>
            </a:r>
            <a:endParaRPr lang="zh-CN" altLang="en-US" sz="1600" dirty="0"/>
          </a:p>
        </p:txBody>
      </p:sp>
      <p:sp>
        <p:nvSpPr>
          <p:cNvPr id="17" name="矩形 16"/>
          <p:cNvSpPr/>
          <p:nvPr/>
        </p:nvSpPr>
        <p:spPr>
          <a:xfrm>
            <a:off x="8096264" y="3929066"/>
            <a:ext cx="2071702" cy="280076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indent="444500"/>
            <a:r>
              <a:rPr lang="zh-CN" altLang="en-US" sz="1600" dirty="0" smtClean="0"/>
              <a:t>对施工人员进行喷泉水池施工基本技能的培训，组织学习与喷泉水池施工相关的技术要求和施工标准。工具准备齐全，选择符合要求的施工材料，并提供样品给甲方或监理人员进行检验，检验合格后按要求的数量进行购买。</a:t>
            </a:r>
            <a:endParaRPr lang="zh-CN" altLang="en-US"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1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2" presetClass="entr" presetSubtype="4" fill="hold" grpId="0"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500" fill="hold"/>
                                        <p:tgtEl>
                                          <p:spTgt spid="15"/>
                                        </p:tgtEl>
                                        <p:attrNameLst>
                                          <p:attrName>ppt_x</p:attrName>
                                        </p:attrNameLst>
                                      </p:cBhvr>
                                      <p:tavLst>
                                        <p:tav tm="0">
                                          <p:val>
                                            <p:strVal val="#ppt_x"/>
                                          </p:val>
                                        </p:tav>
                                        <p:tav tm="100000">
                                          <p:val>
                                            <p:strVal val="#ppt_x"/>
                                          </p:val>
                                        </p:tav>
                                      </p:tavLst>
                                    </p:anim>
                                    <p:anim calcmode="lin" valueType="num">
                                      <p:cBhvr additive="base">
                                        <p:cTn id="29" dur="500" fill="hold"/>
                                        <p:tgtEl>
                                          <p:spTgt spid="15"/>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ppt_x"/>
                                          </p:val>
                                        </p:tav>
                                        <p:tav tm="100000">
                                          <p:val>
                                            <p:strVal val="#ppt_x"/>
                                          </p:val>
                                        </p:tav>
                                      </p:tavLst>
                                    </p:anim>
                                    <p:anim calcmode="lin" valueType="num">
                                      <p:cBhvr additive="base">
                                        <p:cTn id="33" dur="500" fill="hold"/>
                                        <p:tgtEl>
                                          <p:spTgt spid="16"/>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additive="base">
                                        <p:cTn id="36" dur="500" fill="hold"/>
                                        <p:tgtEl>
                                          <p:spTgt spid="17"/>
                                        </p:tgtEl>
                                        <p:attrNameLst>
                                          <p:attrName>ppt_x</p:attrName>
                                        </p:attrNameLst>
                                      </p:cBhvr>
                                      <p:tavLst>
                                        <p:tav tm="0">
                                          <p:val>
                                            <p:strVal val="#ppt_x"/>
                                          </p:val>
                                        </p:tav>
                                        <p:tav tm="100000">
                                          <p:val>
                                            <p:strVal val="#ppt_x"/>
                                          </p:val>
                                        </p:tav>
                                      </p:tavLst>
                                    </p:anim>
                                    <p:anim calcmode="lin" valueType="num">
                                      <p:cBhvr additive="base">
                                        <p:cTn id="3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animBg="1"/>
      <p:bldP spid="16" grpId="0" animBg="1"/>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任务实施</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矩形 2"/>
          <p:cNvSpPr/>
          <p:nvPr/>
        </p:nvSpPr>
        <p:spPr>
          <a:xfrm>
            <a:off x="904884" y="1142984"/>
            <a:ext cx="2262158" cy="369332"/>
          </a:xfrm>
          <a:prstGeom prst="rect">
            <a:avLst/>
          </a:prstGeom>
        </p:spPr>
        <p:txBody>
          <a:bodyPr wrap="none">
            <a:spAutoFit/>
          </a:bodyPr>
          <a:lstStyle/>
          <a:p>
            <a:r>
              <a:rPr lang="zh-CN" altLang="en-US" dirty="0" smtClean="0"/>
              <a:t>二、基础放样及开槽</a:t>
            </a:r>
            <a:endParaRPr lang="zh-CN" altLang="en-US" dirty="0"/>
          </a:p>
        </p:txBody>
      </p:sp>
      <p:sp>
        <p:nvSpPr>
          <p:cNvPr id="19" name="矩形 18"/>
          <p:cNvSpPr/>
          <p:nvPr/>
        </p:nvSpPr>
        <p:spPr>
          <a:xfrm>
            <a:off x="380960" y="1500174"/>
            <a:ext cx="11072890" cy="4247317"/>
          </a:xfrm>
          <a:prstGeom prst="rect">
            <a:avLst/>
          </a:prstGeom>
        </p:spPr>
        <p:txBody>
          <a:bodyPr wrap="square">
            <a:spAutoFit/>
          </a:bodyPr>
          <a:lstStyle/>
          <a:p>
            <a:pPr indent="444500"/>
            <a:r>
              <a:rPr lang="zh-CN" altLang="en-US" b="1" dirty="0" smtClean="0">
                <a:solidFill>
                  <a:srgbClr val="FF9300"/>
                </a:solidFill>
              </a:rPr>
              <a:t>（一）基础放样</a:t>
            </a:r>
          </a:p>
          <a:p>
            <a:pPr indent="444500"/>
            <a:r>
              <a:rPr lang="zh-CN" altLang="en-US" dirty="0" smtClean="0"/>
              <a:t>严格依据施工图纸的要求进行放线，由于该工程喷泉水池为规则几何形状，所以采用精度较高的放线方法。平面放线时，在现场找到放线基准点，以便确定水池的准确位置，利用经纬仪和钢卷尺测设平面控制点，在测设好的位置上，打上木桩做好标记，并用线绳或石灰做好桩之间的连接。</a:t>
            </a:r>
          </a:p>
          <a:p>
            <a:pPr indent="444500"/>
            <a:r>
              <a:rPr lang="zh-CN" altLang="en-US" dirty="0" smtClean="0"/>
              <a:t>平面放线结束，利用水准仪进行竖向放线，放线前先设定水池周围硬化地面的标高为</a:t>
            </a:r>
            <a:r>
              <a:rPr lang="en-US" altLang="zh-CN" dirty="0" smtClean="0"/>
              <a:t>±0.000</a:t>
            </a:r>
            <a:r>
              <a:rPr lang="zh-CN" altLang="en-US" dirty="0" smtClean="0"/>
              <a:t>，对测设好的标高点进行打桩，并在桩上做好施工标记。</a:t>
            </a:r>
          </a:p>
          <a:p>
            <a:pPr indent="444500"/>
            <a:r>
              <a:rPr lang="zh-CN" altLang="en-US" b="1" dirty="0" smtClean="0">
                <a:solidFill>
                  <a:srgbClr val="FF9300"/>
                </a:solidFill>
              </a:rPr>
              <a:t>（二）开槽</a:t>
            </a:r>
          </a:p>
          <a:p>
            <a:pPr indent="444500"/>
            <a:r>
              <a:rPr lang="zh-CN" altLang="en-US" dirty="0" smtClean="0"/>
              <a:t>本任务中，喷泉水池的基础占地面积较小，可以采取人工开槽的方法进行施工。在开槽过程中，注意操作范围应向外增加</a:t>
            </a:r>
            <a:r>
              <a:rPr lang="en-US" altLang="zh-CN" dirty="0" smtClean="0"/>
              <a:t>30 cm</a:t>
            </a:r>
            <a:r>
              <a:rPr lang="zh-CN" altLang="en-US" dirty="0" smtClean="0"/>
              <a:t>，以便于施工。</a:t>
            </a:r>
          </a:p>
          <a:p>
            <a:pPr indent="444500"/>
            <a:r>
              <a:rPr lang="zh-CN" altLang="en-US" dirty="0" smtClean="0"/>
              <a:t>挖掘由中间向四周进行，同时注意基槽四周边坡的修整和坡度控制，防止土方塌落。挖出的表土可先堆放在基槽外围，以便于施工结束后回填。挖槽不宜一次性挖掘至放线深度，当挖至距设计标高还有</a:t>
            </a:r>
            <a:r>
              <a:rPr lang="en-US" altLang="zh-CN" dirty="0" smtClean="0"/>
              <a:t>2</a:t>
            </a:r>
            <a:r>
              <a:rPr lang="zh-CN" altLang="en-US" dirty="0" smtClean="0"/>
              <a:t>～</a:t>
            </a:r>
            <a:r>
              <a:rPr lang="en-US" altLang="zh-CN" dirty="0" smtClean="0"/>
              <a:t>3 cm</a:t>
            </a:r>
            <a:r>
              <a:rPr lang="zh-CN" altLang="en-US" dirty="0" smtClean="0"/>
              <a:t>时即可停止，因为此时槽内土壤已经松动，在夯实的过程中槽底标高还会下降一定的距离。夯实应按从周边向中心的顺序反复进行，夯实至槽内地面无明显震动时方可停止，结束后注意基槽的清理和保护。</a:t>
            </a:r>
          </a:p>
          <a:p>
            <a:pPr indent="444500"/>
            <a:r>
              <a:rPr lang="zh-CN" altLang="en-US" dirty="0" smtClean="0"/>
              <a:t>本任务中有一些给水及循环管线埋置在水池下，所以要进行预埋。施工结束后，应由专门人员对基槽的尺寸、深度和夯实质量进行检验，以保证工程质量。</a:t>
            </a:r>
            <a:endParaRPr lang="zh-CN" altLang="en-US" dirty="0"/>
          </a:p>
        </p:txBody>
      </p:sp>
      <p:pic>
        <p:nvPicPr>
          <p:cNvPr id="87042" name="Picture 2"/>
          <p:cNvPicPr>
            <a:picLocks noChangeAspect="1" noChangeArrowheads="1"/>
          </p:cNvPicPr>
          <p:nvPr/>
        </p:nvPicPr>
        <p:blipFill>
          <a:blip r:embed="rId2"/>
          <a:srcRect/>
          <a:stretch>
            <a:fillRect/>
          </a:stretch>
        </p:blipFill>
        <p:spPr bwMode="auto">
          <a:xfrm>
            <a:off x="0" y="5991225"/>
            <a:ext cx="4733925" cy="866775"/>
          </a:xfrm>
          <a:prstGeom prst="rect">
            <a:avLst/>
          </a:prstGeom>
          <a:noFill/>
          <a:ln w="9525">
            <a:noFill/>
            <a:miter lim="800000"/>
            <a:headEnd/>
            <a:tailEnd/>
          </a:ln>
          <a:effectLst/>
        </p:spPr>
      </p:pic>
      <p:pic>
        <p:nvPicPr>
          <p:cNvPr id="21" name="Picture 2"/>
          <p:cNvPicPr>
            <a:picLocks noChangeAspect="1" noChangeArrowheads="1"/>
          </p:cNvPicPr>
          <p:nvPr/>
        </p:nvPicPr>
        <p:blipFill>
          <a:blip r:embed="rId2"/>
          <a:srcRect/>
          <a:stretch>
            <a:fillRect/>
          </a:stretch>
        </p:blipFill>
        <p:spPr bwMode="auto">
          <a:xfrm>
            <a:off x="3952860" y="5991225"/>
            <a:ext cx="4733925" cy="866775"/>
          </a:xfrm>
          <a:prstGeom prst="rect">
            <a:avLst/>
          </a:prstGeom>
          <a:noFill/>
          <a:ln w="9525">
            <a:noFill/>
            <a:miter lim="800000"/>
            <a:headEnd/>
            <a:tailEnd/>
          </a:ln>
          <a:effectLst/>
        </p:spPr>
      </p:pic>
      <p:pic>
        <p:nvPicPr>
          <p:cNvPr id="22" name="Picture 2"/>
          <p:cNvPicPr>
            <a:picLocks noChangeAspect="1" noChangeArrowheads="1"/>
          </p:cNvPicPr>
          <p:nvPr/>
        </p:nvPicPr>
        <p:blipFill>
          <a:blip r:embed="rId2"/>
          <a:srcRect/>
          <a:stretch>
            <a:fillRect/>
          </a:stretch>
        </p:blipFill>
        <p:spPr bwMode="auto">
          <a:xfrm>
            <a:off x="7458075" y="5991225"/>
            <a:ext cx="4733925" cy="86677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904992" y="1071546"/>
            <a:ext cx="8334412" cy="2031325"/>
          </a:xfrm>
          <a:prstGeom prst="rect">
            <a:avLst/>
          </a:prstGeom>
        </p:spPr>
        <p:txBody>
          <a:bodyPr wrap="square">
            <a:spAutoFit/>
          </a:bodyPr>
          <a:lstStyle/>
          <a:p>
            <a:pPr indent="450850"/>
            <a:r>
              <a:rPr lang="zh-CN" altLang="en-US" dirty="0" smtClean="0"/>
              <a:t>水景工程是与水体造园相关的所有工程的总称。水是园林中一个</a:t>
            </a:r>
            <a:r>
              <a:rPr lang="zh-CN" alt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永恒</a:t>
            </a:r>
            <a:r>
              <a:rPr lang="zh-CN" altLang="en-US" dirty="0" smtClean="0"/>
              <a:t>的主题。在园林造景中，水体是不可缺少的。水是环境空间艺术创作的一个要素，利用水的流动、多变、渗透、聚散、蒸发等特性，可构成多种园林景观，艺术地再现自然，形成特殊的魅力。</a:t>
            </a:r>
          </a:p>
          <a:p>
            <a:pPr indent="450850"/>
            <a:r>
              <a:rPr lang="zh-CN" altLang="en-US" b="1" dirty="0" smtClean="0">
                <a:solidFill>
                  <a:srgbClr val="FF9300"/>
                </a:solidFill>
              </a:rPr>
              <a:t>按其形式不同，园林水体可分为自然水体、规则水体和混合式水体三种。</a:t>
            </a:r>
          </a:p>
          <a:p>
            <a:pPr indent="450850"/>
            <a:r>
              <a:rPr lang="zh-CN" altLang="en-US" b="1" dirty="0" smtClean="0">
                <a:solidFill>
                  <a:srgbClr val="FF9300"/>
                </a:solidFill>
              </a:rPr>
              <a:t>按其功能不同，园林水体可分为观赏性水体和开展水上活动的水体两种。</a:t>
            </a:r>
          </a:p>
          <a:p>
            <a:pPr indent="450850"/>
            <a:r>
              <a:rPr lang="zh-CN" altLang="en-US" b="1" dirty="0" smtClean="0">
                <a:solidFill>
                  <a:srgbClr val="FF9300"/>
                </a:solidFill>
              </a:rPr>
              <a:t>按水流的状态不同，园林水体可分为静态水体和动态水体两种。</a:t>
            </a:r>
            <a:endParaRPr lang="zh-CN" altLang="en-US" b="1" dirty="0">
              <a:solidFill>
                <a:srgbClr val="FF9300"/>
              </a:solidFill>
            </a:endParaRPr>
          </a:p>
        </p:txBody>
      </p:sp>
      <p:pic>
        <p:nvPicPr>
          <p:cNvPr id="1026" name="Picture 2"/>
          <p:cNvPicPr>
            <a:picLocks noChangeAspect="1" noChangeArrowheads="1"/>
          </p:cNvPicPr>
          <p:nvPr/>
        </p:nvPicPr>
        <p:blipFill>
          <a:blip r:embed="rId2"/>
          <a:srcRect/>
          <a:stretch>
            <a:fillRect/>
          </a:stretch>
        </p:blipFill>
        <p:spPr bwMode="auto">
          <a:xfrm>
            <a:off x="2452662" y="3429000"/>
            <a:ext cx="7215238" cy="2474496"/>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down)">
                                      <p:cBhvr>
                                        <p:cTn id="7" dur="500"/>
                                        <p:tgtEl>
                                          <p:spTgt spid="2"/>
                                        </p:tgtEl>
                                      </p:cBhvr>
                                    </p:animEffect>
                                  </p:childTnLst>
                                </p:cTn>
                              </p:par>
                            </p:childTnLst>
                          </p:cTn>
                        </p:par>
                        <p:par>
                          <p:cTn id="8" fill="hold">
                            <p:stCondLst>
                              <p:cond delay="500"/>
                            </p:stCondLst>
                            <p:childTnLst>
                              <p:par>
                                <p:cTn id="9" presetID="16" presetClass="entr" presetSubtype="26"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barn(inHorizontal)">
                                      <p:cBhvr>
                                        <p:cTn id="1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任务实施</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矩形 2"/>
          <p:cNvSpPr/>
          <p:nvPr/>
        </p:nvSpPr>
        <p:spPr>
          <a:xfrm>
            <a:off x="952464" y="1714488"/>
            <a:ext cx="5072098" cy="3693319"/>
          </a:xfrm>
          <a:prstGeom prst="rect">
            <a:avLst/>
          </a:prstGeom>
        </p:spPr>
        <p:txBody>
          <a:bodyPr wrap="square">
            <a:spAutoFit/>
          </a:bodyPr>
          <a:lstStyle/>
          <a:p>
            <a:pPr indent="444500"/>
            <a:r>
              <a:rPr lang="zh-CN" altLang="en-US" dirty="0" smtClean="0"/>
              <a:t>三、基础施工</a:t>
            </a:r>
          </a:p>
          <a:p>
            <a:pPr indent="444500"/>
            <a:r>
              <a:rPr lang="zh-CN" altLang="en-US" dirty="0" smtClean="0"/>
              <a:t>施工前先对基槽进行清理。严格按配比要求将石子、沙子、水泥和水进行混合，并搅拌均匀。填筑时，垫层的占地面积应略大于水池面积。混凝土浇入后，及时用插入式振捣器进行快插慢拔地搅拌，插点应均匀排列，逐点进行，振捣密实，不得遗漏，防止出现空隙和存在气泡。</a:t>
            </a:r>
          </a:p>
          <a:p>
            <a:pPr indent="444500"/>
            <a:r>
              <a:rPr lang="zh-CN" altLang="en-US" dirty="0" smtClean="0"/>
              <a:t>浇筑完成后，注意检查混凝土表面的平整度及是否达到垫层的设计标高。在垫层施工结束后的</a:t>
            </a:r>
            <a:r>
              <a:rPr lang="en-US" dirty="0" smtClean="0"/>
              <a:t>12 h</a:t>
            </a:r>
            <a:r>
              <a:rPr lang="zh-CN" altLang="en-US" dirty="0" smtClean="0"/>
              <a:t>内，对其加以覆盖和浇水养护，养护期一般不少于</a:t>
            </a:r>
            <a:r>
              <a:rPr lang="en-US" dirty="0" smtClean="0"/>
              <a:t>7</a:t>
            </a:r>
            <a:r>
              <a:rPr lang="zh-CN" altLang="en-US" dirty="0" smtClean="0"/>
              <a:t>个昼夜。养护期内严禁任何人员踩踏；若发生降雨，应用塑料布覆盖垫层表面，并在基槽边缘挖排水槽，以便排除槽内积水。</a:t>
            </a:r>
            <a:endParaRPr lang="zh-CN" altLang="en-US" dirty="0"/>
          </a:p>
        </p:txBody>
      </p:sp>
      <p:pic>
        <p:nvPicPr>
          <p:cNvPr id="92161" name="Picture 1"/>
          <p:cNvPicPr>
            <a:picLocks noChangeAspect="1" noChangeArrowheads="1"/>
          </p:cNvPicPr>
          <p:nvPr/>
        </p:nvPicPr>
        <p:blipFill>
          <a:blip r:embed="rId2"/>
          <a:srcRect/>
          <a:stretch>
            <a:fillRect/>
          </a:stretch>
        </p:blipFill>
        <p:spPr bwMode="auto">
          <a:xfrm>
            <a:off x="6238876" y="1785926"/>
            <a:ext cx="5279994" cy="364333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92161"/>
                                        </p:tgtEl>
                                        <p:attrNameLst>
                                          <p:attrName>style.visibility</p:attrName>
                                        </p:attrNameLst>
                                      </p:cBhvr>
                                      <p:to>
                                        <p:strVal val="visible"/>
                                      </p:to>
                                    </p:set>
                                    <p:animEffect transition="in" filter="dissolve">
                                      <p:cBhvr>
                                        <p:cTn id="11" dur="500"/>
                                        <p:tgtEl>
                                          <p:spTgt spid="92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任务实施</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矩形 2"/>
          <p:cNvSpPr/>
          <p:nvPr/>
        </p:nvSpPr>
        <p:spPr>
          <a:xfrm>
            <a:off x="809588" y="1428736"/>
            <a:ext cx="9644130" cy="1754326"/>
          </a:xfrm>
          <a:prstGeom prst="rect">
            <a:avLst/>
          </a:prstGeom>
        </p:spPr>
        <p:txBody>
          <a:bodyPr wrap="square">
            <a:spAutoFit/>
          </a:bodyPr>
          <a:lstStyle/>
          <a:p>
            <a:pPr indent="535305"/>
            <a:r>
              <a:rPr lang="zh-CN" altLang="en-US" dirty="0" smtClean="0"/>
              <a:t>该任务水池池底及池壁内壁为现浇钢筋混凝土，池壁外壁为砖砌墙体。按图纸要求的尺寸，施工如下。</a:t>
            </a:r>
          </a:p>
          <a:p>
            <a:pPr indent="535305"/>
            <a:r>
              <a:rPr lang="zh-CN" altLang="en-US" b="1" dirty="0" smtClean="0">
                <a:solidFill>
                  <a:srgbClr val="FF9300"/>
                </a:solidFill>
                <a:hlinkClick r:id="rId2" action="ppaction://hlinksldjump"/>
              </a:rPr>
              <a:t>（一）池底施工</a:t>
            </a:r>
            <a:endParaRPr lang="en-US" altLang="zh-CN" b="1" dirty="0" smtClean="0">
              <a:solidFill>
                <a:srgbClr val="FF9300"/>
              </a:solidFill>
            </a:endParaRPr>
          </a:p>
          <a:p>
            <a:pPr indent="535305"/>
            <a:r>
              <a:rPr lang="zh-CN" altLang="en-US" b="1" dirty="0" smtClean="0">
                <a:solidFill>
                  <a:srgbClr val="FF9300"/>
                </a:solidFill>
                <a:hlinkClick r:id="rId3" action="ppaction://hlinksldjump"/>
              </a:rPr>
              <a:t>（二）池壁施工</a:t>
            </a:r>
            <a:endParaRPr lang="en-US" altLang="zh-CN" b="1" dirty="0" smtClean="0">
              <a:solidFill>
                <a:srgbClr val="FF9300"/>
              </a:solidFill>
            </a:endParaRPr>
          </a:p>
          <a:p>
            <a:pPr indent="535305"/>
            <a:r>
              <a:rPr lang="zh-CN" altLang="en-US" b="1" dirty="0" smtClean="0">
                <a:solidFill>
                  <a:srgbClr val="FF9300"/>
                </a:solidFill>
                <a:hlinkClick r:id="rId4" action="ppaction://hlinksldjump"/>
              </a:rPr>
              <a:t>（三）工程质量要求</a:t>
            </a:r>
            <a:endParaRPr lang="zh-CN" altLang="en-US" b="1" dirty="0" smtClean="0">
              <a:solidFill>
                <a:srgbClr val="FF9300"/>
              </a:solidFill>
            </a:endParaRPr>
          </a:p>
          <a:p>
            <a:pPr indent="535305"/>
            <a:endParaRPr lang="zh-CN" altLang="en-US" b="1" dirty="0"/>
          </a:p>
        </p:txBody>
      </p:sp>
      <p:sp>
        <p:nvSpPr>
          <p:cNvPr id="5" name="矩形 4"/>
          <p:cNvSpPr/>
          <p:nvPr/>
        </p:nvSpPr>
        <p:spPr>
          <a:xfrm>
            <a:off x="1381092" y="1000108"/>
            <a:ext cx="2492990" cy="369332"/>
          </a:xfrm>
          <a:prstGeom prst="rect">
            <a:avLst/>
          </a:prstGeom>
        </p:spPr>
        <p:txBody>
          <a:bodyPr wrap="none">
            <a:spAutoFit/>
          </a:bodyPr>
          <a:lstStyle/>
          <a:p>
            <a:r>
              <a:rPr lang="zh-CN" altLang="en-US" dirty="0" smtClean="0"/>
              <a:t>四、池底及池壁的施工</a:t>
            </a:r>
            <a:endParaRPr lang="zh-CN" altLang="en-US" dirty="0"/>
          </a:p>
        </p:txBody>
      </p:sp>
      <p:pic>
        <p:nvPicPr>
          <p:cNvPr id="93186" name="Picture 2"/>
          <p:cNvPicPr>
            <a:picLocks noChangeAspect="1" noChangeArrowheads="1"/>
          </p:cNvPicPr>
          <p:nvPr/>
        </p:nvPicPr>
        <p:blipFill>
          <a:blip r:embed="rId5"/>
          <a:srcRect/>
          <a:stretch>
            <a:fillRect/>
          </a:stretch>
        </p:blipFill>
        <p:spPr bwMode="auto">
          <a:xfrm>
            <a:off x="4095736" y="2000240"/>
            <a:ext cx="6429420" cy="4246096"/>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93186"/>
                                        </p:tgtEl>
                                        <p:attrNameLst>
                                          <p:attrName>style.visibility</p:attrName>
                                        </p:attrNameLst>
                                      </p:cBhvr>
                                      <p:to>
                                        <p:strVal val="visible"/>
                                      </p:to>
                                    </p:set>
                                    <p:animEffect transition="in" filter="slide(fromBottom)">
                                      <p:cBhvr>
                                        <p:cTn id="11" dur="500"/>
                                        <p:tgtEl>
                                          <p:spTgt spid="931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任务实施</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左箭头 2">
            <a:hlinkClick r:id="rId2" action="ppaction://hlinksldjump"/>
          </p:cNvPr>
          <p:cNvSpPr/>
          <p:nvPr/>
        </p:nvSpPr>
        <p:spPr>
          <a:xfrm>
            <a:off x="309522" y="5929330"/>
            <a:ext cx="1166778" cy="71435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1452530" y="1214422"/>
            <a:ext cx="4071966" cy="4524315"/>
          </a:xfrm>
          <a:prstGeom prst="rect">
            <a:avLst/>
          </a:prstGeom>
        </p:spPr>
        <p:txBody>
          <a:bodyPr wrap="square">
            <a:spAutoFit/>
          </a:bodyPr>
          <a:lstStyle/>
          <a:p>
            <a:pPr indent="444500"/>
            <a:r>
              <a:rPr lang="zh-CN" altLang="en-US" dirty="0" smtClean="0"/>
              <a:t>① 混凝土垫层浇完隔</a:t>
            </a:r>
            <a:r>
              <a:rPr lang="en-US" altLang="zh-CN" dirty="0" smtClean="0"/>
              <a:t>1</a:t>
            </a:r>
            <a:r>
              <a:rPr lang="zh-CN" altLang="en-US" dirty="0" smtClean="0"/>
              <a:t>～</a:t>
            </a:r>
            <a:r>
              <a:rPr lang="en-US" altLang="zh-CN" dirty="0" smtClean="0"/>
              <a:t>2</a:t>
            </a:r>
            <a:r>
              <a:rPr lang="zh-CN" altLang="en-US" dirty="0" smtClean="0"/>
              <a:t>天（应视施工时的温度而定），在垫层面测量确定底板中心，然后根据设计尺寸进行放线，定出柱基以及底板的边线，画出钢筋布线，依线绑扎钢筋，接着安装柱基和底板外围的模板。</a:t>
            </a:r>
          </a:p>
          <a:p>
            <a:pPr indent="444500"/>
            <a:r>
              <a:rPr lang="zh-CN" altLang="en-US" dirty="0" smtClean="0"/>
              <a:t>② 在绑扎钢筋时，应详细检查钢筋的直径、间距、位置、搭接长度、上下层钢筋的间距、保护层及埋件的位置和数量，看其是否符合设计要求。</a:t>
            </a:r>
          </a:p>
          <a:p>
            <a:pPr indent="444500"/>
            <a:r>
              <a:rPr lang="zh-CN" altLang="en-US" dirty="0" smtClean="0"/>
              <a:t>③ 底板应一次连续浇完，不留施工缝。施工间歇时间不得超过混凝土的初凝时间。</a:t>
            </a:r>
          </a:p>
          <a:p>
            <a:pPr indent="444500"/>
            <a:r>
              <a:rPr lang="zh-CN" altLang="en-US" dirty="0" smtClean="0"/>
              <a:t>④ 此任务池底与池壁均为现浇混凝土，池底与池壁连接处的施工缝可留在基础上方</a:t>
            </a:r>
            <a:r>
              <a:rPr lang="en-US" altLang="zh-CN" dirty="0" smtClean="0"/>
              <a:t>20 cm</a:t>
            </a:r>
            <a:r>
              <a:rPr lang="zh-CN" altLang="en-US" dirty="0" smtClean="0"/>
              <a:t>处。</a:t>
            </a:r>
            <a:endParaRPr lang="zh-CN" altLang="en-US" dirty="0"/>
          </a:p>
        </p:txBody>
      </p:sp>
      <p:pic>
        <p:nvPicPr>
          <p:cNvPr id="91137" name="Picture 1"/>
          <p:cNvPicPr>
            <a:picLocks noChangeAspect="1" noChangeArrowheads="1"/>
          </p:cNvPicPr>
          <p:nvPr/>
        </p:nvPicPr>
        <p:blipFill>
          <a:blip r:embed="rId3"/>
          <a:srcRect/>
          <a:stretch>
            <a:fillRect/>
          </a:stretch>
        </p:blipFill>
        <p:spPr bwMode="auto">
          <a:xfrm>
            <a:off x="5881686" y="1428736"/>
            <a:ext cx="5600700" cy="387667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91137"/>
                                        </p:tgtEl>
                                        <p:attrNameLst>
                                          <p:attrName>style.visibility</p:attrName>
                                        </p:attrNameLst>
                                      </p:cBhvr>
                                      <p:to>
                                        <p:strVal val="visible"/>
                                      </p:to>
                                    </p:set>
                                    <p:animEffect transition="in" filter="slide(fromBottom)">
                                      <p:cBhvr>
                                        <p:cTn id="11" dur="500"/>
                                        <p:tgtEl>
                                          <p:spTgt spid="91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任务实施</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左箭头 2">
            <a:hlinkClick r:id="rId2" action="ppaction://hlinksldjump"/>
          </p:cNvPr>
          <p:cNvSpPr/>
          <p:nvPr/>
        </p:nvSpPr>
        <p:spPr>
          <a:xfrm>
            <a:off x="309522" y="5929330"/>
            <a:ext cx="1166778" cy="71435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6738942" y="1571612"/>
            <a:ext cx="3929090" cy="3970318"/>
          </a:xfrm>
          <a:prstGeom prst="rect">
            <a:avLst/>
          </a:prstGeom>
        </p:spPr>
        <p:txBody>
          <a:bodyPr wrap="square">
            <a:spAutoFit/>
          </a:bodyPr>
          <a:lstStyle/>
          <a:p>
            <a:pPr indent="535305"/>
            <a:r>
              <a:rPr lang="zh-CN" altLang="en-US" dirty="0" smtClean="0"/>
              <a:t>此任务水池采用垂直形池壁，其优点是池水降落之后，不会在池壁淤积泥土，从而使低等水生植物无从寄生，易于保持水面洁净。</a:t>
            </a:r>
          </a:p>
          <a:p>
            <a:pPr indent="535305"/>
            <a:r>
              <a:rPr lang="zh-CN" altLang="en-US" dirty="0" smtClean="0"/>
              <a:t>做水泥池壁，尤其是矩形钢筋混凝土池壁时，应先做模板固定，目前有无撑及有撑支模两种方法。有撑支模为常用的方法，此任务采用有撑支模法。外砖墙砌筑完成后，内模可在钢筋绑扎完毕后一次立好。浇捣混凝土时操作人员可进入模内振捣，并应用串筒将混凝土灌入，分层浇捣。矩形池壁拆模后，应将外露的止水螺栓头割去。</a:t>
            </a:r>
          </a:p>
        </p:txBody>
      </p:sp>
      <p:grpSp>
        <p:nvGrpSpPr>
          <p:cNvPr id="15" name="组合 14"/>
          <p:cNvGrpSpPr/>
          <p:nvPr/>
        </p:nvGrpSpPr>
        <p:grpSpPr>
          <a:xfrm>
            <a:off x="1166778" y="1928802"/>
            <a:ext cx="5133975" cy="3286125"/>
            <a:chOff x="1166778" y="1928802"/>
            <a:chExt cx="5133975" cy="3286125"/>
          </a:xfrm>
        </p:grpSpPr>
        <p:pic>
          <p:nvPicPr>
            <p:cNvPr id="94210" name="Picture 2"/>
            <p:cNvPicPr>
              <a:picLocks noChangeAspect="1" noChangeArrowheads="1"/>
            </p:cNvPicPr>
            <p:nvPr/>
          </p:nvPicPr>
          <p:blipFill>
            <a:blip r:embed="rId3"/>
            <a:srcRect/>
            <a:stretch>
              <a:fillRect/>
            </a:stretch>
          </p:blipFill>
          <p:spPr bwMode="auto">
            <a:xfrm>
              <a:off x="1166778" y="1928802"/>
              <a:ext cx="5133975" cy="3286125"/>
            </a:xfrm>
            <a:prstGeom prst="rect">
              <a:avLst/>
            </a:prstGeom>
            <a:noFill/>
            <a:ln w="9525">
              <a:noFill/>
              <a:miter lim="800000"/>
              <a:headEnd/>
              <a:tailEnd/>
            </a:ln>
            <a:effectLst/>
          </p:spPr>
        </p:pic>
        <p:pic>
          <p:nvPicPr>
            <p:cNvPr id="94213" name="Picture 5"/>
            <p:cNvPicPr>
              <a:picLocks noChangeAspect="1" noChangeArrowheads="1"/>
            </p:cNvPicPr>
            <p:nvPr/>
          </p:nvPicPr>
          <p:blipFill>
            <a:blip r:embed="rId4"/>
            <a:srcRect/>
            <a:stretch>
              <a:fillRect/>
            </a:stretch>
          </p:blipFill>
          <p:spPr bwMode="auto">
            <a:xfrm>
              <a:off x="5238744" y="2786058"/>
              <a:ext cx="352425" cy="438150"/>
            </a:xfrm>
            <a:prstGeom prst="rect">
              <a:avLst/>
            </a:prstGeom>
            <a:noFill/>
            <a:ln w="9525">
              <a:noFill/>
              <a:miter lim="800000"/>
              <a:headEnd/>
              <a:tailEnd/>
            </a:ln>
            <a:effectLst/>
          </p:spPr>
        </p:pic>
        <p:pic>
          <p:nvPicPr>
            <p:cNvPr id="94214" name="Picture 6"/>
            <p:cNvPicPr>
              <a:picLocks noChangeAspect="1" noChangeArrowheads="1"/>
            </p:cNvPicPr>
            <p:nvPr/>
          </p:nvPicPr>
          <p:blipFill>
            <a:blip r:embed="rId5"/>
            <a:srcRect/>
            <a:stretch>
              <a:fillRect/>
            </a:stretch>
          </p:blipFill>
          <p:spPr bwMode="auto">
            <a:xfrm>
              <a:off x="5024430" y="2928934"/>
              <a:ext cx="238125" cy="180975"/>
            </a:xfrm>
            <a:prstGeom prst="rect">
              <a:avLst/>
            </a:prstGeom>
            <a:noFill/>
            <a:ln w="9525">
              <a:noFill/>
              <a:miter lim="800000"/>
              <a:headEnd/>
              <a:tailEnd/>
            </a:ln>
            <a:effectLst/>
          </p:spPr>
        </p:pic>
        <p:pic>
          <p:nvPicPr>
            <p:cNvPr id="94216" name="Picture 8"/>
            <p:cNvPicPr>
              <a:picLocks noChangeAspect="1" noChangeArrowheads="1"/>
            </p:cNvPicPr>
            <p:nvPr/>
          </p:nvPicPr>
          <p:blipFill>
            <a:blip r:embed="rId6"/>
            <a:srcRect/>
            <a:stretch>
              <a:fillRect/>
            </a:stretch>
          </p:blipFill>
          <p:spPr bwMode="auto">
            <a:xfrm>
              <a:off x="4810116" y="2928934"/>
              <a:ext cx="314325" cy="190500"/>
            </a:xfrm>
            <a:prstGeom prst="rect">
              <a:avLst/>
            </a:prstGeom>
            <a:noFill/>
            <a:ln w="9525">
              <a:noFill/>
              <a:miter lim="800000"/>
              <a:headEnd/>
              <a:tailEnd/>
            </a:ln>
            <a:effectLst/>
          </p:spPr>
        </p:pic>
        <p:pic>
          <p:nvPicPr>
            <p:cNvPr id="94217" name="Picture 9"/>
            <p:cNvPicPr>
              <a:picLocks noChangeAspect="1" noChangeArrowheads="1"/>
            </p:cNvPicPr>
            <p:nvPr/>
          </p:nvPicPr>
          <p:blipFill>
            <a:blip r:embed="rId6"/>
            <a:srcRect/>
            <a:stretch>
              <a:fillRect/>
            </a:stretch>
          </p:blipFill>
          <p:spPr bwMode="auto">
            <a:xfrm>
              <a:off x="4738678" y="2928934"/>
              <a:ext cx="314325" cy="190500"/>
            </a:xfrm>
            <a:prstGeom prst="rect">
              <a:avLst/>
            </a:prstGeom>
            <a:noFill/>
            <a:ln w="9525">
              <a:noFill/>
              <a:miter lim="800000"/>
              <a:headEnd/>
              <a:tailEnd/>
            </a:ln>
            <a:effectLst/>
          </p:spPr>
        </p:pic>
        <p:pic>
          <p:nvPicPr>
            <p:cNvPr id="94218" name="Picture 10"/>
            <p:cNvPicPr>
              <a:picLocks noChangeAspect="1" noChangeArrowheads="1"/>
            </p:cNvPicPr>
            <p:nvPr/>
          </p:nvPicPr>
          <p:blipFill>
            <a:blip r:embed="rId7"/>
            <a:srcRect/>
            <a:stretch>
              <a:fillRect/>
            </a:stretch>
          </p:blipFill>
          <p:spPr bwMode="auto">
            <a:xfrm>
              <a:off x="4667240" y="3000372"/>
              <a:ext cx="357190" cy="145792"/>
            </a:xfrm>
            <a:prstGeom prst="rect">
              <a:avLst/>
            </a:prstGeom>
            <a:noFill/>
            <a:ln w="9525">
              <a:noFill/>
              <a:miter lim="800000"/>
              <a:headEnd/>
              <a:tailEnd/>
            </a:ln>
            <a:effectLst/>
          </p:spPr>
        </p:pic>
        <p:pic>
          <p:nvPicPr>
            <p:cNvPr id="94219" name="Picture 11"/>
            <p:cNvPicPr>
              <a:picLocks noChangeAspect="1" noChangeArrowheads="1"/>
            </p:cNvPicPr>
            <p:nvPr/>
          </p:nvPicPr>
          <p:blipFill>
            <a:blip r:embed="rId7"/>
            <a:srcRect/>
            <a:stretch>
              <a:fillRect/>
            </a:stretch>
          </p:blipFill>
          <p:spPr bwMode="auto">
            <a:xfrm>
              <a:off x="4667240" y="2928934"/>
              <a:ext cx="291702" cy="119062"/>
            </a:xfrm>
            <a:prstGeom prst="rect">
              <a:avLst/>
            </a:prstGeom>
            <a:noFill/>
            <a:ln w="9525">
              <a:noFill/>
              <a:miter lim="800000"/>
              <a:headEnd/>
              <a:tailEnd/>
            </a:ln>
            <a:effec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500"/>
                                        <p:tgtEl>
                                          <p:spTgt spid="15"/>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slide(fromBottom)">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任务实施</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左箭头 2">
            <a:hlinkClick r:id="rId2" action="ppaction://hlinksldjump"/>
          </p:cNvPr>
          <p:cNvSpPr/>
          <p:nvPr/>
        </p:nvSpPr>
        <p:spPr>
          <a:xfrm>
            <a:off x="309522" y="5929330"/>
            <a:ext cx="1166778" cy="71435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452398" y="1714488"/>
            <a:ext cx="7405718" cy="3416320"/>
          </a:xfrm>
          <a:prstGeom prst="rect">
            <a:avLst/>
          </a:prstGeom>
        </p:spPr>
        <p:txBody>
          <a:bodyPr wrap="square">
            <a:spAutoFit/>
          </a:bodyPr>
          <a:lstStyle/>
          <a:p>
            <a:pPr indent="444500"/>
            <a:r>
              <a:rPr lang="zh-CN" altLang="en-US" dirty="0" smtClean="0"/>
              <a:t>① 砖壁砌筑必须做到横圆竖直，灰浆饱满，不得留踏步式或马牙槎。</a:t>
            </a:r>
          </a:p>
          <a:p>
            <a:pPr indent="444500"/>
            <a:r>
              <a:rPr lang="zh-CN" altLang="en-US" dirty="0" smtClean="0"/>
              <a:t>② 钢筋混凝土壁板和壁槽灌缝之前，必须将模板内杂物清除干净，用水将模板湿润。</a:t>
            </a:r>
          </a:p>
          <a:p>
            <a:pPr indent="444500"/>
            <a:r>
              <a:rPr lang="zh-CN" altLang="en-US" dirty="0" smtClean="0"/>
              <a:t>③ 池壁模板必须紧固好，以防止浇筑混凝土时模板发生变形。</a:t>
            </a:r>
          </a:p>
          <a:p>
            <a:pPr indent="444500"/>
            <a:r>
              <a:rPr lang="zh-CN" altLang="en-US" dirty="0" smtClean="0"/>
              <a:t>④ 为加强水池防水效果，防渗混凝土可掺用素磺酸钙减水剂。掺用减水剂配制的混凝土，耐油、抗渗性好，而且节约水泥。</a:t>
            </a:r>
          </a:p>
          <a:p>
            <a:pPr indent="444500"/>
            <a:r>
              <a:rPr lang="zh-CN" altLang="en-US" dirty="0" smtClean="0"/>
              <a:t>⑤ 在底板、池壁上要设有伸缩缝。底板与池壁连接处的施工缝可留成台阶形、凹槽形、加金属止水片或遇水膨胀橡胶带。</a:t>
            </a:r>
          </a:p>
          <a:p>
            <a:pPr indent="444500"/>
            <a:r>
              <a:rPr lang="zh-CN" altLang="en-US" dirty="0" smtClean="0"/>
              <a:t>⑥ 养护对于水池混凝土强度的高低非常重要。底板浇筑完后，在施工池壁时，应注意养护，保持湿润。池壁混凝土浇筑完后，在气温较高或干燥情况下，过早拆模会引起混凝土收缩产生裂缝，因此，应继续浇水养护。底板、池壁和池壁灌缝混凝土的养护期应不少于</a:t>
            </a:r>
            <a:r>
              <a:rPr lang="en-US" dirty="0" smtClean="0"/>
              <a:t>14</a:t>
            </a:r>
            <a:r>
              <a:rPr lang="zh-CN" altLang="en-US" dirty="0" smtClean="0"/>
              <a:t>天。</a:t>
            </a:r>
            <a:endParaRPr lang="zh-CN" altLang="en-US" dirty="0"/>
          </a:p>
        </p:txBody>
      </p:sp>
      <p:pic>
        <p:nvPicPr>
          <p:cNvPr id="95233" name="Picture 1"/>
          <p:cNvPicPr>
            <a:picLocks noChangeAspect="1" noChangeArrowheads="1"/>
          </p:cNvPicPr>
          <p:nvPr/>
        </p:nvPicPr>
        <p:blipFill>
          <a:blip r:embed="rId3"/>
          <a:srcRect l="21255"/>
          <a:stretch>
            <a:fillRect/>
          </a:stretch>
        </p:blipFill>
        <p:spPr bwMode="auto">
          <a:xfrm>
            <a:off x="8024826" y="1500174"/>
            <a:ext cx="3705218" cy="405765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plus(in)">
                                      <p:cBhvr>
                                        <p:cTn id="7" dur="500"/>
                                        <p:tgtEl>
                                          <p:spTgt spid="4"/>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95233"/>
                                        </p:tgtEl>
                                        <p:attrNameLst>
                                          <p:attrName>style.visibility</p:attrName>
                                        </p:attrNameLst>
                                      </p:cBhvr>
                                      <p:to>
                                        <p:strVal val="visible"/>
                                      </p:to>
                                    </p:set>
                                    <p:animEffect transition="in" filter="slide(fromBottom)">
                                      <p:cBhvr>
                                        <p:cTn id="11" dur="500"/>
                                        <p:tgtEl>
                                          <p:spTgt spid="952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任务实施</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矩形 2"/>
          <p:cNvSpPr/>
          <p:nvPr/>
        </p:nvSpPr>
        <p:spPr>
          <a:xfrm>
            <a:off x="666712" y="1142984"/>
            <a:ext cx="10715700" cy="4247317"/>
          </a:xfrm>
          <a:prstGeom prst="rect">
            <a:avLst/>
          </a:prstGeom>
        </p:spPr>
        <p:txBody>
          <a:bodyPr wrap="square">
            <a:spAutoFit/>
          </a:bodyPr>
          <a:lstStyle/>
          <a:p>
            <a:pPr indent="355600"/>
            <a:r>
              <a:rPr lang="zh-CN" altLang="en-US" dirty="0" smtClean="0"/>
              <a:t>五、防水施工</a:t>
            </a:r>
          </a:p>
          <a:p>
            <a:pPr indent="355600"/>
            <a:r>
              <a:rPr lang="zh-CN" altLang="en-US" dirty="0" smtClean="0"/>
              <a:t>本任务中，防水处理的方法是铺设</a:t>
            </a:r>
            <a:r>
              <a:rPr lang="en-US" dirty="0" smtClean="0"/>
              <a:t>SBS</a:t>
            </a:r>
            <a:r>
              <a:rPr lang="zh-CN" altLang="en-US" dirty="0" smtClean="0"/>
              <a:t>防水卷材，这是在水景施工过程中常用的一种防水做法。注意，水池的池底和池壁都应进行防水处理。</a:t>
            </a:r>
          </a:p>
          <a:p>
            <a:pPr indent="355600"/>
            <a:r>
              <a:rPr lang="en-US" dirty="0" smtClean="0"/>
              <a:t>SBS</a:t>
            </a:r>
            <a:r>
              <a:rPr lang="zh-CN" altLang="en-US" dirty="0" smtClean="0"/>
              <a:t>防水卷材是采用</a:t>
            </a:r>
            <a:r>
              <a:rPr lang="en-US" dirty="0" smtClean="0"/>
              <a:t>SBS</a:t>
            </a:r>
            <a:r>
              <a:rPr lang="zh-CN" altLang="en-US" dirty="0" smtClean="0"/>
              <a:t>改性沥青浸渍和涂盖胎基，两面涂以弹性体或塑料体沥青涂盖层，上面涂以细砂或覆盖聚乙烯膜所制成的防水卷材，具有良好的防水性能和抗老化性能，并具有高温不流淌、低温不脆裂、施工简便、无污染、使用寿命长的特点。</a:t>
            </a:r>
            <a:r>
              <a:rPr lang="en-US" dirty="0" smtClean="0"/>
              <a:t>SBS</a:t>
            </a:r>
            <a:r>
              <a:rPr lang="zh-CN" altLang="en-US" dirty="0" smtClean="0"/>
              <a:t>防水卷材尤其适用于寒冷地区、变形和振动较大的水池防水施工。</a:t>
            </a:r>
            <a:endParaRPr lang="en-US" altLang="zh-CN" dirty="0" smtClean="0"/>
          </a:p>
          <a:p>
            <a:pPr indent="355600"/>
            <a:r>
              <a:rPr lang="zh-CN" altLang="en-US" dirty="0" smtClean="0"/>
              <a:t>铺设</a:t>
            </a:r>
            <a:r>
              <a:rPr lang="en-US" dirty="0" smtClean="0"/>
              <a:t>SBS</a:t>
            </a:r>
            <a:r>
              <a:rPr lang="zh-CN" altLang="en-US" dirty="0" smtClean="0"/>
              <a:t>防水卷材的施工工艺流程如下。</a:t>
            </a:r>
            <a:endParaRPr lang="en-US" altLang="zh-CN" dirty="0" smtClean="0"/>
          </a:p>
          <a:p>
            <a:pPr indent="355600"/>
            <a:r>
              <a:rPr lang="zh-CN" altLang="en-US" b="1" dirty="0" smtClean="0">
                <a:solidFill>
                  <a:srgbClr val="FF9300"/>
                </a:solidFill>
              </a:rPr>
              <a:t>（一）基层清理</a:t>
            </a:r>
          </a:p>
          <a:p>
            <a:pPr indent="355600"/>
            <a:r>
              <a:rPr lang="zh-CN" altLang="en-US" b="1" dirty="0" smtClean="0">
                <a:solidFill>
                  <a:srgbClr val="FF9300"/>
                </a:solidFill>
              </a:rPr>
              <a:t>（二）涂刷基层处理剂</a:t>
            </a:r>
          </a:p>
          <a:p>
            <a:pPr indent="355600"/>
            <a:r>
              <a:rPr lang="zh-CN" altLang="en-US" b="1" dirty="0" smtClean="0">
                <a:solidFill>
                  <a:srgbClr val="FF9300"/>
                </a:solidFill>
              </a:rPr>
              <a:t>（三）铺贴附加层</a:t>
            </a:r>
          </a:p>
          <a:p>
            <a:pPr indent="355600"/>
            <a:r>
              <a:rPr lang="zh-CN" altLang="en-US" b="1" dirty="0" smtClean="0">
                <a:solidFill>
                  <a:srgbClr val="FF9300"/>
                </a:solidFill>
              </a:rPr>
              <a:t>（四）铺贴卷材</a:t>
            </a:r>
          </a:p>
          <a:p>
            <a:pPr indent="355600"/>
            <a:r>
              <a:rPr lang="zh-CN" altLang="en-US" b="1" dirty="0" smtClean="0">
                <a:solidFill>
                  <a:srgbClr val="FF9300"/>
                </a:solidFill>
              </a:rPr>
              <a:t>（五）热熔封边</a:t>
            </a:r>
          </a:p>
          <a:p>
            <a:pPr indent="355600"/>
            <a:r>
              <a:rPr lang="zh-CN" altLang="en-US" b="1" dirty="0" smtClean="0">
                <a:solidFill>
                  <a:srgbClr val="FF9300"/>
                </a:solidFill>
              </a:rPr>
              <a:t>（六）保护层施工</a:t>
            </a:r>
          </a:p>
          <a:p>
            <a:pPr indent="355600"/>
            <a:endParaRPr lang="zh-CN" altLang="en-US" dirty="0"/>
          </a:p>
        </p:txBody>
      </p:sp>
      <p:pic>
        <p:nvPicPr>
          <p:cNvPr id="1026" name="Picture 2"/>
          <p:cNvPicPr>
            <a:picLocks noChangeAspect="1" noChangeArrowheads="1"/>
          </p:cNvPicPr>
          <p:nvPr/>
        </p:nvPicPr>
        <p:blipFill>
          <a:blip r:embed="rId2"/>
          <a:srcRect/>
          <a:stretch>
            <a:fillRect/>
          </a:stretch>
        </p:blipFill>
        <p:spPr bwMode="auto">
          <a:xfrm>
            <a:off x="5381620" y="3143248"/>
            <a:ext cx="5255730" cy="328614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slide(fromBottom)">
                                      <p:cBhvr>
                                        <p:cTn id="1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任务实施</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矩形 2"/>
          <p:cNvSpPr/>
          <p:nvPr/>
        </p:nvSpPr>
        <p:spPr>
          <a:xfrm>
            <a:off x="809588" y="1142984"/>
            <a:ext cx="10429948" cy="2585323"/>
          </a:xfrm>
          <a:prstGeom prst="rect">
            <a:avLst/>
          </a:prstGeom>
        </p:spPr>
        <p:txBody>
          <a:bodyPr wrap="square">
            <a:spAutoFit/>
          </a:bodyPr>
          <a:lstStyle/>
          <a:p>
            <a:pPr indent="444500"/>
            <a:r>
              <a:rPr lang="zh-CN" altLang="en-US" dirty="0" smtClean="0"/>
              <a:t>六、面层施工</a:t>
            </a:r>
          </a:p>
          <a:p>
            <a:pPr indent="444500"/>
            <a:r>
              <a:rPr lang="zh-CN" altLang="en-US" dirty="0" smtClean="0"/>
              <a:t>面层施工在混凝土及砖结构的池塘施工中是一道十分重要的工序。它使池面平滑，有利于水池使用安全。本任务中，池壁为钢筋混凝土结构，施工时应注意以下要点。</a:t>
            </a:r>
          </a:p>
          <a:p>
            <a:pPr indent="444500"/>
            <a:r>
              <a:rPr lang="zh-CN" altLang="en-US" dirty="0" smtClean="0"/>
              <a:t>① 抹灰前，将池内壁表面凿毛，不平处铲平，并用水冲洗干净。</a:t>
            </a:r>
          </a:p>
          <a:p>
            <a:pPr indent="444500"/>
            <a:r>
              <a:rPr lang="zh-CN" altLang="en-US" dirty="0" smtClean="0"/>
              <a:t>② 抹灰时，可在混凝土墙面上刷一遍薄的纯水泥浆，以增加黏结力。</a:t>
            </a:r>
          </a:p>
          <a:p>
            <a:pPr indent="444500"/>
            <a:r>
              <a:rPr lang="zh-CN" altLang="en-US" dirty="0" smtClean="0"/>
              <a:t>③ 应采用</a:t>
            </a:r>
            <a:r>
              <a:rPr lang="en-US" dirty="0" smtClean="0"/>
              <a:t>325</a:t>
            </a:r>
            <a:r>
              <a:rPr lang="zh-CN" altLang="en-US" dirty="0" smtClean="0"/>
              <a:t>号普通水泥配制水泥砂浆，配合比</a:t>
            </a:r>
            <a:r>
              <a:rPr lang="en-US" dirty="0" smtClean="0"/>
              <a:t>1</a:t>
            </a:r>
            <a:r>
              <a:rPr lang="zh-CN" altLang="en-US" dirty="0" smtClean="0"/>
              <a:t>∶</a:t>
            </a:r>
            <a:r>
              <a:rPr lang="en-US" dirty="0" smtClean="0"/>
              <a:t>2</a:t>
            </a:r>
            <a:r>
              <a:rPr lang="zh-CN" altLang="en-US" dirty="0" smtClean="0"/>
              <a:t>必须称量准确，可掺适量防水粉，拌和要均匀。</a:t>
            </a:r>
          </a:p>
          <a:p>
            <a:pPr indent="444500"/>
            <a:r>
              <a:rPr lang="zh-CN" altLang="en-US" dirty="0" smtClean="0"/>
              <a:t>④ 底层灰不宜太厚，一般为</a:t>
            </a:r>
            <a:r>
              <a:rPr lang="en-US" dirty="0" smtClean="0"/>
              <a:t>5</a:t>
            </a:r>
            <a:r>
              <a:rPr lang="zh-CN" altLang="en-US" dirty="0" smtClean="0"/>
              <a:t>～</a:t>
            </a:r>
            <a:r>
              <a:rPr lang="en-US" dirty="0" smtClean="0"/>
              <a:t>10 mm</a:t>
            </a:r>
            <a:r>
              <a:rPr lang="zh-CN" altLang="en-US" dirty="0" smtClean="0"/>
              <a:t>。第二层将墙面找平，厚度</a:t>
            </a:r>
            <a:r>
              <a:rPr lang="en-US" dirty="0" smtClean="0"/>
              <a:t>5</a:t>
            </a:r>
            <a:r>
              <a:rPr lang="zh-CN" altLang="en-US" dirty="0" smtClean="0"/>
              <a:t>～</a:t>
            </a:r>
            <a:r>
              <a:rPr lang="en-US" dirty="0" smtClean="0"/>
              <a:t>12 mm</a:t>
            </a:r>
            <a:r>
              <a:rPr lang="zh-CN" altLang="en-US" dirty="0" smtClean="0"/>
              <a:t>。第三层面层进行压光，厚度</a:t>
            </a:r>
            <a:r>
              <a:rPr lang="en-US" dirty="0" smtClean="0"/>
              <a:t>2</a:t>
            </a:r>
            <a:r>
              <a:rPr lang="zh-CN" altLang="en-US" dirty="0" smtClean="0"/>
              <a:t>～</a:t>
            </a:r>
            <a:r>
              <a:rPr lang="en-US" dirty="0" smtClean="0"/>
              <a:t>3 mm</a:t>
            </a:r>
            <a:r>
              <a:rPr lang="zh-CN" altLang="en-US" dirty="0" smtClean="0"/>
              <a:t>。</a:t>
            </a:r>
          </a:p>
          <a:p>
            <a:pPr indent="444500"/>
            <a:r>
              <a:rPr lang="zh-CN" altLang="en-US" dirty="0" smtClean="0"/>
              <a:t>⑤ 砖壁与钢筋混凝土底板结合处，要特别注意操作，加强转角抹灰厚度，使呈圆角，防止渗漏。</a:t>
            </a:r>
            <a:endParaRPr lang="zh-CN" altLang="en-US" dirty="0"/>
          </a:p>
        </p:txBody>
      </p:sp>
      <p:pic>
        <p:nvPicPr>
          <p:cNvPr id="2050" name="Picture 2"/>
          <p:cNvPicPr>
            <a:picLocks noChangeAspect="1" noChangeArrowheads="1"/>
          </p:cNvPicPr>
          <p:nvPr/>
        </p:nvPicPr>
        <p:blipFill>
          <a:blip r:embed="rId2"/>
          <a:srcRect/>
          <a:stretch>
            <a:fillRect/>
          </a:stretch>
        </p:blipFill>
        <p:spPr bwMode="auto">
          <a:xfrm>
            <a:off x="2595538" y="3786190"/>
            <a:ext cx="7443971" cy="257176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slide(fromBottom)">
                                      <p:cBhvr>
                                        <p:cTn id="11"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任务实施</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矩形 2"/>
          <p:cNvSpPr/>
          <p:nvPr/>
        </p:nvSpPr>
        <p:spPr>
          <a:xfrm>
            <a:off x="1023902" y="1500174"/>
            <a:ext cx="4143404" cy="4524315"/>
          </a:xfrm>
          <a:prstGeom prst="rect">
            <a:avLst/>
          </a:prstGeom>
        </p:spPr>
        <p:txBody>
          <a:bodyPr wrap="square">
            <a:spAutoFit/>
          </a:bodyPr>
          <a:lstStyle/>
          <a:p>
            <a:pPr indent="444500"/>
            <a:r>
              <a:rPr lang="zh-CN" altLang="en-US" dirty="0" smtClean="0"/>
              <a:t>七、收尾及试水</a:t>
            </a:r>
          </a:p>
          <a:p>
            <a:pPr indent="444500"/>
            <a:r>
              <a:rPr lang="zh-CN" altLang="en-US" dirty="0" smtClean="0"/>
              <a:t>在收尾施工过程中，尤其要注意细节的处理。管线与水池的衔接部位仍有空隙存在时，需要对这些部位先进行混凝土填充，然后进行防水施工和面层处理。</a:t>
            </a:r>
          </a:p>
          <a:p>
            <a:pPr indent="444500"/>
            <a:r>
              <a:rPr lang="zh-CN" altLang="en-US" dirty="0" smtClean="0"/>
              <a:t>收尾工程结束后，进行试水验收。试水的主要目的是检验结构安全度，检查施工质量。首先在水池内注入一定量的水，并做好水位线标记，</a:t>
            </a:r>
            <a:r>
              <a:rPr lang="en-US" dirty="0" smtClean="0"/>
              <a:t>24 h</a:t>
            </a:r>
            <a:r>
              <a:rPr lang="zh-CN" altLang="en-US" dirty="0" smtClean="0"/>
              <a:t>后检查标记线的位置，看水池内的水有无明显减少，以此检验防水施工的质量。在注水的过程中注意观察给、排水管线的接缝处是否有漏水现象，若发现水池有漏水现象，需准确查找漏水部位，并重新进行防水施工。</a:t>
            </a:r>
            <a:endParaRPr lang="zh-CN" altLang="en-US" dirty="0"/>
          </a:p>
        </p:txBody>
      </p:sp>
      <p:pic>
        <p:nvPicPr>
          <p:cNvPr id="3074" name="Picture 2"/>
          <p:cNvPicPr>
            <a:picLocks noChangeAspect="1" noChangeArrowheads="1"/>
          </p:cNvPicPr>
          <p:nvPr/>
        </p:nvPicPr>
        <p:blipFill>
          <a:blip r:embed="rId2"/>
          <a:srcRect/>
          <a:stretch>
            <a:fillRect/>
          </a:stretch>
        </p:blipFill>
        <p:spPr bwMode="auto">
          <a:xfrm>
            <a:off x="5310182" y="1285860"/>
            <a:ext cx="5337243" cy="500066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3074"/>
                                        </p:tgtEl>
                                        <p:attrNameLst>
                                          <p:attrName>style.visibility</p:attrName>
                                        </p:attrNameLst>
                                      </p:cBhvr>
                                      <p:to>
                                        <p:strVal val="visible"/>
                                      </p:to>
                                    </p:set>
                                    <p:animEffect transition="in" filter="slide(fromBottom)">
                                      <p:cBhvr>
                                        <p:cTn id="11"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任务设置</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4" name="矩形 3"/>
          <p:cNvSpPr/>
          <p:nvPr/>
        </p:nvSpPr>
        <p:spPr>
          <a:xfrm>
            <a:off x="809588" y="1071546"/>
            <a:ext cx="10644262" cy="1200329"/>
          </a:xfrm>
          <a:prstGeom prst="rect">
            <a:avLst/>
          </a:prstGeom>
        </p:spPr>
        <p:txBody>
          <a:bodyPr wrap="square">
            <a:spAutoFit/>
          </a:bodyPr>
          <a:lstStyle/>
          <a:p>
            <a:pPr indent="444500"/>
            <a:r>
              <a:rPr lang="zh-CN" altLang="en-US" dirty="0" smtClean="0"/>
              <a:t>如图</a:t>
            </a:r>
            <a:r>
              <a:rPr lang="en-US" altLang="zh-CN" dirty="0" smtClean="0"/>
              <a:t>4-22</a:t>
            </a:r>
            <a:r>
              <a:rPr lang="zh-CN" altLang="en-US" dirty="0" smtClean="0"/>
              <a:t>和图</a:t>
            </a:r>
            <a:r>
              <a:rPr lang="en-US" altLang="zh-CN" dirty="0" smtClean="0"/>
              <a:t>4-23</a:t>
            </a:r>
            <a:r>
              <a:rPr lang="zh-CN" altLang="en-US" dirty="0" smtClean="0"/>
              <a:t>所示为某小区人工溪涧平面放样图及施工图，根据图纸完成溪涧施工。施工步骤为：溪槽放线和溪槽挖掘；溪底施工；溪壁施工；管线安装；收尾及试水。开槽时注意溪涧上、下游设计标高的要求，严格按照图纸要求选择材料，并注意驳岸的结构及防渗施工，在卵石铺制和河道内景石摆放的过程中注意美观实用。</a:t>
            </a:r>
            <a:endParaRPr lang="zh-CN" altLang="en-US" dirty="0"/>
          </a:p>
        </p:txBody>
      </p:sp>
      <p:pic>
        <p:nvPicPr>
          <p:cNvPr id="33794" name="Picture 2" descr="4-23"/>
          <p:cNvPicPr>
            <a:picLocks noChangeAspect="1" noChangeArrowheads="1"/>
          </p:cNvPicPr>
          <p:nvPr/>
        </p:nvPicPr>
        <p:blipFill>
          <a:blip r:embed="rId2"/>
          <a:srcRect/>
          <a:stretch>
            <a:fillRect/>
          </a:stretch>
        </p:blipFill>
        <p:spPr bwMode="auto">
          <a:xfrm rot="5400000">
            <a:off x="2494769" y="675474"/>
            <a:ext cx="3848100" cy="7212013"/>
          </a:xfrm>
          <a:prstGeom prst="rect">
            <a:avLst/>
          </a:prstGeom>
          <a:noFill/>
          <a:ln w="9525">
            <a:noFill/>
            <a:miter lim="800000"/>
            <a:headEnd/>
            <a:tailEnd/>
          </a:ln>
        </p:spPr>
      </p:pic>
      <p:pic>
        <p:nvPicPr>
          <p:cNvPr id="33795" name="Picture 3" descr="4-24"/>
          <p:cNvPicPr>
            <a:picLocks noChangeAspect="1" noChangeArrowheads="1"/>
          </p:cNvPicPr>
          <p:nvPr/>
        </p:nvPicPr>
        <p:blipFill>
          <a:blip r:embed="rId3"/>
          <a:srcRect/>
          <a:stretch>
            <a:fillRect/>
          </a:stretch>
        </p:blipFill>
        <p:spPr bwMode="auto">
          <a:xfrm>
            <a:off x="8239140" y="2071678"/>
            <a:ext cx="3073998" cy="4271953"/>
          </a:xfrm>
          <a:prstGeom prst="rect">
            <a:avLst/>
          </a:prstGeom>
          <a:noFill/>
          <a:ln w="9525">
            <a:noFill/>
            <a:miter lim="800000"/>
            <a:headEnd/>
            <a:tailEnd/>
          </a:ln>
        </p:spPr>
      </p:pic>
      <p:sp>
        <p:nvSpPr>
          <p:cNvPr id="7" name="矩形 6"/>
          <p:cNvSpPr/>
          <p:nvPr/>
        </p:nvSpPr>
        <p:spPr>
          <a:xfrm>
            <a:off x="2666976" y="6286520"/>
            <a:ext cx="3741730" cy="338554"/>
          </a:xfrm>
          <a:prstGeom prst="rect">
            <a:avLst/>
          </a:prstGeom>
        </p:spPr>
        <p:txBody>
          <a:bodyPr wrap="none">
            <a:spAutoFit/>
          </a:bodyPr>
          <a:lstStyle/>
          <a:p>
            <a:r>
              <a:rPr lang="zh-CN" altLang="en-US" sz="1600" dirty="0" smtClean="0">
                <a:solidFill>
                  <a:srgbClr val="FF9300"/>
                </a:solidFill>
              </a:rPr>
              <a:t>图</a:t>
            </a:r>
            <a:r>
              <a:rPr lang="en-US" sz="1600" dirty="0" smtClean="0">
                <a:solidFill>
                  <a:srgbClr val="FF9300"/>
                </a:solidFill>
              </a:rPr>
              <a:t>4-22  </a:t>
            </a:r>
            <a:r>
              <a:rPr lang="zh-CN" altLang="en-US" sz="1600" dirty="0" smtClean="0">
                <a:solidFill>
                  <a:srgbClr val="FF9300"/>
                </a:solidFill>
              </a:rPr>
              <a:t>某小区人工溪流平面竖向放线图</a:t>
            </a:r>
            <a:endParaRPr lang="zh-CN" altLang="en-US" sz="1600" dirty="0">
              <a:solidFill>
                <a:srgbClr val="FF9300"/>
              </a:solidFill>
            </a:endParaRPr>
          </a:p>
        </p:txBody>
      </p:sp>
      <p:sp>
        <p:nvSpPr>
          <p:cNvPr id="8" name="矩形 7"/>
          <p:cNvSpPr/>
          <p:nvPr/>
        </p:nvSpPr>
        <p:spPr>
          <a:xfrm>
            <a:off x="8310578" y="6286520"/>
            <a:ext cx="2920992" cy="338554"/>
          </a:xfrm>
          <a:prstGeom prst="rect">
            <a:avLst/>
          </a:prstGeom>
        </p:spPr>
        <p:txBody>
          <a:bodyPr wrap="none">
            <a:spAutoFit/>
          </a:bodyPr>
          <a:lstStyle/>
          <a:p>
            <a:r>
              <a:rPr lang="zh-CN" altLang="en-US" sz="1600" dirty="0" smtClean="0">
                <a:solidFill>
                  <a:srgbClr val="FF9300"/>
                </a:solidFill>
              </a:rPr>
              <a:t>图</a:t>
            </a:r>
            <a:r>
              <a:rPr lang="en-US" sz="1600" dirty="0" smtClean="0">
                <a:solidFill>
                  <a:srgbClr val="FF9300"/>
                </a:solidFill>
              </a:rPr>
              <a:t>4-23  </a:t>
            </a:r>
            <a:r>
              <a:rPr lang="zh-CN" altLang="en-US" sz="1600" dirty="0" smtClean="0">
                <a:solidFill>
                  <a:srgbClr val="FF9300"/>
                </a:solidFill>
              </a:rPr>
              <a:t>某小区人工溪流施工图</a:t>
            </a:r>
            <a:endParaRPr lang="zh-CN" altLang="en-US" sz="1600" dirty="0">
              <a:solidFill>
                <a:srgbClr val="FF93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33794"/>
                                        </p:tgtEl>
                                        <p:attrNameLst>
                                          <p:attrName>style.visibility</p:attrName>
                                        </p:attrNameLst>
                                      </p:cBhvr>
                                      <p:to>
                                        <p:strVal val="visible"/>
                                      </p:to>
                                    </p:set>
                                    <p:animEffect transition="in" filter="slide(fromBottom)">
                                      <p:cBhvr>
                                        <p:cTn id="11" dur="500"/>
                                        <p:tgtEl>
                                          <p:spTgt spid="33794"/>
                                        </p:tgtEl>
                                      </p:cBhvr>
                                    </p:animEffect>
                                  </p:childTnLst>
                                </p:cTn>
                              </p:par>
                              <p:par>
                                <p:cTn id="12" presetID="12" presetClass="entr" presetSubtype="4" fill="hold" nodeType="withEffect">
                                  <p:stCondLst>
                                    <p:cond delay="0"/>
                                  </p:stCondLst>
                                  <p:childTnLst>
                                    <p:set>
                                      <p:cBhvr>
                                        <p:cTn id="13" dur="1" fill="hold">
                                          <p:stCondLst>
                                            <p:cond delay="0"/>
                                          </p:stCondLst>
                                        </p:cTn>
                                        <p:tgtEl>
                                          <p:spTgt spid="33795"/>
                                        </p:tgtEl>
                                        <p:attrNameLst>
                                          <p:attrName>style.visibility</p:attrName>
                                        </p:attrNameLst>
                                      </p:cBhvr>
                                      <p:to>
                                        <p:strVal val="visible"/>
                                      </p:to>
                                    </p:set>
                                    <p:animEffect transition="in" filter="slide(fromBottom)">
                                      <p:cBhvr>
                                        <p:cTn id="14" dur="500"/>
                                        <p:tgtEl>
                                          <p:spTgt spid="33795"/>
                                        </p:tgtEl>
                                      </p:cBhvr>
                                    </p:animEffect>
                                  </p:childTnLst>
                                </p:cTn>
                              </p:par>
                              <p:par>
                                <p:cTn id="15" presetID="1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slide(fromBottom)">
                                      <p:cBhvr>
                                        <p:cTn id="17" dur="500"/>
                                        <p:tgtEl>
                                          <p:spTgt spid="7"/>
                                        </p:tgtEl>
                                      </p:cBhvr>
                                    </p:animEffect>
                                  </p:childTnLst>
                                </p:cTn>
                              </p:par>
                              <p:par>
                                <p:cTn id="18" presetID="12" presetClass="entr" presetSubtype="4"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slide(fromBottom)">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相关知识</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矩形 2"/>
          <p:cNvSpPr/>
          <p:nvPr/>
        </p:nvSpPr>
        <p:spPr>
          <a:xfrm>
            <a:off x="595274" y="1071546"/>
            <a:ext cx="4000528" cy="4247317"/>
          </a:xfrm>
          <a:prstGeom prst="rect">
            <a:avLst/>
          </a:prstGeom>
        </p:spPr>
        <p:txBody>
          <a:bodyPr wrap="square">
            <a:spAutoFit/>
          </a:bodyPr>
          <a:lstStyle/>
          <a:p>
            <a:pPr indent="444500"/>
            <a:r>
              <a:rPr lang="zh-CN" altLang="en-US" dirty="0" smtClean="0"/>
              <a:t>一、溪涧的一般形式</a:t>
            </a:r>
          </a:p>
          <a:p>
            <a:pPr indent="444500"/>
            <a:r>
              <a:rPr lang="zh-CN" altLang="en-US" dirty="0" smtClean="0"/>
              <a:t>如图</a:t>
            </a:r>
            <a:r>
              <a:rPr lang="en-US" dirty="0" smtClean="0"/>
              <a:t>4-24</a:t>
            </a:r>
            <a:r>
              <a:rPr lang="zh-CN" altLang="en-US" dirty="0" smtClean="0"/>
              <a:t>所示为溪涧的一般形式。从图中可看出：溪涧讲究分合、收放、曲折，多为曲折狭长的带状水面，有强烈的宽窄对比，溪中常分布汀步、小桥、滩地、点石等，并有随流水走向若隐若现的小路。溪涧一般多设计于瀑布与湖池之间。溪涧设计讲究师法自然，平面上蜿蜒曲折，立面上有缓有陡，富于节奏感。</a:t>
            </a:r>
            <a:endParaRPr lang="en-US" altLang="zh-CN" dirty="0" smtClean="0"/>
          </a:p>
          <a:p>
            <a:pPr indent="444500"/>
            <a:r>
              <a:rPr lang="zh-CN" altLang="en-US" dirty="0" smtClean="0"/>
              <a:t>园林的溪涧中，为尽量展示其自然风格，常设置各种主景石。布置溪涧最好选择有一定坡度的基址，依流势而设计。一般溪涧的坡势应根据建设用地的地势及排水条件等决定。</a:t>
            </a:r>
            <a:endParaRPr lang="zh-CN" altLang="en-US" dirty="0"/>
          </a:p>
        </p:txBody>
      </p:sp>
      <p:pic>
        <p:nvPicPr>
          <p:cNvPr id="32770" name="Picture 2"/>
          <p:cNvPicPr>
            <a:picLocks noChangeAspect="1" noChangeArrowheads="1"/>
          </p:cNvPicPr>
          <p:nvPr/>
        </p:nvPicPr>
        <p:blipFill>
          <a:blip r:embed="rId2"/>
          <a:srcRect/>
          <a:stretch>
            <a:fillRect/>
          </a:stretch>
        </p:blipFill>
        <p:spPr bwMode="auto">
          <a:xfrm>
            <a:off x="4595802" y="1071546"/>
            <a:ext cx="7358114" cy="4212881"/>
          </a:xfrm>
          <a:prstGeom prst="rect">
            <a:avLst/>
          </a:prstGeom>
          <a:noFill/>
          <a:ln w="9525">
            <a:noFill/>
            <a:miter lim="800000"/>
            <a:headEnd/>
            <a:tailEnd/>
          </a:ln>
          <a:effectLst/>
        </p:spPr>
      </p:pic>
      <p:pic>
        <p:nvPicPr>
          <p:cNvPr id="32769" name="Picture 1" descr="4-25"/>
          <p:cNvPicPr>
            <a:picLocks noChangeAspect="1" noChangeArrowheads="1"/>
          </p:cNvPicPr>
          <p:nvPr/>
        </p:nvPicPr>
        <p:blipFill>
          <a:blip r:embed="rId3"/>
          <a:srcRect/>
          <a:stretch>
            <a:fillRect/>
          </a:stretch>
        </p:blipFill>
        <p:spPr bwMode="auto">
          <a:xfrm>
            <a:off x="4452926" y="3357562"/>
            <a:ext cx="3179168" cy="3000396"/>
          </a:xfrm>
          <a:prstGeom prst="rect">
            <a:avLst/>
          </a:prstGeom>
          <a:noFill/>
          <a:ln w="9525">
            <a:noFill/>
            <a:miter lim="800000"/>
            <a:headEnd/>
            <a:tailEnd/>
          </a:ln>
        </p:spPr>
      </p:pic>
      <p:sp>
        <p:nvSpPr>
          <p:cNvPr id="6" name="矩形 5"/>
          <p:cNvSpPr/>
          <p:nvPr/>
        </p:nvSpPr>
        <p:spPr>
          <a:xfrm>
            <a:off x="7667636" y="5929330"/>
            <a:ext cx="2569934" cy="369332"/>
          </a:xfrm>
          <a:prstGeom prst="rect">
            <a:avLst/>
          </a:prstGeom>
        </p:spPr>
        <p:txBody>
          <a:bodyPr wrap="none">
            <a:spAutoFit/>
          </a:bodyPr>
          <a:lstStyle/>
          <a:p>
            <a:r>
              <a:rPr lang="zh-CN" altLang="en-US" dirty="0" smtClean="0">
                <a:solidFill>
                  <a:srgbClr val="FF9300"/>
                </a:solidFill>
              </a:rPr>
              <a:t>图</a:t>
            </a:r>
            <a:r>
              <a:rPr lang="en-US" dirty="0" smtClean="0">
                <a:solidFill>
                  <a:srgbClr val="FF9300"/>
                </a:solidFill>
              </a:rPr>
              <a:t>4-24  </a:t>
            </a:r>
            <a:r>
              <a:rPr lang="zh-CN" altLang="en-US" dirty="0" smtClean="0">
                <a:solidFill>
                  <a:srgbClr val="FF9300"/>
                </a:solidFill>
              </a:rPr>
              <a:t>小溪平面示意图</a:t>
            </a:r>
            <a:endParaRPr lang="zh-CN" altLang="en-US" dirty="0">
              <a:solidFill>
                <a:srgbClr val="FF9300"/>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任务设置</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TextBox 6"/>
          <p:cNvSpPr txBox="1"/>
          <p:nvPr/>
        </p:nvSpPr>
        <p:spPr>
          <a:xfrm>
            <a:off x="452398" y="1071546"/>
            <a:ext cx="5000660" cy="923330"/>
          </a:xfrm>
          <a:prstGeom prst="rect">
            <a:avLst/>
          </a:prstGeom>
          <a:noFill/>
        </p:spPr>
        <p:txBody>
          <a:bodyPr wrap="square" rtlCol="0">
            <a:spAutoFit/>
          </a:bodyPr>
          <a:lstStyle/>
          <a:p>
            <a:pPr indent="444500"/>
            <a:r>
              <a:rPr lang="zh-CN" altLang="en-US" dirty="0" smtClean="0"/>
              <a:t>某景区为满足景观需要，拟建一处人工湖，如图</a:t>
            </a:r>
            <a:r>
              <a:rPr lang="en-US" dirty="0" smtClean="0"/>
              <a:t>4-1</a:t>
            </a:r>
            <a:r>
              <a:rPr lang="zh-CN" altLang="en-US" dirty="0" smtClean="0"/>
              <a:t>和图</a:t>
            </a:r>
            <a:r>
              <a:rPr lang="en-US" dirty="0" smtClean="0"/>
              <a:t>4-2</a:t>
            </a:r>
            <a:r>
              <a:rPr lang="zh-CN" altLang="en-US" dirty="0" smtClean="0"/>
              <a:t>所示为人工湖的平面放样图、剖面图及局部详图，试根据图纸完成施工。</a:t>
            </a:r>
            <a:endParaRPr lang="zh-CN" altLang="en-US" dirty="0"/>
          </a:p>
        </p:txBody>
      </p:sp>
      <p:sp>
        <p:nvSpPr>
          <p:cNvPr id="5" name="矩形 4"/>
          <p:cNvSpPr/>
          <p:nvPr/>
        </p:nvSpPr>
        <p:spPr>
          <a:xfrm>
            <a:off x="7100332" y="5572140"/>
            <a:ext cx="3639138" cy="338554"/>
          </a:xfrm>
          <a:prstGeom prst="rect">
            <a:avLst/>
          </a:prstGeom>
        </p:spPr>
        <p:txBody>
          <a:bodyPr wrap="none">
            <a:spAutoFit/>
          </a:bodyPr>
          <a:lstStyle/>
          <a:p>
            <a:r>
              <a:rPr lang="zh-CN" altLang="en-US" sz="1600" dirty="0" smtClean="0">
                <a:solidFill>
                  <a:srgbClr val="FF9300"/>
                </a:solidFill>
              </a:rPr>
              <a:t>图</a:t>
            </a:r>
            <a:r>
              <a:rPr lang="en-US" sz="1600" dirty="0" smtClean="0">
                <a:solidFill>
                  <a:srgbClr val="FF9300"/>
                </a:solidFill>
              </a:rPr>
              <a:t>4-2  </a:t>
            </a:r>
            <a:r>
              <a:rPr lang="zh-CN" altLang="en-US" sz="1600" dirty="0" smtClean="0">
                <a:solidFill>
                  <a:srgbClr val="FF9300"/>
                </a:solidFill>
              </a:rPr>
              <a:t>某人工湖施工剖面图及局部详图</a:t>
            </a:r>
            <a:endParaRPr lang="zh-CN" altLang="en-US" sz="1600" dirty="0">
              <a:solidFill>
                <a:srgbClr val="FF9300"/>
              </a:solidFill>
            </a:endParaRPr>
          </a:p>
        </p:txBody>
      </p:sp>
      <p:pic>
        <p:nvPicPr>
          <p:cNvPr id="2050" name="Picture 2" descr="4-1"/>
          <p:cNvPicPr>
            <a:picLocks noChangeAspect="1" noChangeArrowheads="1"/>
          </p:cNvPicPr>
          <p:nvPr/>
        </p:nvPicPr>
        <p:blipFill>
          <a:blip r:embed="rId2"/>
          <a:srcRect/>
          <a:stretch>
            <a:fillRect/>
          </a:stretch>
        </p:blipFill>
        <p:spPr bwMode="auto">
          <a:xfrm>
            <a:off x="881026" y="2143116"/>
            <a:ext cx="4454521" cy="3932529"/>
          </a:xfrm>
          <a:prstGeom prst="rect">
            <a:avLst/>
          </a:prstGeom>
          <a:noFill/>
          <a:ln w="9525">
            <a:noFill/>
            <a:miter lim="800000"/>
            <a:headEnd/>
            <a:tailEnd/>
          </a:ln>
        </p:spPr>
      </p:pic>
      <p:pic>
        <p:nvPicPr>
          <p:cNvPr id="2051" name="Picture 3" descr="4-2"/>
          <p:cNvPicPr>
            <a:picLocks noChangeAspect="1" noChangeArrowheads="1"/>
          </p:cNvPicPr>
          <p:nvPr/>
        </p:nvPicPr>
        <p:blipFill>
          <a:blip r:embed="rId3"/>
          <a:srcRect/>
          <a:stretch>
            <a:fillRect/>
          </a:stretch>
        </p:blipFill>
        <p:spPr bwMode="auto">
          <a:xfrm>
            <a:off x="6381752" y="1142984"/>
            <a:ext cx="4857784" cy="4299580"/>
          </a:xfrm>
          <a:prstGeom prst="rect">
            <a:avLst/>
          </a:prstGeom>
          <a:noFill/>
          <a:ln w="9525">
            <a:noFill/>
            <a:miter lim="800000"/>
            <a:headEnd/>
            <a:tailEnd/>
          </a:ln>
        </p:spPr>
      </p:pic>
      <p:sp>
        <p:nvSpPr>
          <p:cNvPr id="8" name="矩形 7"/>
          <p:cNvSpPr/>
          <p:nvPr/>
        </p:nvSpPr>
        <p:spPr>
          <a:xfrm>
            <a:off x="1309654" y="6215082"/>
            <a:ext cx="3023585" cy="338554"/>
          </a:xfrm>
          <a:prstGeom prst="rect">
            <a:avLst/>
          </a:prstGeom>
        </p:spPr>
        <p:txBody>
          <a:bodyPr wrap="none">
            <a:spAutoFit/>
          </a:bodyPr>
          <a:lstStyle/>
          <a:p>
            <a:r>
              <a:rPr lang="zh-CN" altLang="en-US" sz="1600" dirty="0" smtClean="0">
                <a:solidFill>
                  <a:srgbClr val="FF9300"/>
                </a:solidFill>
              </a:rPr>
              <a:t>图</a:t>
            </a:r>
            <a:r>
              <a:rPr lang="en-US" sz="1600" dirty="0" smtClean="0">
                <a:solidFill>
                  <a:srgbClr val="FF9300"/>
                </a:solidFill>
              </a:rPr>
              <a:t>4-1  </a:t>
            </a:r>
            <a:r>
              <a:rPr lang="zh-CN" altLang="en-US" sz="1600" dirty="0" smtClean="0">
                <a:solidFill>
                  <a:srgbClr val="FF9300"/>
                </a:solidFill>
              </a:rPr>
              <a:t>某人工湖施工平面放样图</a:t>
            </a:r>
            <a:endParaRPr lang="zh-CN" altLang="en-US" sz="1600" dirty="0">
              <a:solidFill>
                <a:srgbClr val="FF93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16" presetClass="entr" presetSubtype="26" fill="hold" nodeType="after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barn(inHorizontal)">
                                      <p:cBhvr>
                                        <p:cTn id="11" dur="500"/>
                                        <p:tgtEl>
                                          <p:spTgt spid="2050"/>
                                        </p:tgtEl>
                                      </p:cBhvr>
                                    </p:animEffect>
                                  </p:childTnLst>
                                </p:cTn>
                              </p:par>
                              <p:par>
                                <p:cTn id="12" presetID="16" presetClass="entr" presetSubtype="26"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Horizontal)">
                                      <p:cBhvr>
                                        <p:cTn id="14" dur="500"/>
                                        <p:tgtEl>
                                          <p:spTgt spid="8"/>
                                        </p:tgtEl>
                                      </p:cBhvr>
                                    </p:animEffect>
                                  </p:childTnLst>
                                </p:cTn>
                              </p:par>
                            </p:childTnLst>
                          </p:cTn>
                        </p:par>
                        <p:par>
                          <p:cTn id="15" fill="hold">
                            <p:stCondLst>
                              <p:cond delay="1000"/>
                            </p:stCondLst>
                            <p:childTnLst>
                              <p:par>
                                <p:cTn id="16" presetID="5" presetClass="entr" presetSubtype="1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heckerboard(across)">
                                      <p:cBhvr>
                                        <p:cTn id="18" dur="500"/>
                                        <p:tgtEl>
                                          <p:spTgt spid="5"/>
                                        </p:tgtEl>
                                      </p:cBhvr>
                                    </p:animEffect>
                                  </p:childTnLst>
                                </p:cTn>
                              </p:par>
                              <p:par>
                                <p:cTn id="19" presetID="5" presetClass="entr" presetSubtype="10" fill="hold" nodeType="withEffect">
                                  <p:stCondLst>
                                    <p:cond delay="0"/>
                                  </p:stCondLst>
                                  <p:childTnLst>
                                    <p:set>
                                      <p:cBhvr>
                                        <p:cTn id="20" dur="1" fill="hold">
                                          <p:stCondLst>
                                            <p:cond delay="0"/>
                                          </p:stCondLst>
                                        </p:cTn>
                                        <p:tgtEl>
                                          <p:spTgt spid="2051"/>
                                        </p:tgtEl>
                                        <p:attrNameLst>
                                          <p:attrName>style.visibility</p:attrName>
                                        </p:attrNameLst>
                                      </p:cBhvr>
                                      <p:to>
                                        <p:strVal val="visible"/>
                                      </p:to>
                                    </p:set>
                                    <p:animEffect transition="in" filter="checkerboard(across)">
                                      <p:cBhvr>
                                        <p:cTn id="21"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相关知识</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矩形 2"/>
          <p:cNvSpPr/>
          <p:nvPr/>
        </p:nvSpPr>
        <p:spPr>
          <a:xfrm>
            <a:off x="1025878" y="1000108"/>
            <a:ext cx="1569660" cy="369332"/>
          </a:xfrm>
          <a:prstGeom prst="rect">
            <a:avLst/>
          </a:prstGeom>
        </p:spPr>
        <p:txBody>
          <a:bodyPr wrap="none">
            <a:spAutoFit/>
          </a:bodyPr>
          <a:lstStyle/>
          <a:p>
            <a:r>
              <a:rPr lang="zh-CN" altLang="en-US" dirty="0" smtClean="0"/>
              <a:t>二、溪涧设计</a:t>
            </a:r>
            <a:endParaRPr lang="zh-CN" altLang="en-US" dirty="0"/>
          </a:p>
        </p:txBody>
      </p:sp>
      <p:sp>
        <p:nvSpPr>
          <p:cNvPr id="4" name="矩形 3"/>
          <p:cNvSpPr/>
          <p:nvPr/>
        </p:nvSpPr>
        <p:spPr>
          <a:xfrm>
            <a:off x="452398" y="1357298"/>
            <a:ext cx="6096000" cy="1754326"/>
          </a:xfrm>
          <a:prstGeom prst="rect">
            <a:avLst/>
          </a:prstGeom>
        </p:spPr>
        <p:txBody>
          <a:bodyPr>
            <a:spAutoFit/>
          </a:bodyPr>
          <a:lstStyle/>
          <a:p>
            <a:pPr indent="444500"/>
            <a:r>
              <a:rPr lang="zh-CN" altLang="en-US" b="1" dirty="0" smtClean="0">
                <a:solidFill>
                  <a:srgbClr val="FF9300"/>
                </a:solidFill>
              </a:rPr>
              <a:t>（一）溪涧的结构设计</a:t>
            </a:r>
          </a:p>
          <a:p>
            <a:pPr indent="444500"/>
            <a:r>
              <a:rPr lang="en-US" dirty="0" smtClean="0"/>
              <a:t>1</a:t>
            </a:r>
            <a:r>
              <a:rPr lang="zh-CN" altLang="en-US" dirty="0" smtClean="0"/>
              <a:t>．护坡结构</a:t>
            </a:r>
          </a:p>
          <a:p>
            <a:pPr indent="444500"/>
            <a:r>
              <a:rPr lang="zh-CN" altLang="en-US" dirty="0" smtClean="0"/>
              <a:t>常见的溪涧护坡有卵石护坡和自然山石草坪护坡。</a:t>
            </a:r>
            <a:endParaRPr lang="en-US" altLang="zh-CN" dirty="0" smtClean="0"/>
          </a:p>
          <a:p>
            <a:pPr indent="444500"/>
            <a:r>
              <a:rPr lang="en-US" dirty="0" smtClean="0"/>
              <a:t>2</a:t>
            </a:r>
            <a:r>
              <a:rPr lang="zh-CN" altLang="en-US" dirty="0" smtClean="0"/>
              <a:t>．溪涧结构</a:t>
            </a:r>
          </a:p>
          <a:p>
            <a:pPr indent="444500"/>
            <a:r>
              <a:rPr lang="zh-CN" altLang="en-US" dirty="0" smtClean="0"/>
              <a:t>溪涧的横、纵剖面如图</a:t>
            </a:r>
            <a:r>
              <a:rPr lang="en-US" dirty="0" smtClean="0"/>
              <a:t>4-27</a:t>
            </a:r>
            <a:r>
              <a:rPr lang="zh-CN" altLang="en-US" dirty="0" smtClean="0"/>
              <a:t>和图</a:t>
            </a:r>
            <a:r>
              <a:rPr lang="en-US" dirty="0" smtClean="0"/>
              <a:t>4-28</a:t>
            </a:r>
            <a:r>
              <a:rPr lang="zh-CN" altLang="en-US" dirty="0" smtClean="0"/>
              <a:t>所示。</a:t>
            </a:r>
            <a:endParaRPr lang="en-US" altLang="zh-CN" dirty="0" smtClean="0"/>
          </a:p>
          <a:p>
            <a:pPr indent="444500"/>
            <a:endParaRPr lang="zh-CN" altLang="en-US" dirty="0"/>
          </a:p>
        </p:txBody>
      </p:sp>
      <p:pic>
        <p:nvPicPr>
          <p:cNvPr id="83970" name="Picture 2" descr="4-28"/>
          <p:cNvPicPr>
            <a:picLocks noChangeAspect="1" noChangeArrowheads="1"/>
          </p:cNvPicPr>
          <p:nvPr/>
        </p:nvPicPr>
        <p:blipFill>
          <a:blip r:embed="rId2"/>
          <a:srcRect/>
          <a:stretch>
            <a:fillRect/>
          </a:stretch>
        </p:blipFill>
        <p:spPr bwMode="auto">
          <a:xfrm>
            <a:off x="1095340" y="2928934"/>
            <a:ext cx="4633916" cy="2941576"/>
          </a:xfrm>
          <a:prstGeom prst="rect">
            <a:avLst/>
          </a:prstGeom>
          <a:noFill/>
          <a:ln w="9525">
            <a:noFill/>
            <a:miter lim="800000"/>
            <a:headEnd/>
            <a:tailEnd/>
          </a:ln>
        </p:spPr>
      </p:pic>
      <p:pic>
        <p:nvPicPr>
          <p:cNvPr id="83971" name="Picture 3" descr="4-29"/>
          <p:cNvPicPr>
            <a:picLocks noChangeAspect="1" noChangeArrowheads="1"/>
          </p:cNvPicPr>
          <p:nvPr/>
        </p:nvPicPr>
        <p:blipFill>
          <a:blip r:embed="rId3"/>
          <a:srcRect/>
          <a:stretch>
            <a:fillRect/>
          </a:stretch>
        </p:blipFill>
        <p:spPr bwMode="auto">
          <a:xfrm>
            <a:off x="6167438" y="3000372"/>
            <a:ext cx="5140968" cy="2854329"/>
          </a:xfrm>
          <a:prstGeom prst="rect">
            <a:avLst/>
          </a:prstGeom>
          <a:noFill/>
          <a:ln w="9525">
            <a:noFill/>
            <a:miter lim="800000"/>
            <a:headEnd/>
            <a:tailEnd/>
          </a:ln>
        </p:spPr>
      </p:pic>
      <p:sp>
        <p:nvSpPr>
          <p:cNvPr id="7" name="矩形 6"/>
          <p:cNvSpPr/>
          <p:nvPr/>
        </p:nvSpPr>
        <p:spPr>
          <a:xfrm>
            <a:off x="2309786" y="5929330"/>
            <a:ext cx="2339102" cy="369332"/>
          </a:xfrm>
          <a:prstGeom prst="rect">
            <a:avLst/>
          </a:prstGeom>
        </p:spPr>
        <p:txBody>
          <a:bodyPr wrap="none">
            <a:spAutoFit/>
          </a:bodyPr>
          <a:lstStyle/>
          <a:p>
            <a:r>
              <a:rPr lang="zh-CN" altLang="en-US" dirty="0" smtClean="0">
                <a:solidFill>
                  <a:srgbClr val="FF9300"/>
                </a:solidFill>
              </a:rPr>
              <a:t>图</a:t>
            </a:r>
            <a:r>
              <a:rPr lang="en-US" dirty="0" smtClean="0">
                <a:solidFill>
                  <a:srgbClr val="FF9300"/>
                </a:solidFill>
              </a:rPr>
              <a:t>4-27  </a:t>
            </a:r>
            <a:r>
              <a:rPr lang="zh-CN" altLang="en-US" dirty="0" smtClean="0">
                <a:solidFill>
                  <a:srgbClr val="FF9300"/>
                </a:solidFill>
              </a:rPr>
              <a:t>溪涧横剖面图</a:t>
            </a:r>
            <a:endParaRPr lang="zh-CN" altLang="en-US" dirty="0">
              <a:solidFill>
                <a:srgbClr val="FF9300"/>
              </a:solidFill>
            </a:endParaRPr>
          </a:p>
        </p:txBody>
      </p:sp>
      <p:sp>
        <p:nvSpPr>
          <p:cNvPr id="8" name="矩形 7"/>
          <p:cNvSpPr/>
          <p:nvPr/>
        </p:nvSpPr>
        <p:spPr>
          <a:xfrm>
            <a:off x="7739074" y="5857892"/>
            <a:ext cx="2339102" cy="369332"/>
          </a:xfrm>
          <a:prstGeom prst="rect">
            <a:avLst/>
          </a:prstGeom>
        </p:spPr>
        <p:txBody>
          <a:bodyPr wrap="none">
            <a:spAutoFit/>
          </a:bodyPr>
          <a:lstStyle/>
          <a:p>
            <a:r>
              <a:rPr lang="zh-CN" altLang="en-US" dirty="0" smtClean="0">
                <a:solidFill>
                  <a:srgbClr val="FF9300"/>
                </a:solidFill>
              </a:rPr>
              <a:t>图</a:t>
            </a:r>
            <a:r>
              <a:rPr lang="en-US" dirty="0" smtClean="0">
                <a:solidFill>
                  <a:srgbClr val="FF9300"/>
                </a:solidFill>
              </a:rPr>
              <a:t>4-28  </a:t>
            </a:r>
            <a:r>
              <a:rPr lang="zh-CN" altLang="en-US" dirty="0" smtClean="0">
                <a:solidFill>
                  <a:srgbClr val="FF9300"/>
                </a:solidFill>
              </a:rPr>
              <a:t>溪涧纵剖面图</a:t>
            </a:r>
            <a:endParaRPr lang="zh-CN" altLang="en-US" dirty="0">
              <a:solidFill>
                <a:srgbClr val="FF93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childTnLst>
                          </p:cTn>
                        </p:par>
                        <p:par>
                          <p:cTn id="11" fill="hold">
                            <p:stCondLst>
                              <p:cond delay="500"/>
                            </p:stCondLst>
                            <p:childTnLst>
                              <p:par>
                                <p:cTn id="12" presetID="12" presetClass="entr" presetSubtype="4" fill="hold" nodeType="afterEffect">
                                  <p:stCondLst>
                                    <p:cond delay="0"/>
                                  </p:stCondLst>
                                  <p:childTnLst>
                                    <p:set>
                                      <p:cBhvr>
                                        <p:cTn id="13" dur="1" fill="hold">
                                          <p:stCondLst>
                                            <p:cond delay="0"/>
                                          </p:stCondLst>
                                        </p:cTn>
                                        <p:tgtEl>
                                          <p:spTgt spid="83970"/>
                                        </p:tgtEl>
                                        <p:attrNameLst>
                                          <p:attrName>style.visibility</p:attrName>
                                        </p:attrNameLst>
                                      </p:cBhvr>
                                      <p:to>
                                        <p:strVal val="visible"/>
                                      </p:to>
                                    </p:set>
                                    <p:animEffect transition="in" filter="slide(fromBottom)">
                                      <p:cBhvr>
                                        <p:cTn id="14" dur="500"/>
                                        <p:tgtEl>
                                          <p:spTgt spid="83970"/>
                                        </p:tgtEl>
                                      </p:cBhvr>
                                    </p:animEffect>
                                  </p:childTnLst>
                                </p:cTn>
                              </p:par>
                              <p:par>
                                <p:cTn id="15" presetID="12" presetClass="entr" presetSubtype="4" fill="hold" nodeType="withEffect">
                                  <p:stCondLst>
                                    <p:cond delay="0"/>
                                  </p:stCondLst>
                                  <p:childTnLst>
                                    <p:set>
                                      <p:cBhvr>
                                        <p:cTn id="16" dur="1" fill="hold">
                                          <p:stCondLst>
                                            <p:cond delay="0"/>
                                          </p:stCondLst>
                                        </p:cTn>
                                        <p:tgtEl>
                                          <p:spTgt spid="83971"/>
                                        </p:tgtEl>
                                        <p:attrNameLst>
                                          <p:attrName>style.visibility</p:attrName>
                                        </p:attrNameLst>
                                      </p:cBhvr>
                                      <p:to>
                                        <p:strVal val="visible"/>
                                      </p:to>
                                    </p:set>
                                    <p:animEffect transition="in" filter="slide(fromBottom)">
                                      <p:cBhvr>
                                        <p:cTn id="17" dur="500"/>
                                        <p:tgtEl>
                                          <p:spTgt spid="83971"/>
                                        </p:tgtEl>
                                      </p:cBhvr>
                                    </p:animEffect>
                                  </p:childTnLst>
                                </p:cTn>
                              </p:par>
                              <p:par>
                                <p:cTn id="18" presetID="12" presetClass="entr" presetSubtype="4"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slide(fromBottom)">
                                      <p:cBhvr>
                                        <p:cTn id="20" dur="500"/>
                                        <p:tgtEl>
                                          <p:spTgt spid="7"/>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slide(fromBottom)">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相关知识</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矩形 2"/>
          <p:cNvSpPr/>
          <p:nvPr/>
        </p:nvSpPr>
        <p:spPr>
          <a:xfrm>
            <a:off x="380960" y="1307317"/>
            <a:ext cx="6572296" cy="4801314"/>
          </a:xfrm>
          <a:prstGeom prst="rect">
            <a:avLst/>
          </a:prstGeom>
        </p:spPr>
        <p:txBody>
          <a:bodyPr wrap="square">
            <a:spAutoFit/>
          </a:bodyPr>
          <a:lstStyle/>
          <a:p>
            <a:pPr indent="444500"/>
            <a:r>
              <a:rPr lang="zh-CN" altLang="en-US" b="1" dirty="0" smtClean="0">
                <a:solidFill>
                  <a:srgbClr val="FF9300"/>
                </a:solidFill>
              </a:rPr>
              <a:t>（二）溪涧的设计要点</a:t>
            </a:r>
          </a:p>
          <a:p>
            <a:pPr indent="444500"/>
            <a:r>
              <a:rPr lang="zh-CN" altLang="en-US" dirty="0" smtClean="0"/>
              <a:t>① 明确溪涧的功能，如观赏、嬉水、养殖昆虫与植物等。依照功能对溪涧水底、防护堤细部、水量、水质、流速等进行设计调整。</a:t>
            </a:r>
          </a:p>
          <a:p>
            <a:pPr indent="444500"/>
            <a:r>
              <a:rPr lang="zh-CN" altLang="en-US" dirty="0" smtClean="0"/>
              <a:t>② 游人可能涉入的溪涧，其水深应设计在</a:t>
            </a:r>
            <a:r>
              <a:rPr lang="en-US" dirty="0" smtClean="0"/>
              <a:t>30 cm</a:t>
            </a:r>
            <a:r>
              <a:rPr lang="zh-CN" altLang="en-US" dirty="0" smtClean="0"/>
              <a:t>以下，以防儿童溺水。同时，水底应作防滑处理。另外，对可游泳的溪涧，应安装过滤装置，一般可将瀑布、溪涧、水池的循环、过滤装置集中设置。</a:t>
            </a:r>
          </a:p>
          <a:p>
            <a:pPr indent="444500"/>
            <a:r>
              <a:rPr lang="zh-CN" altLang="en-US" dirty="0" smtClean="0"/>
              <a:t>③ 为使庭园显得更加开阔，可适当加大自然式溪涧的宽度，增加曲折，甚至可以采取夸张设计。</a:t>
            </a:r>
          </a:p>
          <a:p>
            <a:pPr indent="444500"/>
            <a:r>
              <a:rPr lang="zh-CN" altLang="en-US" dirty="0" smtClean="0"/>
              <a:t>④ 对溪底，可选用大卵石、砾石、水洗砾石、瓷砖、石料等铺砌处理，以美化景观。虽然大卵石、砾石溪底不便清扫，但如适当加入砂石或种植苔藻等，会更展现其自然风格，也可减少清扫次数。</a:t>
            </a:r>
          </a:p>
          <a:p>
            <a:pPr indent="444500"/>
            <a:r>
              <a:rPr lang="zh-CN" altLang="en-US" dirty="0" smtClean="0"/>
              <a:t>⑤ 栽种菖蒲、芦苇等水生植物处的水势会有所减弱，应设置尖桩压实植土。</a:t>
            </a:r>
          </a:p>
          <a:p>
            <a:pPr indent="444500"/>
            <a:r>
              <a:rPr lang="zh-CN" altLang="en-US" dirty="0" smtClean="0"/>
              <a:t>⑥ 水底与防护堤都应设防水层，防止溪涧渗漏。</a:t>
            </a:r>
            <a:endParaRPr lang="zh-CN" altLang="en-US" dirty="0"/>
          </a:p>
        </p:txBody>
      </p:sp>
      <p:sp>
        <p:nvSpPr>
          <p:cNvPr id="4" name="矩形 3"/>
          <p:cNvSpPr/>
          <p:nvPr/>
        </p:nvSpPr>
        <p:spPr>
          <a:xfrm>
            <a:off x="952464" y="1000108"/>
            <a:ext cx="1569660" cy="369332"/>
          </a:xfrm>
          <a:prstGeom prst="rect">
            <a:avLst/>
          </a:prstGeom>
        </p:spPr>
        <p:txBody>
          <a:bodyPr wrap="none">
            <a:spAutoFit/>
          </a:bodyPr>
          <a:lstStyle/>
          <a:p>
            <a:r>
              <a:rPr lang="zh-CN" altLang="en-US" dirty="0" smtClean="0"/>
              <a:t>二、溪涧设计</a:t>
            </a:r>
            <a:endParaRPr lang="zh-CN" altLang="en-US" dirty="0"/>
          </a:p>
        </p:txBody>
      </p:sp>
      <p:pic>
        <p:nvPicPr>
          <p:cNvPr id="84994" name="Picture 2"/>
          <p:cNvPicPr>
            <a:picLocks noChangeAspect="1" noChangeArrowheads="1"/>
          </p:cNvPicPr>
          <p:nvPr/>
        </p:nvPicPr>
        <p:blipFill>
          <a:blip r:embed="rId2"/>
          <a:srcRect/>
          <a:stretch>
            <a:fillRect/>
          </a:stretch>
        </p:blipFill>
        <p:spPr bwMode="auto">
          <a:xfrm>
            <a:off x="7239008" y="1095395"/>
            <a:ext cx="3929090" cy="519112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84994"/>
                                        </p:tgtEl>
                                        <p:attrNameLst>
                                          <p:attrName>style.visibility</p:attrName>
                                        </p:attrNameLst>
                                      </p:cBhvr>
                                      <p:to>
                                        <p:strVal val="visible"/>
                                      </p:to>
                                    </p:set>
                                    <p:animEffect transition="in" filter="slide(fromBottom)">
                                      <p:cBhvr>
                                        <p:cTn id="11" dur="500"/>
                                        <p:tgtEl>
                                          <p:spTgt spid="849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任务实施</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矩形 2"/>
          <p:cNvSpPr/>
          <p:nvPr/>
        </p:nvSpPr>
        <p:spPr>
          <a:xfrm>
            <a:off x="666712" y="1142984"/>
            <a:ext cx="2492990" cy="369332"/>
          </a:xfrm>
          <a:prstGeom prst="rect">
            <a:avLst/>
          </a:prstGeom>
        </p:spPr>
        <p:txBody>
          <a:bodyPr wrap="none">
            <a:spAutoFit/>
          </a:bodyPr>
          <a:lstStyle/>
          <a:p>
            <a:r>
              <a:rPr lang="zh-CN" altLang="en-US" dirty="0" smtClean="0"/>
              <a:t>一、施工前的准备工作</a:t>
            </a:r>
            <a:endParaRPr lang="zh-CN" altLang="en-US" dirty="0"/>
          </a:p>
        </p:txBody>
      </p:sp>
      <p:grpSp>
        <p:nvGrpSpPr>
          <p:cNvPr id="4" name="组合 3"/>
          <p:cNvGrpSpPr/>
          <p:nvPr/>
        </p:nvGrpSpPr>
        <p:grpSpPr>
          <a:xfrm>
            <a:off x="1809720" y="2071678"/>
            <a:ext cx="1800558" cy="1530894"/>
            <a:chOff x="2354759" y="2595308"/>
            <a:chExt cx="1800558" cy="1530894"/>
          </a:xfrm>
        </p:grpSpPr>
        <p:sp>
          <p:nvSpPr>
            <p:cNvPr id="5" name="立方体 4"/>
            <p:cNvSpPr/>
            <p:nvPr/>
          </p:nvSpPr>
          <p:spPr>
            <a:xfrm>
              <a:off x="2354759" y="2595308"/>
              <a:ext cx="1800558" cy="1530894"/>
            </a:xfrm>
            <a:prstGeom prst="cube">
              <a:avLst/>
            </a:prstGeom>
            <a:solidFill>
              <a:srgbClr val="0070C0"/>
            </a:solidFill>
            <a:ln>
              <a:noFill/>
            </a:ln>
            <a:effectLst>
              <a:reflection stA="76000" endPos="14000" dist="25400" dir="5400000" sy="-100000" algn="bl" rotWithShape="0"/>
            </a:effectLst>
          </p:spPr>
          <p:txBody>
            <a:bodyPr vert="horz" wrap="square" lIns="91440" tIns="45720" rIns="91440" bIns="45720" numCol="1" anchor="t" anchorCtr="0" compatLnSpc="1"/>
            <a:lstStyle/>
            <a:p>
              <a:endParaRPr lang="zh-CN" altLang="en-US"/>
            </a:p>
          </p:txBody>
        </p:sp>
        <p:sp>
          <p:nvSpPr>
            <p:cNvPr id="6" name="矩形 5"/>
            <p:cNvSpPr/>
            <p:nvPr/>
          </p:nvSpPr>
          <p:spPr>
            <a:xfrm>
              <a:off x="2498775" y="3068960"/>
              <a:ext cx="1114387" cy="954107"/>
            </a:xfrm>
            <a:prstGeom prst="rect">
              <a:avLst/>
            </a:prstGeom>
          </p:spPr>
          <p:txBody>
            <a:bodyPr wrap="square">
              <a:spAutoFit/>
            </a:bodyPr>
            <a:lstStyle/>
            <a:p>
              <a:pPr algn="ctr"/>
              <a:r>
                <a:rPr lang="zh-CN" altLang="en-US" sz="2800" dirty="0" smtClean="0">
                  <a:solidFill>
                    <a:schemeClr val="bg1"/>
                  </a:solidFill>
                  <a:latin typeface="华康俪金黑W8(P)" panose="020B0800000000000000" pitchFamily="34" charset="-122"/>
                  <a:ea typeface="华康俪金黑W8(P)" panose="020B0800000000000000" pitchFamily="34" charset="-122"/>
                </a:rPr>
                <a:t>资料确认</a:t>
              </a:r>
              <a:endParaRPr lang="en-US" altLang="zh-CN" sz="2800" dirty="0">
                <a:solidFill>
                  <a:schemeClr val="bg1"/>
                </a:solidFill>
                <a:latin typeface="华康俪金黑W8(P)" panose="020B0800000000000000" pitchFamily="34" charset="-122"/>
                <a:ea typeface="华康俪金黑W8(P)" panose="020B0800000000000000" pitchFamily="34" charset="-122"/>
              </a:endParaRPr>
            </a:p>
          </p:txBody>
        </p:sp>
      </p:grpSp>
      <p:grpSp>
        <p:nvGrpSpPr>
          <p:cNvPr id="7" name="组合 6"/>
          <p:cNvGrpSpPr/>
          <p:nvPr/>
        </p:nvGrpSpPr>
        <p:grpSpPr>
          <a:xfrm>
            <a:off x="8290619" y="2072309"/>
            <a:ext cx="1799082" cy="1529639"/>
            <a:chOff x="6316317" y="2595936"/>
            <a:chExt cx="1799082" cy="1529639"/>
          </a:xfrm>
        </p:grpSpPr>
        <p:sp>
          <p:nvSpPr>
            <p:cNvPr id="8" name="立方体 7"/>
            <p:cNvSpPr/>
            <p:nvPr/>
          </p:nvSpPr>
          <p:spPr>
            <a:xfrm>
              <a:off x="6316317" y="2595936"/>
              <a:ext cx="1799082" cy="1529639"/>
            </a:xfrm>
            <a:prstGeom prst="cube">
              <a:avLst/>
            </a:prstGeom>
            <a:solidFill>
              <a:srgbClr val="F05425"/>
            </a:solidFill>
            <a:ln>
              <a:noFill/>
            </a:ln>
            <a:effectLst>
              <a:reflection stA="76000" endPos="14000" dist="254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9" name="矩形 8"/>
            <p:cNvSpPr/>
            <p:nvPr/>
          </p:nvSpPr>
          <p:spPr>
            <a:xfrm>
              <a:off x="6485137" y="3068959"/>
              <a:ext cx="1114387" cy="954107"/>
            </a:xfrm>
            <a:prstGeom prst="rect">
              <a:avLst/>
            </a:prstGeom>
          </p:spPr>
          <p:txBody>
            <a:bodyPr wrap="square">
              <a:spAutoFit/>
            </a:bodyPr>
            <a:lstStyle/>
            <a:p>
              <a:pPr algn="ctr"/>
              <a:r>
                <a:rPr lang="zh-CN" altLang="en-US" sz="2800" dirty="0" smtClean="0">
                  <a:solidFill>
                    <a:schemeClr val="bg1"/>
                  </a:solidFill>
                  <a:latin typeface="华康俪金黑W8(P)" panose="020B0800000000000000" pitchFamily="34" charset="-122"/>
                  <a:ea typeface="华康俪金黑W8(P)" panose="020B0800000000000000" pitchFamily="34" charset="-122"/>
                </a:rPr>
                <a:t>资料准备</a:t>
              </a:r>
              <a:endParaRPr lang="en-US" altLang="zh-CN" sz="2800" dirty="0">
                <a:solidFill>
                  <a:schemeClr val="bg1"/>
                </a:solidFill>
                <a:latin typeface="华康俪金黑W8(P)" panose="020B0800000000000000" pitchFamily="34" charset="-122"/>
                <a:ea typeface="华康俪金黑W8(P)" panose="020B0800000000000000" pitchFamily="34" charset="-122"/>
              </a:endParaRPr>
            </a:p>
          </p:txBody>
        </p:sp>
      </p:grpSp>
      <p:cxnSp>
        <p:nvCxnSpPr>
          <p:cNvPr id="10" name="直接连接符 9"/>
          <p:cNvCxnSpPr/>
          <p:nvPr/>
        </p:nvCxnSpPr>
        <p:spPr>
          <a:xfrm>
            <a:off x="3466086" y="2833362"/>
            <a:ext cx="1584087"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1" name="组合 10"/>
          <p:cNvGrpSpPr/>
          <p:nvPr/>
        </p:nvGrpSpPr>
        <p:grpSpPr>
          <a:xfrm>
            <a:off x="5050173" y="2071678"/>
            <a:ext cx="1800557" cy="1530894"/>
            <a:chOff x="4335538" y="2595308"/>
            <a:chExt cx="1800557" cy="1530894"/>
          </a:xfrm>
        </p:grpSpPr>
        <p:sp>
          <p:nvSpPr>
            <p:cNvPr id="12" name="立方体 11"/>
            <p:cNvSpPr/>
            <p:nvPr/>
          </p:nvSpPr>
          <p:spPr>
            <a:xfrm>
              <a:off x="4335538" y="2595308"/>
              <a:ext cx="1800557" cy="1530894"/>
            </a:xfrm>
            <a:prstGeom prst="cube">
              <a:avLst/>
            </a:prstGeom>
            <a:solidFill>
              <a:srgbClr val="7BC143"/>
            </a:solidFill>
            <a:ln>
              <a:noFill/>
            </a:ln>
            <a:effectLst>
              <a:reflection stA="76000" endPos="14000" dist="25400" dir="5400000" sy="-100000" algn="bl" rotWithShape="0"/>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 name="矩形 12"/>
            <p:cNvSpPr/>
            <p:nvPr/>
          </p:nvSpPr>
          <p:spPr>
            <a:xfrm>
              <a:off x="4491956" y="3068960"/>
              <a:ext cx="1114387" cy="954107"/>
            </a:xfrm>
            <a:prstGeom prst="rect">
              <a:avLst/>
            </a:prstGeom>
          </p:spPr>
          <p:txBody>
            <a:bodyPr wrap="square">
              <a:spAutoFit/>
            </a:bodyPr>
            <a:lstStyle/>
            <a:p>
              <a:pPr algn="ctr"/>
              <a:r>
                <a:rPr lang="zh-CN" altLang="en-US" sz="2800" dirty="0" smtClean="0">
                  <a:solidFill>
                    <a:schemeClr val="bg1"/>
                  </a:solidFill>
                  <a:latin typeface="华康俪金黑W8(P)" panose="020B0800000000000000" pitchFamily="34" charset="-122"/>
                  <a:ea typeface="华康俪金黑W8(P)" panose="020B0800000000000000" pitchFamily="34" charset="-122"/>
                </a:rPr>
                <a:t>现场勘察</a:t>
              </a:r>
              <a:endParaRPr lang="en-US" altLang="zh-CN" sz="2800" dirty="0">
                <a:solidFill>
                  <a:schemeClr val="bg1"/>
                </a:solidFill>
                <a:latin typeface="华康俪金黑W8(P)" panose="020B0800000000000000" pitchFamily="34" charset="-122"/>
                <a:ea typeface="华康俪金黑W8(P)" panose="020B0800000000000000" pitchFamily="34" charset="-122"/>
              </a:endParaRPr>
            </a:p>
          </p:txBody>
        </p:sp>
      </p:grpSp>
      <p:cxnSp>
        <p:nvCxnSpPr>
          <p:cNvPr id="14" name="直接连接符 13"/>
          <p:cNvCxnSpPr/>
          <p:nvPr/>
        </p:nvCxnSpPr>
        <p:spPr>
          <a:xfrm>
            <a:off x="6706535" y="2833362"/>
            <a:ext cx="1584087" cy="0"/>
          </a:xfrm>
          <a:prstGeom prst="line">
            <a:avLst/>
          </a:prstGeom>
          <a:ln w="28575">
            <a:solidFill>
              <a:srgbClr val="7BC143"/>
            </a:solidFill>
          </a:ln>
        </p:spPr>
        <p:style>
          <a:lnRef idx="1">
            <a:schemeClr val="accent1"/>
          </a:lnRef>
          <a:fillRef idx="0">
            <a:schemeClr val="accent1"/>
          </a:fillRef>
          <a:effectRef idx="0">
            <a:schemeClr val="accent1"/>
          </a:effectRef>
          <a:fontRef idx="minor">
            <a:schemeClr val="tx1"/>
          </a:fontRef>
        </p:style>
      </p:cxnSp>
      <p:sp>
        <p:nvSpPr>
          <p:cNvPr id="15" name="矩形 14"/>
          <p:cNvSpPr/>
          <p:nvPr/>
        </p:nvSpPr>
        <p:spPr>
          <a:xfrm>
            <a:off x="1595406" y="4010103"/>
            <a:ext cx="2047868" cy="230832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indent="352425"/>
            <a:r>
              <a:rPr lang="zh-CN" altLang="en-US" sz="1600" dirty="0" smtClean="0"/>
              <a:t>溪涧是蜿蜒曲折、高差逐渐变化的连续带状水体。根据此特点，在施工之前要认真阅读图纸，详细了解本任务中溪涧的走向、水面宽度、高差变化等特点，为后期施工打下良好的基础。</a:t>
            </a:r>
            <a:endParaRPr lang="zh-CN" altLang="en-US" sz="1600" dirty="0"/>
          </a:p>
        </p:txBody>
      </p:sp>
      <p:sp>
        <p:nvSpPr>
          <p:cNvPr id="16" name="矩形 15"/>
          <p:cNvSpPr/>
          <p:nvPr/>
        </p:nvSpPr>
        <p:spPr>
          <a:xfrm>
            <a:off x="4810116" y="4000504"/>
            <a:ext cx="2071702" cy="206210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indent="444500"/>
            <a:r>
              <a:rPr lang="zh-CN" altLang="en-US" sz="1600" dirty="0" smtClean="0"/>
              <a:t>在施工前要做详细的现场勘察。认真勘察溪涧沿途的地貌特征、地质特点、原地形标高等项目，为制作施工计划和施工方案做好第一手资料准备。</a:t>
            </a:r>
            <a:endParaRPr lang="zh-CN" altLang="en-US" sz="1600" dirty="0"/>
          </a:p>
        </p:txBody>
      </p:sp>
      <p:sp>
        <p:nvSpPr>
          <p:cNvPr id="17" name="矩形 16"/>
          <p:cNvSpPr/>
          <p:nvPr/>
        </p:nvSpPr>
        <p:spPr>
          <a:xfrm>
            <a:off x="8096264" y="3929066"/>
            <a:ext cx="2071702" cy="206210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indent="444500"/>
            <a:r>
              <a:rPr lang="zh-CN" altLang="en-US" sz="1600" dirty="0" smtClean="0"/>
              <a:t>在溪涧施工前，对施工人员进行培训，并由专人对其进行技术交底和任务分配。准备施工工具，保证施工工具在施工前进场。按图纸要求采购的溪涧施工相关材料。</a:t>
            </a:r>
            <a:endParaRPr lang="zh-CN" altLang="en-US"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1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2" presetClass="entr" presetSubtype="4" fill="hold" grpId="0"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500" fill="hold"/>
                                        <p:tgtEl>
                                          <p:spTgt spid="15"/>
                                        </p:tgtEl>
                                        <p:attrNameLst>
                                          <p:attrName>ppt_x</p:attrName>
                                        </p:attrNameLst>
                                      </p:cBhvr>
                                      <p:tavLst>
                                        <p:tav tm="0">
                                          <p:val>
                                            <p:strVal val="#ppt_x"/>
                                          </p:val>
                                        </p:tav>
                                        <p:tav tm="100000">
                                          <p:val>
                                            <p:strVal val="#ppt_x"/>
                                          </p:val>
                                        </p:tav>
                                      </p:tavLst>
                                    </p:anim>
                                    <p:anim calcmode="lin" valueType="num">
                                      <p:cBhvr additive="base">
                                        <p:cTn id="29" dur="500" fill="hold"/>
                                        <p:tgtEl>
                                          <p:spTgt spid="15"/>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ppt_x"/>
                                          </p:val>
                                        </p:tav>
                                        <p:tav tm="100000">
                                          <p:val>
                                            <p:strVal val="#ppt_x"/>
                                          </p:val>
                                        </p:tav>
                                      </p:tavLst>
                                    </p:anim>
                                    <p:anim calcmode="lin" valueType="num">
                                      <p:cBhvr additive="base">
                                        <p:cTn id="33" dur="500" fill="hold"/>
                                        <p:tgtEl>
                                          <p:spTgt spid="16"/>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additive="base">
                                        <p:cTn id="36" dur="500" fill="hold"/>
                                        <p:tgtEl>
                                          <p:spTgt spid="17"/>
                                        </p:tgtEl>
                                        <p:attrNameLst>
                                          <p:attrName>ppt_x</p:attrName>
                                        </p:attrNameLst>
                                      </p:cBhvr>
                                      <p:tavLst>
                                        <p:tav tm="0">
                                          <p:val>
                                            <p:strVal val="#ppt_x"/>
                                          </p:val>
                                        </p:tav>
                                        <p:tav tm="100000">
                                          <p:val>
                                            <p:strVal val="#ppt_x"/>
                                          </p:val>
                                        </p:tav>
                                      </p:tavLst>
                                    </p:anim>
                                    <p:anim calcmode="lin" valueType="num">
                                      <p:cBhvr additive="base">
                                        <p:cTn id="3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animBg="1"/>
      <p:bldP spid="16" grpId="0" animBg="1"/>
      <p:bldP spid="1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任务实施</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矩形 2"/>
          <p:cNvSpPr/>
          <p:nvPr/>
        </p:nvSpPr>
        <p:spPr>
          <a:xfrm>
            <a:off x="1166778" y="1000108"/>
            <a:ext cx="2723823" cy="369332"/>
          </a:xfrm>
          <a:prstGeom prst="rect">
            <a:avLst/>
          </a:prstGeom>
        </p:spPr>
        <p:txBody>
          <a:bodyPr wrap="none">
            <a:spAutoFit/>
          </a:bodyPr>
          <a:lstStyle/>
          <a:p>
            <a:r>
              <a:rPr lang="zh-CN" altLang="en-US" dirty="0" smtClean="0"/>
              <a:t>二、溪槽放线和溪槽挖掘</a:t>
            </a:r>
            <a:endParaRPr lang="zh-CN" altLang="en-US" dirty="0"/>
          </a:p>
        </p:txBody>
      </p:sp>
      <p:sp>
        <p:nvSpPr>
          <p:cNvPr id="5" name="矩形 4"/>
          <p:cNvSpPr/>
          <p:nvPr/>
        </p:nvSpPr>
        <p:spPr>
          <a:xfrm>
            <a:off x="809588" y="1500174"/>
            <a:ext cx="4286280" cy="3693319"/>
          </a:xfrm>
          <a:prstGeom prst="rect">
            <a:avLst/>
          </a:prstGeom>
        </p:spPr>
        <p:txBody>
          <a:bodyPr wrap="square">
            <a:spAutoFit/>
          </a:bodyPr>
          <a:lstStyle/>
          <a:p>
            <a:pPr indent="444500"/>
            <a:r>
              <a:rPr lang="zh-CN" altLang="en-US" b="1" dirty="0" smtClean="0">
                <a:solidFill>
                  <a:srgbClr val="FF9300"/>
                </a:solidFill>
              </a:rPr>
              <a:t>（一）溪槽放线</a:t>
            </a:r>
          </a:p>
          <a:p>
            <a:pPr indent="444500"/>
            <a:r>
              <a:rPr lang="zh-CN" altLang="en-US" dirty="0" smtClean="0"/>
              <a:t>由溪涧图纸（参照图</a:t>
            </a:r>
            <a:r>
              <a:rPr lang="en-US" altLang="zh-CN" dirty="0" smtClean="0"/>
              <a:t>4-22</a:t>
            </a:r>
            <a:r>
              <a:rPr lang="zh-CN" altLang="en-US" dirty="0" smtClean="0"/>
              <a:t>）可知，溪涧蜿蜒曲折、时宽时窄，所以，为保证精确度，可采用方格网法放线。</a:t>
            </a:r>
          </a:p>
          <a:p>
            <a:pPr indent="444500"/>
            <a:r>
              <a:rPr lang="zh-CN" altLang="en-US" dirty="0" smtClean="0"/>
              <a:t>将图纸上的方格网按要求测放在施工场地内，用石灰粉、黄沙等在地面上勾画出溪涧的轮廓，同时注意给水管线的走向。在溪涧的转弯点和宽窄变化较多处应加密桩点，以确保曲线位置的准确。溪涧的河床标高是连续变化的，所以在竖向放线时，各桩点所在位置的设计标高要清晰地标注在木桩上；若遇变坡点，要做特殊标记，以提醒施工人员注意。</a:t>
            </a:r>
          </a:p>
        </p:txBody>
      </p:sp>
      <p:pic>
        <p:nvPicPr>
          <p:cNvPr id="91138" name="Picture 2"/>
          <p:cNvPicPr>
            <a:picLocks noChangeAspect="1" noChangeArrowheads="1"/>
          </p:cNvPicPr>
          <p:nvPr/>
        </p:nvPicPr>
        <p:blipFill>
          <a:blip r:embed="rId2"/>
          <a:srcRect/>
          <a:stretch>
            <a:fillRect/>
          </a:stretch>
        </p:blipFill>
        <p:spPr bwMode="auto">
          <a:xfrm>
            <a:off x="5524496" y="1643050"/>
            <a:ext cx="5857916" cy="351059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heckerboard(across)">
                                      <p:cBhvr>
                                        <p:cTn id="11" dur="500"/>
                                        <p:tgtEl>
                                          <p:spTgt spid="5"/>
                                        </p:tgtEl>
                                      </p:cBhvr>
                                    </p:animEffect>
                                  </p:childTnLst>
                                </p:cTn>
                              </p:par>
                            </p:childTnLst>
                          </p:cTn>
                        </p:par>
                        <p:par>
                          <p:cTn id="12" fill="hold">
                            <p:stCondLst>
                              <p:cond delay="1000"/>
                            </p:stCondLst>
                            <p:childTnLst>
                              <p:par>
                                <p:cTn id="13" presetID="12" presetClass="entr" presetSubtype="4" fill="hold" nodeType="afterEffect">
                                  <p:stCondLst>
                                    <p:cond delay="0"/>
                                  </p:stCondLst>
                                  <p:childTnLst>
                                    <p:set>
                                      <p:cBhvr>
                                        <p:cTn id="14" dur="1" fill="hold">
                                          <p:stCondLst>
                                            <p:cond delay="0"/>
                                          </p:stCondLst>
                                        </p:cTn>
                                        <p:tgtEl>
                                          <p:spTgt spid="91138"/>
                                        </p:tgtEl>
                                        <p:attrNameLst>
                                          <p:attrName>style.visibility</p:attrName>
                                        </p:attrNameLst>
                                      </p:cBhvr>
                                      <p:to>
                                        <p:strVal val="visible"/>
                                      </p:to>
                                    </p:set>
                                    <p:animEffect transition="in" filter="slide(fromBottom)">
                                      <p:cBhvr>
                                        <p:cTn id="15" dur="500"/>
                                        <p:tgtEl>
                                          <p:spTgt spid="91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任务实施</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矩形 2"/>
          <p:cNvSpPr/>
          <p:nvPr/>
        </p:nvSpPr>
        <p:spPr>
          <a:xfrm>
            <a:off x="714380" y="4429132"/>
            <a:ext cx="10596594" cy="1477328"/>
          </a:xfrm>
          <a:prstGeom prst="rect">
            <a:avLst/>
          </a:prstGeom>
        </p:spPr>
        <p:txBody>
          <a:bodyPr wrap="square">
            <a:spAutoFit/>
          </a:bodyPr>
          <a:lstStyle/>
          <a:p>
            <a:pPr indent="444500"/>
            <a:r>
              <a:rPr lang="zh-CN" altLang="en-US" b="1" dirty="0" smtClean="0">
                <a:solidFill>
                  <a:srgbClr val="FF9300"/>
                </a:solidFill>
              </a:rPr>
              <a:t>（二）溪槽挖掘</a:t>
            </a:r>
          </a:p>
          <a:p>
            <a:pPr indent="444500"/>
            <a:r>
              <a:rPr lang="zh-CN" altLang="en-US" dirty="0" smtClean="0"/>
              <a:t>按设计要求挖掘溪槽，最好选择人工挖掘的方法。溪槽的开挖要保证有足够的宽度和深度，以便安装装饰用石。在挖掘过程中，要注意木桩上标记的设计标高。开槽时挖出的表土可作为溪涧两侧的种植土。若溪涧较长，可采取分段同时施工的方法，并在施工过程中注意相邻施工段在槽底标高和槽宽方面的衔接。溪槽夯实结束后，应对槽底进行细致地检查，对不符合标高要求的部位进行人工修整。</a:t>
            </a:r>
            <a:endParaRPr lang="zh-CN" altLang="en-US" dirty="0"/>
          </a:p>
        </p:txBody>
      </p:sp>
      <p:sp>
        <p:nvSpPr>
          <p:cNvPr id="4" name="矩形 3"/>
          <p:cNvSpPr/>
          <p:nvPr/>
        </p:nvSpPr>
        <p:spPr>
          <a:xfrm>
            <a:off x="1166778" y="1000108"/>
            <a:ext cx="2723823" cy="369332"/>
          </a:xfrm>
          <a:prstGeom prst="rect">
            <a:avLst/>
          </a:prstGeom>
        </p:spPr>
        <p:txBody>
          <a:bodyPr wrap="none">
            <a:spAutoFit/>
          </a:bodyPr>
          <a:lstStyle/>
          <a:p>
            <a:r>
              <a:rPr lang="zh-CN" altLang="en-US" dirty="0" smtClean="0"/>
              <a:t>二、溪槽放线和溪槽挖掘</a:t>
            </a:r>
            <a:endParaRPr lang="zh-CN" altLang="en-US" dirty="0"/>
          </a:p>
        </p:txBody>
      </p:sp>
      <p:pic>
        <p:nvPicPr>
          <p:cNvPr id="90114" name="Picture 2"/>
          <p:cNvPicPr>
            <a:picLocks noChangeAspect="1" noChangeArrowheads="1"/>
          </p:cNvPicPr>
          <p:nvPr/>
        </p:nvPicPr>
        <p:blipFill>
          <a:blip r:embed="rId2"/>
          <a:srcRect/>
          <a:stretch>
            <a:fillRect/>
          </a:stretch>
        </p:blipFill>
        <p:spPr bwMode="auto">
          <a:xfrm>
            <a:off x="2309786" y="1571612"/>
            <a:ext cx="7429552" cy="2630559"/>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heckerboard(across)">
                                      <p:cBhvr>
                                        <p:cTn id="11" dur="500"/>
                                        <p:tgtEl>
                                          <p:spTgt spid="3"/>
                                        </p:tgtEl>
                                      </p:cBhvr>
                                    </p:animEffect>
                                  </p:childTnLst>
                                </p:cTn>
                              </p:par>
                            </p:childTnLst>
                          </p:cTn>
                        </p:par>
                        <p:par>
                          <p:cTn id="12" fill="hold">
                            <p:stCondLst>
                              <p:cond delay="1000"/>
                            </p:stCondLst>
                            <p:childTnLst>
                              <p:par>
                                <p:cTn id="13" presetID="12" presetClass="entr" presetSubtype="4" fill="hold" nodeType="afterEffect">
                                  <p:stCondLst>
                                    <p:cond delay="0"/>
                                  </p:stCondLst>
                                  <p:childTnLst>
                                    <p:set>
                                      <p:cBhvr>
                                        <p:cTn id="14" dur="1" fill="hold">
                                          <p:stCondLst>
                                            <p:cond delay="0"/>
                                          </p:stCondLst>
                                        </p:cTn>
                                        <p:tgtEl>
                                          <p:spTgt spid="90114"/>
                                        </p:tgtEl>
                                        <p:attrNameLst>
                                          <p:attrName>style.visibility</p:attrName>
                                        </p:attrNameLst>
                                      </p:cBhvr>
                                      <p:to>
                                        <p:strVal val="visible"/>
                                      </p:to>
                                    </p:set>
                                    <p:animEffect transition="in" filter="slide(fromBottom)">
                                      <p:cBhvr>
                                        <p:cTn id="15" dur="500"/>
                                        <p:tgtEl>
                                          <p:spTgt spid="90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任务实施</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矩形 2"/>
          <p:cNvSpPr/>
          <p:nvPr/>
        </p:nvSpPr>
        <p:spPr>
          <a:xfrm>
            <a:off x="666712" y="1413768"/>
            <a:ext cx="7929618" cy="4801314"/>
          </a:xfrm>
          <a:prstGeom prst="rect">
            <a:avLst/>
          </a:prstGeom>
        </p:spPr>
        <p:txBody>
          <a:bodyPr wrap="square">
            <a:spAutoFit/>
          </a:bodyPr>
          <a:lstStyle/>
          <a:p>
            <a:pPr indent="444500"/>
            <a:r>
              <a:rPr lang="zh-CN" altLang="en-US" dirty="0" smtClean="0"/>
              <a:t>如图</a:t>
            </a:r>
            <a:r>
              <a:rPr lang="en-US" dirty="0" smtClean="0"/>
              <a:t>4-23</a:t>
            </a:r>
            <a:r>
              <a:rPr lang="zh-CN" altLang="en-US" dirty="0" smtClean="0"/>
              <a:t>所示，在素土夯实的基槽上，用</a:t>
            </a:r>
            <a:r>
              <a:rPr lang="en-US" dirty="0" smtClean="0"/>
              <a:t>6%</a:t>
            </a:r>
            <a:r>
              <a:rPr lang="zh-CN" altLang="en-US" dirty="0" smtClean="0"/>
              <a:t>水泥石粉做</a:t>
            </a:r>
            <a:r>
              <a:rPr lang="en-US" dirty="0" smtClean="0"/>
              <a:t>100 mm</a:t>
            </a:r>
            <a:r>
              <a:rPr lang="zh-CN" altLang="en-US" dirty="0" smtClean="0"/>
              <a:t>厚垫层。在垫层的制作过程中应保证其均匀度，夯实后应对垫层标高进行检查，以符合设计标高要求。</a:t>
            </a:r>
          </a:p>
          <a:p>
            <a:pPr indent="444500"/>
            <a:r>
              <a:rPr lang="zh-CN" altLang="en-US" dirty="0" smtClean="0"/>
              <a:t>水泥石粉垫层之上做</a:t>
            </a:r>
            <a:r>
              <a:rPr lang="en-US" dirty="0" smtClean="0"/>
              <a:t>100 mm</a:t>
            </a:r>
            <a:r>
              <a:rPr lang="zh-CN" altLang="en-US" dirty="0" smtClean="0"/>
              <a:t>厚</a:t>
            </a:r>
            <a:r>
              <a:rPr lang="en-US" dirty="0" smtClean="0"/>
              <a:t>C25</a:t>
            </a:r>
            <a:r>
              <a:rPr lang="zh-CN" altLang="en-US" dirty="0" smtClean="0"/>
              <a:t>钢筋混凝土垫层，溪底配筋应严格按施工要求制作。混凝土按比例混合并搅拌均匀，浇筑前应提交样品送检，检验合格后方可浇筑。混凝土制作过程中随做随压平、打光，为后期防水施工做准备，并检查标高是否符合要求。</a:t>
            </a:r>
          </a:p>
          <a:p>
            <a:pPr indent="444500"/>
            <a:r>
              <a:rPr lang="zh-CN" altLang="en-US" dirty="0" smtClean="0"/>
              <a:t>本任务中防水涂料的涂刷工艺可参考任务二。当用防水卷材做防水层时，应注意，所铺防水卷材应略宽于溪涧的垫层，并用石块压紧，以防漏水。若溪涧进行分段施工，应在衔接的位置做搭接处理，注意每层都要搭接，尤其是防水层。</a:t>
            </a:r>
          </a:p>
          <a:p>
            <a:pPr indent="444500"/>
            <a:r>
              <a:rPr lang="zh-CN" altLang="en-US" dirty="0" smtClean="0"/>
              <a:t>溪底面层鹅卵石的施工工艺流程为：在基层上先刷</a:t>
            </a:r>
            <a:r>
              <a:rPr lang="en-US" dirty="0" smtClean="0"/>
              <a:t>1</a:t>
            </a:r>
            <a:r>
              <a:rPr lang="zh-CN" altLang="en-US" dirty="0" smtClean="0"/>
              <a:t>∶</a:t>
            </a:r>
            <a:r>
              <a:rPr lang="en-US" dirty="0" smtClean="0"/>
              <a:t>0.4</a:t>
            </a:r>
            <a:r>
              <a:rPr lang="zh-CN" altLang="en-US" dirty="0" smtClean="0"/>
              <a:t>～</a:t>
            </a:r>
            <a:r>
              <a:rPr lang="en-US" dirty="0" smtClean="0"/>
              <a:t>1</a:t>
            </a:r>
            <a:r>
              <a:rPr lang="zh-CN" altLang="en-US" dirty="0" smtClean="0"/>
              <a:t>∶</a:t>
            </a:r>
            <a:r>
              <a:rPr lang="en-US" dirty="0" smtClean="0"/>
              <a:t>0.5</a:t>
            </a:r>
            <a:r>
              <a:rPr lang="zh-CN" altLang="en-US" dirty="0" smtClean="0"/>
              <a:t>的素水泥浆结合层，一边刷一边抹找平层，其上抹</a:t>
            </a:r>
            <a:r>
              <a:rPr lang="en-US" dirty="0" smtClean="0"/>
              <a:t>20 mm</a:t>
            </a:r>
            <a:r>
              <a:rPr lang="zh-CN" altLang="en-US" dirty="0" smtClean="0"/>
              <a:t>厚的</a:t>
            </a:r>
            <a:r>
              <a:rPr lang="en-US" dirty="0" smtClean="0"/>
              <a:t>1</a:t>
            </a:r>
            <a:r>
              <a:rPr lang="zh-CN" altLang="en-US" dirty="0" smtClean="0"/>
              <a:t>∶</a:t>
            </a:r>
            <a:r>
              <a:rPr lang="en-US" dirty="0" smtClean="0"/>
              <a:t>3</a:t>
            </a:r>
            <a:r>
              <a:rPr lang="zh-CN" altLang="en-US" dirty="0" smtClean="0"/>
              <a:t>干硬性水泥浆，并用铁抹子搓平；然后再把鹅卵石铺嵌在找平层上面，用木抹子压实、压平后撒上干水泥，并用喷雾器进行喷水洗刷，保持接缝平直、宽窄均匀、颜色一致。施工后第二天应用保护膜盖上并充分浇水养护。嵌卵石时要注意卵石之间应紧密，不要留过大的间隙。</a:t>
            </a:r>
            <a:endParaRPr lang="zh-CN" altLang="en-US" dirty="0"/>
          </a:p>
        </p:txBody>
      </p:sp>
      <p:sp>
        <p:nvSpPr>
          <p:cNvPr id="4" name="矩形 3"/>
          <p:cNvSpPr/>
          <p:nvPr/>
        </p:nvSpPr>
        <p:spPr>
          <a:xfrm>
            <a:off x="1166778" y="1000108"/>
            <a:ext cx="1569660" cy="369332"/>
          </a:xfrm>
          <a:prstGeom prst="rect">
            <a:avLst/>
          </a:prstGeom>
        </p:spPr>
        <p:txBody>
          <a:bodyPr wrap="none">
            <a:spAutoFit/>
          </a:bodyPr>
          <a:lstStyle/>
          <a:p>
            <a:r>
              <a:rPr lang="zh-CN" altLang="en-US" dirty="0" smtClean="0"/>
              <a:t>三、溪底施工</a:t>
            </a:r>
            <a:endParaRPr lang="zh-CN" altLang="en-US" dirty="0"/>
          </a:p>
        </p:txBody>
      </p:sp>
      <p:pic>
        <p:nvPicPr>
          <p:cNvPr id="93186" name="Picture 2"/>
          <p:cNvPicPr>
            <a:picLocks noChangeAspect="1" noChangeArrowheads="1"/>
          </p:cNvPicPr>
          <p:nvPr/>
        </p:nvPicPr>
        <p:blipFill>
          <a:blip r:embed="rId2"/>
          <a:srcRect/>
          <a:stretch>
            <a:fillRect/>
          </a:stretch>
        </p:blipFill>
        <p:spPr bwMode="auto">
          <a:xfrm>
            <a:off x="8616968" y="1500174"/>
            <a:ext cx="3251564" cy="4238634"/>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heckerboard(across)">
                                      <p:cBhvr>
                                        <p:cTn id="11" dur="500"/>
                                        <p:tgtEl>
                                          <p:spTgt spid="3"/>
                                        </p:tgtEl>
                                      </p:cBhvr>
                                    </p:animEffect>
                                  </p:childTnLst>
                                </p:cTn>
                              </p:par>
                            </p:childTnLst>
                          </p:cTn>
                        </p:par>
                        <p:par>
                          <p:cTn id="12" fill="hold">
                            <p:stCondLst>
                              <p:cond delay="1000"/>
                            </p:stCondLst>
                            <p:childTnLst>
                              <p:par>
                                <p:cTn id="13" presetID="12" presetClass="entr" presetSubtype="4" fill="hold" nodeType="afterEffect">
                                  <p:stCondLst>
                                    <p:cond delay="0"/>
                                  </p:stCondLst>
                                  <p:childTnLst>
                                    <p:set>
                                      <p:cBhvr>
                                        <p:cTn id="14" dur="1" fill="hold">
                                          <p:stCondLst>
                                            <p:cond delay="0"/>
                                          </p:stCondLst>
                                        </p:cTn>
                                        <p:tgtEl>
                                          <p:spTgt spid="93186"/>
                                        </p:tgtEl>
                                        <p:attrNameLst>
                                          <p:attrName>style.visibility</p:attrName>
                                        </p:attrNameLst>
                                      </p:cBhvr>
                                      <p:to>
                                        <p:strVal val="visible"/>
                                      </p:to>
                                    </p:set>
                                    <p:animEffect transition="in" filter="slide(fromBottom)">
                                      <p:cBhvr>
                                        <p:cTn id="15" dur="500"/>
                                        <p:tgtEl>
                                          <p:spTgt spid="931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任务实施</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4" name="矩形 3"/>
          <p:cNvSpPr/>
          <p:nvPr/>
        </p:nvSpPr>
        <p:spPr>
          <a:xfrm>
            <a:off x="595274" y="1214422"/>
            <a:ext cx="10930014" cy="4801314"/>
          </a:xfrm>
          <a:prstGeom prst="rect">
            <a:avLst/>
          </a:prstGeom>
        </p:spPr>
        <p:txBody>
          <a:bodyPr wrap="square">
            <a:spAutoFit/>
          </a:bodyPr>
          <a:lstStyle/>
          <a:p>
            <a:pPr indent="444500"/>
            <a:r>
              <a:rPr lang="zh-CN" altLang="en-US" dirty="0" smtClean="0"/>
              <a:t>四、溪壁施工</a:t>
            </a:r>
          </a:p>
          <a:p>
            <a:pPr indent="444500"/>
            <a:r>
              <a:rPr lang="zh-CN" altLang="en-US" dirty="0" smtClean="0"/>
              <a:t>如图</a:t>
            </a:r>
            <a:r>
              <a:rPr lang="en-US" altLang="zh-CN" dirty="0" smtClean="0"/>
              <a:t>4-23</a:t>
            </a:r>
            <a:r>
              <a:rPr lang="zh-CN" altLang="en-US" dirty="0" smtClean="0"/>
              <a:t>所示，溪壁为毛石砌体，做法可参考砌石驳岸的施工，但在施工过程中要注意溪壁的防水处理，其材料与溪底相同即可，施工时应保证溪底与溪壁的防水层有一定的搭接。</a:t>
            </a:r>
          </a:p>
          <a:p>
            <a:pPr indent="444500"/>
            <a:r>
              <a:rPr lang="zh-CN" altLang="en-US" dirty="0" smtClean="0"/>
              <a:t>在毛石砌体的表面用</a:t>
            </a:r>
            <a:r>
              <a:rPr lang="en-US" altLang="zh-CN" dirty="0" smtClean="0"/>
              <a:t>20 mm</a:t>
            </a:r>
            <a:r>
              <a:rPr lang="zh-CN" altLang="en-US" dirty="0" smtClean="0"/>
              <a:t>厚的</a:t>
            </a:r>
            <a:r>
              <a:rPr lang="en-US" altLang="zh-CN" dirty="0" smtClean="0"/>
              <a:t>1∶3</a:t>
            </a:r>
            <a:r>
              <a:rPr lang="zh-CN" altLang="en-US" dirty="0" smtClean="0"/>
              <a:t>水泥砂浆粘贴湖石作为装饰，粘贴前应先对湖石进行预摆，以选择最佳的石材摆放角度及最佳的摆放位置。湖石安装时，注意水泥砂浆应尽可能不暴露在外。</a:t>
            </a:r>
          </a:p>
          <a:p>
            <a:pPr indent="444500"/>
            <a:r>
              <a:rPr lang="zh-CN" altLang="en-US" dirty="0" smtClean="0"/>
              <a:t>如果溪涧的环境开朗，水面宽且水浅，可用平整的草坪做护坡，并沿驳岸线点缀卵石封边，以起到驳岸的作用。</a:t>
            </a:r>
          </a:p>
          <a:p>
            <a:pPr indent="444500"/>
            <a:r>
              <a:rPr lang="zh-CN" altLang="en-US" dirty="0" smtClean="0"/>
              <a:t>五、管线安装</a:t>
            </a:r>
          </a:p>
          <a:p>
            <a:pPr indent="444500"/>
            <a:r>
              <a:rPr lang="zh-CN" altLang="en-US" dirty="0" smtClean="0"/>
              <a:t>溪涧的出水口及管线应进行隐藏，对于提前预埋的管线应注意质量的严格检验，并埋藏于相应的位置和恰当的深度。后期安装的管线和设备要遵循有关施工规程，管线安装后要进行密封，并注意防水施工时不要有遗漏。</a:t>
            </a:r>
          </a:p>
          <a:p>
            <a:pPr indent="444500"/>
            <a:r>
              <a:rPr lang="zh-CN" altLang="en-US" dirty="0" smtClean="0"/>
              <a:t>六、收尾及试水</a:t>
            </a:r>
          </a:p>
          <a:p>
            <a:pPr indent="444500"/>
            <a:r>
              <a:rPr lang="zh-CN" altLang="en-US" dirty="0" smtClean="0"/>
              <a:t>溪涧主体施工结束后，根据图纸要求对施工现场进行整理，尤其是溪壁位置放置的湖石或卵石应尽可能自然，并做好配景植物的种植。根据现场情况可在河床上放置卵石，以使水面产生轻柔的涟漪，更富于自然情趣。</a:t>
            </a:r>
          </a:p>
          <a:p>
            <a:pPr indent="444500"/>
            <a:r>
              <a:rPr lang="zh-CN" altLang="en-US" dirty="0" smtClean="0"/>
              <a:t>根据设计要求，对水池的给排水设备进行检验，查看其是否通畅，电气设备是否正常。检查水池的防水效果是否达到设计要求，有无渗水现象发生。</a:t>
            </a:r>
            <a:endParaRPr lang="zh-CN" alt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相关知识</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矩形 2"/>
          <p:cNvSpPr/>
          <p:nvPr/>
        </p:nvSpPr>
        <p:spPr>
          <a:xfrm>
            <a:off x="1595406" y="1214422"/>
            <a:ext cx="3929090" cy="4524315"/>
          </a:xfrm>
          <a:prstGeom prst="rect">
            <a:avLst/>
          </a:prstGeom>
        </p:spPr>
        <p:txBody>
          <a:bodyPr wrap="square">
            <a:spAutoFit/>
          </a:bodyPr>
          <a:lstStyle/>
          <a:p>
            <a:pPr indent="444500"/>
            <a:r>
              <a:rPr lang="zh-CN" altLang="en-US" dirty="0" smtClean="0"/>
              <a:t>一、瀑布工程</a:t>
            </a:r>
          </a:p>
          <a:p>
            <a:pPr indent="444500"/>
            <a:r>
              <a:rPr lang="zh-CN" altLang="en-US" dirty="0" smtClean="0"/>
              <a:t>瀑布是一种自然现象，是河床形成陡坎，水从陡坎处滚落下跌时，形成的优美动人或奔腾咆哮的景观，因遥望下垂如布，故称为瀑布。</a:t>
            </a:r>
          </a:p>
          <a:p>
            <a:pPr indent="444500"/>
            <a:r>
              <a:rPr lang="zh-CN" altLang="en-US" b="1" dirty="0" smtClean="0">
                <a:solidFill>
                  <a:srgbClr val="FF9300"/>
                </a:solidFill>
              </a:rPr>
              <a:t>（一）瀑布的构成和分类</a:t>
            </a:r>
          </a:p>
          <a:p>
            <a:pPr indent="444500"/>
            <a:r>
              <a:rPr lang="en-US" b="1" dirty="0" smtClean="0">
                <a:solidFill>
                  <a:srgbClr val="00B0F0"/>
                </a:solidFill>
              </a:rPr>
              <a:t>1</a:t>
            </a:r>
            <a:r>
              <a:rPr lang="zh-CN" altLang="en-US" b="1" dirty="0" smtClean="0">
                <a:solidFill>
                  <a:srgbClr val="00B0F0"/>
                </a:solidFill>
              </a:rPr>
              <a:t>．瀑布的构成</a:t>
            </a:r>
          </a:p>
          <a:p>
            <a:pPr indent="444500"/>
            <a:r>
              <a:rPr lang="zh-CN" altLang="en-US" dirty="0" smtClean="0"/>
              <a:t>瀑布一般由背景、上游水源、落水口、瀑身、承水潭及溪流组成，如图</a:t>
            </a:r>
            <a:r>
              <a:rPr lang="en-US" dirty="0" smtClean="0"/>
              <a:t>4-32</a:t>
            </a:r>
            <a:r>
              <a:rPr lang="zh-CN" altLang="en-US" dirty="0" smtClean="0"/>
              <a:t>所示。人工瀑布常以山体上的山石、树木组成浓郁的背景，上游积聚的水（或水泵动力提水）汇至落水口流下。落水口也称为瀑布口，多为结构紧密的岩石悬挑而出，又称为“泻水石”。瀑身是观赏的主体。瀑布落水后到水潭，然后经小溪流出。</a:t>
            </a:r>
            <a:endParaRPr lang="zh-CN" altLang="en-US" dirty="0"/>
          </a:p>
        </p:txBody>
      </p:sp>
      <p:pic>
        <p:nvPicPr>
          <p:cNvPr id="94210" name="Picture 2" descr="4-33"/>
          <p:cNvPicPr>
            <a:picLocks noChangeAspect="1" noChangeArrowheads="1"/>
          </p:cNvPicPr>
          <p:nvPr/>
        </p:nvPicPr>
        <p:blipFill>
          <a:blip r:embed="rId2"/>
          <a:srcRect/>
          <a:stretch>
            <a:fillRect/>
          </a:stretch>
        </p:blipFill>
        <p:spPr bwMode="auto">
          <a:xfrm>
            <a:off x="6096000" y="1214422"/>
            <a:ext cx="4572032" cy="4690983"/>
          </a:xfrm>
          <a:prstGeom prst="rect">
            <a:avLst/>
          </a:prstGeom>
          <a:noFill/>
          <a:ln w="9525">
            <a:noFill/>
            <a:miter lim="800000"/>
            <a:headEnd/>
            <a:tailEnd/>
          </a:ln>
        </p:spPr>
      </p:pic>
      <p:sp>
        <p:nvSpPr>
          <p:cNvPr id="5" name="矩形 4"/>
          <p:cNvSpPr/>
          <p:nvPr/>
        </p:nvSpPr>
        <p:spPr>
          <a:xfrm>
            <a:off x="5738810" y="5857892"/>
            <a:ext cx="5339923" cy="369332"/>
          </a:xfrm>
          <a:prstGeom prst="rect">
            <a:avLst/>
          </a:prstGeom>
        </p:spPr>
        <p:txBody>
          <a:bodyPr wrap="none">
            <a:spAutoFit/>
          </a:bodyPr>
          <a:lstStyle/>
          <a:p>
            <a:r>
              <a:rPr lang="zh-CN" altLang="en-US" dirty="0" smtClean="0">
                <a:solidFill>
                  <a:srgbClr val="FF9300"/>
                </a:solidFill>
              </a:rPr>
              <a:t>图</a:t>
            </a:r>
            <a:r>
              <a:rPr lang="en-US" dirty="0" smtClean="0">
                <a:solidFill>
                  <a:srgbClr val="FF9300"/>
                </a:solidFill>
              </a:rPr>
              <a:t>4-32  </a:t>
            </a:r>
            <a:r>
              <a:rPr lang="zh-CN" altLang="en-US" dirty="0" smtClean="0">
                <a:solidFill>
                  <a:srgbClr val="FF9300"/>
                </a:solidFill>
              </a:rPr>
              <a:t>瀑布构成及瀑布落差高度与潭面宽度的关系</a:t>
            </a:r>
            <a:endParaRPr lang="zh-CN" altLang="en-US" dirty="0">
              <a:solidFill>
                <a:srgbClr val="FF93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94210"/>
                                        </p:tgtEl>
                                        <p:attrNameLst>
                                          <p:attrName>style.visibility</p:attrName>
                                        </p:attrNameLst>
                                      </p:cBhvr>
                                      <p:to>
                                        <p:strVal val="visible"/>
                                      </p:to>
                                    </p:set>
                                    <p:animEffect transition="in" filter="slide(fromBottom)">
                                      <p:cBhvr>
                                        <p:cTn id="11" dur="500"/>
                                        <p:tgtEl>
                                          <p:spTgt spid="94210"/>
                                        </p:tgtEl>
                                      </p:cBhvr>
                                    </p:animEffect>
                                  </p:childTnLst>
                                </p:cTn>
                              </p:par>
                              <p:par>
                                <p:cTn id="12" presetID="12" presetClass="entr" presetSubtype="4"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slide(fromBottom)">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相关知识</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矩形 2"/>
          <p:cNvSpPr/>
          <p:nvPr/>
        </p:nvSpPr>
        <p:spPr>
          <a:xfrm>
            <a:off x="523836" y="1071546"/>
            <a:ext cx="1685077" cy="369332"/>
          </a:xfrm>
          <a:prstGeom prst="rect">
            <a:avLst/>
          </a:prstGeom>
        </p:spPr>
        <p:txBody>
          <a:bodyPr wrap="none">
            <a:spAutoFit/>
          </a:bodyPr>
          <a:lstStyle/>
          <a:p>
            <a:r>
              <a:rPr lang="en-US" b="1" dirty="0" smtClean="0">
                <a:solidFill>
                  <a:srgbClr val="00B0F0"/>
                </a:solidFill>
              </a:rPr>
              <a:t>2</a:t>
            </a:r>
            <a:r>
              <a:rPr lang="zh-CN" altLang="en-US" b="1" dirty="0" smtClean="0">
                <a:solidFill>
                  <a:srgbClr val="00B0F0"/>
                </a:solidFill>
              </a:rPr>
              <a:t>．瀑布的分类</a:t>
            </a:r>
            <a:endParaRPr lang="zh-CN" altLang="en-US" b="1" dirty="0">
              <a:solidFill>
                <a:srgbClr val="00B0F0"/>
              </a:solidFill>
            </a:endParaRPr>
          </a:p>
        </p:txBody>
      </p:sp>
      <p:pic>
        <p:nvPicPr>
          <p:cNvPr id="95234" name="Picture 2" descr="4-34"/>
          <p:cNvPicPr>
            <a:picLocks noChangeAspect="1" noChangeArrowheads="1"/>
          </p:cNvPicPr>
          <p:nvPr/>
        </p:nvPicPr>
        <p:blipFill>
          <a:blip r:embed="rId2"/>
          <a:srcRect/>
          <a:stretch>
            <a:fillRect/>
          </a:stretch>
        </p:blipFill>
        <p:spPr bwMode="auto">
          <a:xfrm>
            <a:off x="2452661" y="1071546"/>
            <a:ext cx="7310723" cy="5072098"/>
          </a:xfrm>
          <a:prstGeom prst="rect">
            <a:avLst/>
          </a:prstGeom>
          <a:noFill/>
          <a:ln w="9525">
            <a:noFill/>
            <a:miter lim="800000"/>
            <a:headEnd/>
            <a:tailEnd/>
          </a:ln>
        </p:spPr>
      </p:pic>
      <p:pic>
        <p:nvPicPr>
          <p:cNvPr id="95235" name="Picture 3"/>
          <p:cNvPicPr>
            <a:picLocks noChangeAspect="1" noChangeArrowheads="1"/>
          </p:cNvPicPr>
          <p:nvPr/>
        </p:nvPicPr>
        <p:blipFill>
          <a:blip r:embed="rId3"/>
          <a:srcRect/>
          <a:stretch>
            <a:fillRect/>
          </a:stretch>
        </p:blipFill>
        <p:spPr bwMode="auto">
          <a:xfrm>
            <a:off x="4667240" y="3500438"/>
            <a:ext cx="419100" cy="219075"/>
          </a:xfrm>
          <a:prstGeom prst="rect">
            <a:avLst/>
          </a:prstGeom>
          <a:noFill/>
          <a:ln w="9525">
            <a:noFill/>
            <a:miter lim="800000"/>
            <a:headEnd/>
            <a:tailEnd/>
          </a:ln>
          <a:effectLst/>
        </p:spPr>
      </p:pic>
      <p:pic>
        <p:nvPicPr>
          <p:cNvPr id="7" name="Picture 3"/>
          <p:cNvPicPr>
            <a:picLocks noChangeAspect="1" noChangeArrowheads="1"/>
          </p:cNvPicPr>
          <p:nvPr/>
        </p:nvPicPr>
        <p:blipFill>
          <a:blip r:embed="rId3"/>
          <a:srcRect/>
          <a:stretch>
            <a:fillRect/>
          </a:stretch>
        </p:blipFill>
        <p:spPr bwMode="auto">
          <a:xfrm>
            <a:off x="6024562" y="3500438"/>
            <a:ext cx="419100" cy="219075"/>
          </a:xfrm>
          <a:prstGeom prst="rect">
            <a:avLst/>
          </a:prstGeom>
          <a:noFill/>
          <a:ln w="9525">
            <a:noFill/>
            <a:miter lim="800000"/>
            <a:headEnd/>
            <a:tailEnd/>
          </a:ln>
          <a:effectLst/>
        </p:spPr>
      </p:pic>
      <p:pic>
        <p:nvPicPr>
          <p:cNvPr id="8" name="Picture 3"/>
          <p:cNvPicPr>
            <a:picLocks noChangeAspect="1" noChangeArrowheads="1"/>
          </p:cNvPicPr>
          <p:nvPr/>
        </p:nvPicPr>
        <p:blipFill>
          <a:blip r:embed="rId3"/>
          <a:srcRect/>
          <a:stretch>
            <a:fillRect/>
          </a:stretch>
        </p:blipFill>
        <p:spPr bwMode="auto">
          <a:xfrm>
            <a:off x="7667636" y="3500438"/>
            <a:ext cx="419100" cy="219075"/>
          </a:xfrm>
          <a:prstGeom prst="rect">
            <a:avLst/>
          </a:prstGeom>
          <a:noFill/>
          <a:ln w="9525">
            <a:noFill/>
            <a:miter lim="800000"/>
            <a:headEnd/>
            <a:tailEnd/>
          </a:ln>
          <a:effectLst/>
        </p:spPr>
      </p:pic>
      <p:pic>
        <p:nvPicPr>
          <p:cNvPr id="9" name="Picture 3"/>
          <p:cNvPicPr>
            <a:picLocks noChangeAspect="1" noChangeArrowheads="1"/>
          </p:cNvPicPr>
          <p:nvPr/>
        </p:nvPicPr>
        <p:blipFill>
          <a:blip r:embed="rId3"/>
          <a:srcRect/>
          <a:stretch>
            <a:fillRect/>
          </a:stretch>
        </p:blipFill>
        <p:spPr bwMode="auto">
          <a:xfrm>
            <a:off x="3238480" y="5857892"/>
            <a:ext cx="419100" cy="219075"/>
          </a:xfrm>
          <a:prstGeom prst="rect">
            <a:avLst/>
          </a:prstGeom>
          <a:noFill/>
          <a:ln w="9525">
            <a:noFill/>
            <a:miter lim="800000"/>
            <a:headEnd/>
            <a:tailEnd/>
          </a:ln>
          <a:effectLst/>
        </p:spPr>
      </p:pic>
      <p:pic>
        <p:nvPicPr>
          <p:cNvPr id="10" name="Picture 3"/>
          <p:cNvPicPr>
            <a:picLocks noChangeAspect="1" noChangeArrowheads="1"/>
          </p:cNvPicPr>
          <p:nvPr/>
        </p:nvPicPr>
        <p:blipFill>
          <a:blip r:embed="rId3"/>
          <a:srcRect/>
          <a:stretch>
            <a:fillRect/>
          </a:stretch>
        </p:blipFill>
        <p:spPr bwMode="auto">
          <a:xfrm>
            <a:off x="5238744" y="5786454"/>
            <a:ext cx="419100" cy="219075"/>
          </a:xfrm>
          <a:prstGeom prst="rect">
            <a:avLst/>
          </a:prstGeom>
          <a:noFill/>
          <a:ln w="9525">
            <a:noFill/>
            <a:miter lim="800000"/>
            <a:headEnd/>
            <a:tailEnd/>
          </a:ln>
          <a:effectLst/>
        </p:spPr>
      </p:pic>
      <p:pic>
        <p:nvPicPr>
          <p:cNvPr id="11" name="Picture 3"/>
          <p:cNvPicPr>
            <a:picLocks noChangeAspect="1" noChangeArrowheads="1"/>
          </p:cNvPicPr>
          <p:nvPr/>
        </p:nvPicPr>
        <p:blipFill>
          <a:blip r:embed="rId3"/>
          <a:srcRect/>
          <a:stretch>
            <a:fillRect/>
          </a:stretch>
        </p:blipFill>
        <p:spPr bwMode="auto">
          <a:xfrm>
            <a:off x="6881818" y="5857892"/>
            <a:ext cx="419100" cy="219075"/>
          </a:xfrm>
          <a:prstGeom prst="rect">
            <a:avLst/>
          </a:prstGeom>
          <a:noFill/>
          <a:ln w="9525">
            <a:noFill/>
            <a:miter lim="800000"/>
            <a:headEnd/>
            <a:tailEnd/>
          </a:ln>
          <a:effectLst/>
        </p:spPr>
      </p:pic>
      <p:pic>
        <p:nvPicPr>
          <p:cNvPr id="12" name="Picture 3"/>
          <p:cNvPicPr>
            <a:picLocks noChangeAspect="1" noChangeArrowheads="1"/>
          </p:cNvPicPr>
          <p:nvPr/>
        </p:nvPicPr>
        <p:blipFill>
          <a:blip r:embed="rId3"/>
          <a:srcRect/>
          <a:stretch>
            <a:fillRect/>
          </a:stretch>
        </p:blipFill>
        <p:spPr bwMode="auto">
          <a:xfrm>
            <a:off x="8667768" y="5786454"/>
            <a:ext cx="419100" cy="219075"/>
          </a:xfrm>
          <a:prstGeom prst="rect">
            <a:avLst/>
          </a:prstGeom>
          <a:noFill/>
          <a:ln w="9525">
            <a:noFill/>
            <a:miter lim="800000"/>
            <a:headEnd/>
            <a:tailEnd/>
          </a:ln>
          <a:effectLst/>
        </p:spPr>
      </p:pic>
      <p:sp>
        <p:nvSpPr>
          <p:cNvPr id="13" name="矩形 12"/>
          <p:cNvSpPr/>
          <p:nvPr/>
        </p:nvSpPr>
        <p:spPr>
          <a:xfrm>
            <a:off x="4595802" y="3500438"/>
            <a:ext cx="646331" cy="369332"/>
          </a:xfrm>
          <a:prstGeom prst="rect">
            <a:avLst/>
          </a:prstGeom>
        </p:spPr>
        <p:txBody>
          <a:bodyPr wrap="none">
            <a:spAutoFit/>
          </a:bodyPr>
          <a:lstStyle/>
          <a:p>
            <a:r>
              <a:rPr lang="zh-CN" altLang="en-US" b="1" dirty="0" smtClean="0"/>
              <a:t>直瀑</a:t>
            </a:r>
            <a:endParaRPr lang="zh-CN" altLang="en-US" b="1" dirty="0"/>
          </a:p>
        </p:txBody>
      </p:sp>
      <p:sp>
        <p:nvSpPr>
          <p:cNvPr id="14" name="矩形 13"/>
          <p:cNvSpPr/>
          <p:nvPr/>
        </p:nvSpPr>
        <p:spPr>
          <a:xfrm>
            <a:off x="5881686" y="3143248"/>
            <a:ext cx="646331" cy="369332"/>
          </a:xfrm>
          <a:prstGeom prst="rect">
            <a:avLst/>
          </a:prstGeom>
        </p:spPr>
        <p:txBody>
          <a:bodyPr wrap="none">
            <a:spAutoFit/>
          </a:bodyPr>
          <a:lstStyle/>
          <a:p>
            <a:r>
              <a:rPr lang="zh-CN" altLang="en-US" b="1" dirty="0" smtClean="0"/>
              <a:t>分瀑</a:t>
            </a:r>
            <a:endParaRPr lang="zh-CN" altLang="en-US" b="1" dirty="0"/>
          </a:p>
        </p:txBody>
      </p:sp>
      <p:sp>
        <p:nvSpPr>
          <p:cNvPr id="15" name="矩形 14"/>
          <p:cNvSpPr/>
          <p:nvPr/>
        </p:nvSpPr>
        <p:spPr>
          <a:xfrm>
            <a:off x="7810512" y="3500438"/>
            <a:ext cx="646331" cy="369332"/>
          </a:xfrm>
          <a:prstGeom prst="rect">
            <a:avLst/>
          </a:prstGeom>
        </p:spPr>
        <p:txBody>
          <a:bodyPr wrap="none">
            <a:spAutoFit/>
          </a:bodyPr>
          <a:lstStyle/>
          <a:p>
            <a:r>
              <a:rPr lang="zh-CN" altLang="en-US" b="1" dirty="0" smtClean="0"/>
              <a:t>跌瀑</a:t>
            </a:r>
            <a:endParaRPr lang="zh-CN" altLang="en-US" b="1" dirty="0"/>
          </a:p>
        </p:txBody>
      </p:sp>
      <p:sp>
        <p:nvSpPr>
          <p:cNvPr id="16" name="矩形 15"/>
          <p:cNvSpPr/>
          <p:nvPr/>
        </p:nvSpPr>
        <p:spPr>
          <a:xfrm>
            <a:off x="3024166" y="5786454"/>
            <a:ext cx="646331" cy="369332"/>
          </a:xfrm>
          <a:prstGeom prst="rect">
            <a:avLst/>
          </a:prstGeom>
        </p:spPr>
        <p:txBody>
          <a:bodyPr wrap="none">
            <a:spAutoFit/>
          </a:bodyPr>
          <a:lstStyle/>
          <a:p>
            <a:r>
              <a:rPr lang="zh-CN" altLang="en-US" b="1" dirty="0" smtClean="0"/>
              <a:t>滑瀑</a:t>
            </a:r>
            <a:endParaRPr lang="zh-CN" altLang="en-US" b="1" dirty="0"/>
          </a:p>
        </p:txBody>
      </p:sp>
      <p:sp>
        <p:nvSpPr>
          <p:cNvPr id="17" name="矩形 16"/>
          <p:cNvSpPr/>
          <p:nvPr/>
        </p:nvSpPr>
        <p:spPr>
          <a:xfrm>
            <a:off x="4952992" y="5753116"/>
            <a:ext cx="646331" cy="369332"/>
          </a:xfrm>
          <a:prstGeom prst="rect">
            <a:avLst/>
          </a:prstGeom>
        </p:spPr>
        <p:txBody>
          <a:bodyPr wrap="none">
            <a:spAutoFit/>
          </a:bodyPr>
          <a:lstStyle/>
          <a:p>
            <a:r>
              <a:rPr lang="zh-CN" altLang="en-US" b="1" dirty="0" smtClean="0"/>
              <a:t>布瀑</a:t>
            </a:r>
            <a:endParaRPr lang="zh-CN" altLang="en-US" b="1" dirty="0"/>
          </a:p>
        </p:txBody>
      </p:sp>
      <p:sp>
        <p:nvSpPr>
          <p:cNvPr id="18" name="矩形 17"/>
          <p:cNvSpPr/>
          <p:nvPr/>
        </p:nvSpPr>
        <p:spPr>
          <a:xfrm>
            <a:off x="6596066" y="5715016"/>
            <a:ext cx="646331" cy="369332"/>
          </a:xfrm>
          <a:prstGeom prst="rect">
            <a:avLst/>
          </a:prstGeom>
        </p:spPr>
        <p:txBody>
          <a:bodyPr wrap="none">
            <a:spAutoFit/>
          </a:bodyPr>
          <a:lstStyle/>
          <a:p>
            <a:r>
              <a:rPr lang="zh-CN" altLang="en-US" b="1" dirty="0" smtClean="0"/>
              <a:t>带瀑</a:t>
            </a:r>
            <a:endParaRPr lang="zh-CN" altLang="en-US" b="1" dirty="0"/>
          </a:p>
        </p:txBody>
      </p:sp>
      <p:sp>
        <p:nvSpPr>
          <p:cNvPr id="19" name="矩形 18"/>
          <p:cNvSpPr/>
          <p:nvPr/>
        </p:nvSpPr>
        <p:spPr>
          <a:xfrm>
            <a:off x="8453454" y="5715016"/>
            <a:ext cx="646331" cy="369332"/>
          </a:xfrm>
          <a:prstGeom prst="rect">
            <a:avLst/>
          </a:prstGeom>
        </p:spPr>
        <p:txBody>
          <a:bodyPr wrap="none">
            <a:spAutoFit/>
          </a:bodyPr>
          <a:lstStyle/>
          <a:p>
            <a:r>
              <a:rPr lang="zh-CN" altLang="en-US" b="1" dirty="0" smtClean="0"/>
              <a:t>线瀑</a:t>
            </a:r>
            <a:endParaRPr lang="zh-CN" altLang="en-US" b="1"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相关知识</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矩形 2"/>
          <p:cNvSpPr/>
          <p:nvPr/>
        </p:nvSpPr>
        <p:spPr>
          <a:xfrm>
            <a:off x="1095340" y="1142984"/>
            <a:ext cx="4929222" cy="5078313"/>
          </a:xfrm>
          <a:prstGeom prst="rect">
            <a:avLst/>
          </a:prstGeom>
        </p:spPr>
        <p:txBody>
          <a:bodyPr wrap="square">
            <a:spAutoFit/>
          </a:bodyPr>
          <a:lstStyle/>
          <a:p>
            <a:pPr indent="444500"/>
            <a:r>
              <a:rPr lang="zh-CN" altLang="en-US" b="1" dirty="0" smtClean="0">
                <a:solidFill>
                  <a:srgbClr val="FF9300"/>
                </a:solidFill>
              </a:rPr>
              <a:t>（二）瀑布设计</a:t>
            </a:r>
            <a:endParaRPr lang="en-US" altLang="zh-CN" b="1" dirty="0" smtClean="0">
              <a:solidFill>
                <a:srgbClr val="FF9300"/>
              </a:solidFill>
            </a:endParaRPr>
          </a:p>
          <a:p>
            <a:pPr indent="444500"/>
            <a:r>
              <a:rPr lang="en-US" b="1" dirty="0" smtClean="0">
                <a:solidFill>
                  <a:srgbClr val="00B0F0"/>
                </a:solidFill>
              </a:rPr>
              <a:t>1</a:t>
            </a:r>
            <a:r>
              <a:rPr lang="zh-CN" altLang="en-US" b="1" dirty="0" smtClean="0">
                <a:solidFill>
                  <a:srgbClr val="00B0F0"/>
                </a:solidFill>
              </a:rPr>
              <a:t>．瀑布的设计要点</a:t>
            </a:r>
          </a:p>
          <a:p>
            <a:pPr indent="444500"/>
            <a:r>
              <a:rPr lang="zh-CN" altLang="en-US" dirty="0" smtClean="0"/>
              <a:t>① 筑造瀑布景观，应师法自然，以自然的瀑布作为造景砌石的参考，体现自然情趣。</a:t>
            </a:r>
          </a:p>
          <a:p>
            <a:pPr indent="444500"/>
            <a:r>
              <a:rPr lang="zh-CN" altLang="en-US" dirty="0" smtClean="0"/>
              <a:t>② 设计前需先行勘查现场地形，以决定瀑布的大小、比例及形式，并依此绘制平面图。</a:t>
            </a:r>
          </a:p>
          <a:p>
            <a:pPr indent="444500"/>
            <a:r>
              <a:rPr lang="zh-CN" altLang="en-US" dirty="0" smtClean="0"/>
              <a:t>③ 瀑布设计时要考虑水源的大小和景观主题等，并依照岩石组合形式的不同进行合理的创新和变化。</a:t>
            </a:r>
          </a:p>
          <a:p>
            <a:pPr indent="444500"/>
            <a:r>
              <a:rPr lang="zh-CN" altLang="en-US" dirty="0" smtClean="0"/>
              <a:t>④ 庭园属于平坦地形时，瀑布不要设计得过高，以免看起来不自然。</a:t>
            </a:r>
          </a:p>
          <a:p>
            <a:pPr indent="444500"/>
            <a:r>
              <a:rPr lang="zh-CN" altLang="en-US" dirty="0" smtClean="0"/>
              <a:t>⑤ 为节约用水，减少瀑布流水的损失，可用水泵循环供水（参见图</a:t>
            </a:r>
            <a:r>
              <a:rPr lang="en-US" dirty="0" smtClean="0"/>
              <a:t>4-34</a:t>
            </a:r>
            <a:r>
              <a:rPr lang="zh-CN" altLang="en-US" dirty="0" smtClean="0"/>
              <a:t>），平时只需补充一些因蒸发而损失的水量即可。</a:t>
            </a:r>
            <a:endParaRPr lang="en-US" altLang="zh-CN" dirty="0" smtClean="0"/>
          </a:p>
          <a:p>
            <a:pPr indent="444500"/>
            <a:r>
              <a:rPr lang="zh-CN" altLang="en-US" dirty="0" smtClean="0"/>
              <a:t>⑥ 应以岩石及植物隐蔽出水口，切忌露出塑胶水管，否则将破坏自然山水的意境。</a:t>
            </a:r>
          </a:p>
          <a:p>
            <a:pPr indent="444500"/>
            <a:r>
              <a:rPr lang="zh-CN" altLang="en-US" dirty="0" smtClean="0"/>
              <a:t>⑦ 岩石间的固定除用石与石互相咬合外，目前常以水泥强化其安全性。</a:t>
            </a:r>
            <a:endParaRPr lang="zh-CN" altLang="en-US" b="1" dirty="0">
              <a:solidFill>
                <a:srgbClr val="FF9300"/>
              </a:solidFill>
            </a:endParaRPr>
          </a:p>
        </p:txBody>
      </p:sp>
      <p:pic>
        <p:nvPicPr>
          <p:cNvPr id="96258" name="Picture 2" descr="4-35"/>
          <p:cNvPicPr>
            <a:picLocks noChangeAspect="1" noChangeArrowheads="1"/>
          </p:cNvPicPr>
          <p:nvPr/>
        </p:nvPicPr>
        <p:blipFill>
          <a:blip r:embed="rId2"/>
          <a:srcRect/>
          <a:stretch>
            <a:fillRect/>
          </a:stretch>
        </p:blipFill>
        <p:spPr bwMode="auto">
          <a:xfrm>
            <a:off x="6167438" y="1428736"/>
            <a:ext cx="5143536" cy="460835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相关知识</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4" name="矩形 3"/>
          <p:cNvSpPr/>
          <p:nvPr/>
        </p:nvSpPr>
        <p:spPr>
          <a:xfrm>
            <a:off x="7881950" y="1214422"/>
            <a:ext cx="3714776" cy="480131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indent="444500"/>
            <a:r>
              <a:rPr lang="zh-CN" altLang="en-US" dirty="0" smtClean="0"/>
              <a:t>湖的特点是水面宽阔而平静，具有平远开朗之感。此外，湖往往有一定的水深以利于水产养殖。湖岸线一般自然流畅，可以是人工驳岸或自然式护坡，也可以结合其他景观建设。同时，根据造景需要，还常在湖中利用人工堆土形成小岛，用来划分水域空间，使水景层次更为丰富。</a:t>
            </a:r>
          </a:p>
          <a:p>
            <a:pPr indent="444500"/>
            <a:r>
              <a:rPr lang="zh-CN" altLang="en-US" b="1" dirty="0" smtClean="0">
                <a:solidFill>
                  <a:srgbClr val="FF9300"/>
                </a:solidFill>
              </a:rPr>
              <a:t>湖有天然湖和人工湖之分。</a:t>
            </a:r>
            <a:r>
              <a:rPr lang="zh-CN" altLang="en-US" dirty="0" smtClean="0"/>
              <a:t>天然湖是自然的水域景观，如著名的南京玄武湖、杭州西湖、扬州瘦西湖、武汉东湖、广东星湖等。人工湖是人工依地势就地挖掘而成的水域，沿岸因境设景，自然天成，如深圳仙湖和苏州金鸡湖等。本章仅介绍人工湖的工程施工。</a:t>
            </a:r>
            <a:endParaRPr lang="zh-CN" altLang="en-US" dirty="0"/>
          </a:p>
        </p:txBody>
      </p:sp>
      <p:pic>
        <p:nvPicPr>
          <p:cNvPr id="15363" name="Picture 3"/>
          <p:cNvPicPr>
            <a:picLocks noChangeAspect="1" noChangeArrowheads="1"/>
          </p:cNvPicPr>
          <p:nvPr/>
        </p:nvPicPr>
        <p:blipFill>
          <a:blip r:embed="rId2"/>
          <a:srcRect/>
          <a:stretch>
            <a:fillRect/>
          </a:stretch>
        </p:blipFill>
        <p:spPr bwMode="auto">
          <a:xfrm>
            <a:off x="452398" y="1142984"/>
            <a:ext cx="6715172" cy="4833723"/>
          </a:xfrm>
          <a:prstGeom prst="rect">
            <a:avLst/>
          </a:prstGeom>
          <a:noFill/>
          <a:ln w="9525">
            <a:noFill/>
            <a:miter lim="800000"/>
            <a:headEnd/>
            <a:tailEnd/>
          </a:ln>
          <a:effectLst/>
        </p:spPr>
      </p:pic>
      <p:sp>
        <p:nvSpPr>
          <p:cNvPr id="7" name="矩形 6"/>
          <p:cNvSpPr/>
          <p:nvPr/>
        </p:nvSpPr>
        <p:spPr>
          <a:xfrm>
            <a:off x="3381356" y="6072206"/>
            <a:ext cx="1005403" cy="338554"/>
          </a:xfrm>
          <a:prstGeom prst="rect">
            <a:avLst/>
          </a:prstGeom>
        </p:spPr>
        <p:txBody>
          <a:bodyPr wrap="none">
            <a:spAutoFit/>
          </a:bodyPr>
          <a:lstStyle/>
          <a:p>
            <a:r>
              <a:rPr lang="zh-CN" altLang="en-US" sz="1600" dirty="0" smtClean="0">
                <a:solidFill>
                  <a:srgbClr val="FF9300"/>
                </a:solidFill>
              </a:rPr>
              <a:t>中央公园</a:t>
            </a:r>
            <a:endParaRPr lang="zh-CN" altLang="en-US" sz="1600" dirty="0">
              <a:solidFill>
                <a:srgbClr val="FF93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500"/>
                                        <p:tgtEl>
                                          <p:spTgt spid="4"/>
                                        </p:tgtEl>
                                      </p:cBhvr>
                                    </p:animEffect>
                                  </p:childTnLst>
                                </p:cTn>
                              </p:par>
                            </p:childTnLst>
                          </p:cTn>
                        </p:par>
                        <p:par>
                          <p:cTn id="8" fill="hold">
                            <p:stCondLst>
                              <p:cond delay="500"/>
                            </p:stCondLst>
                            <p:childTnLst>
                              <p:par>
                                <p:cTn id="9" presetID="16" presetClass="entr" presetSubtype="26" fill="hold" nodeType="afterEffect">
                                  <p:stCondLst>
                                    <p:cond delay="0"/>
                                  </p:stCondLst>
                                  <p:childTnLst>
                                    <p:set>
                                      <p:cBhvr>
                                        <p:cTn id="10" dur="1" fill="hold">
                                          <p:stCondLst>
                                            <p:cond delay="0"/>
                                          </p:stCondLst>
                                        </p:cTn>
                                        <p:tgtEl>
                                          <p:spTgt spid="15363"/>
                                        </p:tgtEl>
                                        <p:attrNameLst>
                                          <p:attrName>style.visibility</p:attrName>
                                        </p:attrNameLst>
                                      </p:cBhvr>
                                      <p:to>
                                        <p:strVal val="visible"/>
                                      </p:to>
                                    </p:set>
                                    <p:animEffect transition="in" filter="barn(inHorizontal)">
                                      <p:cBhvr>
                                        <p:cTn id="11" dur="500"/>
                                        <p:tgtEl>
                                          <p:spTgt spid="15363"/>
                                        </p:tgtEl>
                                      </p:cBhvr>
                                    </p:animEffect>
                                  </p:childTnLst>
                                </p:cTn>
                              </p:par>
                            </p:childTnLst>
                          </p:cTn>
                        </p:par>
                        <p:par>
                          <p:cTn id="12" fill="hold">
                            <p:stCondLst>
                              <p:cond delay="1000"/>
                            </p:stCondLst>
                            <p:childTnLst>
                              <p:par>
                                <p:cTn id="13" presetID="5" presetClass="entr" presetSubtype="1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heckerboard(across)">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相关知识</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矩形 2"/>
          <p:cNvSpPr/>
          <p:nvPr/>
        </p:nvSpPr>
        <p:spPr>
          <a:xfrm>
            <a:off x="595274" y="1000108"/>
            <a:ext cx="9858444" cy="646331"/>
          </a:xfrm>
          <a:prstGeom prst="rect">
            <a:avLst/>
          </a:prstGeom>
        </p:spPr>
        <p:txBody>
          <a:bodyPr wrap="square">
            <a:spAutoFit/>
          </a:bodyPr>
          <a:lstStyle/>
          <a:p>
            <a:pPr indent="444500"/>
            <a:r>
              <a:rPr lang="en-US" b="1" dirty="0" smtClean="0">
                <a:solidFill>
                  <a:srgbClr val="00B0F0"/>
                </a:solidFill>
              </a:rPr>
              <a:t>2</a:t>
            </a:r>
            <a:r>
              <a:rPr lang="zh-CN" altLang="en-US" b="1" dirty="0" smtClean="0">
                <a:solidFill>
                  <a:srgbClr val="00B0F0"/>
                </a:solidFill>
              </a:rPr>
              <a:t>．瀑布用水量的估算</a:t>
            </a:r>
            <a:r>
              <a:rPr lang="en-US" b="1" dirty="0" smtClean="0">
                <a:solidFill>
                  <a:srgbClr val="00B0F0"/>
                </a:solidFill>
              </a:rPr>
              <a:t>  </a:t>
            </a:r>
            <a:endParaRPr lang="zh-CN" altLang="en-US" b="1" dirty="0" smtClean="0">
              <a:solidFill>
                <a:srgbClr val="00B0F0"/>
              </a:solidFill>
            </a:endParaRPr>
          </a:p>
          <a:p>
            <a:pPr indent="444500"/>
            <a:r>
              <a:rPr lang="zh-CN" altLang="en-US" dirty="0" smtClean="0"/>
              <a:t>人工建造的瀑布用水量较大，因此多采用水泵循环供水。其用水量标准可参阅表</a:t>
            </a:r>
            <a:r>
              <a:rPr lang="en-US" dirty="0" smtClean="0"/>
              <a:t>4-3</a:t>
            </a:r>
            <a:r>
              <a:rPr lang="zh-CN" altLang="en-US" dirty="0" smtClean="0"/>
              <a:t>。</a:t>
            </a:r>
            <a:endParaRPr lang="zh-CN" altLang="en-US" dirty="0"/>
          </a:p>
        </p:txBody>
      </p:sp>
      <p:sp>
        <p:nvSpPr>
          <p:cNvPr id="4" name="矩形 3"/>
          <p:cNvSpPr/>
          <p:nvPr/>
        </p:nvSpPr>
        <p:spPr>
          <a:xfrm>
            <a:off x="4810116" y="1928802"/>
            <a:ext cx="2408032" cy="338554"/>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zh-CN" altLang="en-US" sz="1600" dirty="0" smtClean="0"/>
              <a:t>表</a:t>
            </a:r>
            <a:r>
              <a:rPr lang="en-US" sz="1600" dirty="0" smtClean="0"/>
              <a:t>4-3  </a:t>
            </a:r>
            <a:r>
              <a:rPr lang="zh-CN" altLang="en-US" sz="1600" dirty="0" smtClean="0"/>
              <a:t>瀑布用水量估算表</a:t>
            </a:r>
            <a:endParaRPr lang="zh-CN" altLang="en-US" sz="1600" dirty="0"/>
          </a:p>
        </p:txBody>
      </p:sp>
      <p:graphicFrame>
        <p:nvGraphicFramePr>
          <p:cNvPr id="5" name="表格 4"/>
          <p:cNvGraphicFramePr>
            <a:graphicFrameLocks noGrp="1"/>
          </p:cNvGraphicFramePr>
          <p:nvPr/>
        </p:nvGraphicFramePr>
        <p:xfrm>
          <a:off x="881026" y="2500306"/>
          <a:ext cx="10215634" cy="2428891"/>
        </p:xfrm>
        <a:graphic>
          <a:graphicData uri="http://schemas.openxmlformats.org/drawingml/2006/table">
            <a:tbl>
              <a:tblPr/>
              <a:tblGrid>
                <a:gridCol w="1619755"/>
                <a:gridCol w="1716093"/>
                <a:gridCol w="1628747"/>
                <a:gridCol w="1897208"/>
                <a:gridCol w="1725084"/>
                <a:gridCol w="1628747"/>
              </a:tblGrid>
              <a:tr h="779719">
                <a:tc>
                  <a:txBody>
                    <a:bodyPr/>
                    <a:lstStyle/>
                    <a:p>
                      <a:pPr algn="ctr">
                        <a:spcBef>
                          <a:spcPts val="150"/>
                        </a:spcBef>
                        <a:spcAft>
                          <a:spcPts val="150"/>
                        </a:spcAft>
                      </a:pPr>
                      <a:r>
                        <a:rPr lang="zh-CN" sz="1800" kern="100" dirty="0">
                          <a:latin typeface="Times New Roman" panose="02020603050405020304"/>
                          <a:ea typeface="宋体" panose="02010600030101010101" pitchFamily="2" charset="-122"/>
                        </a:rPr>
                        <a:t>瀑布落水高度</a:t>
                      </a:r>
                      <a:r>
                        <a:rPr lang="en-US" sz="1800" kern="100" dirty="0">
                          <a:latin typeface="Times New Roman" panose="02020603050405020304"/>
                          <a:ea typeface="宋体" panose="02010600030101010101" pitchFamily="2" charset="-122"/>
                        </a:rPr>
                        <a:t/>
                      </a:r>
                      <a:br>
                        <a:rPr lang="en-US" sz="1800" kern="100" dirty="0">
                          <a:latin typeface="Times New Roman" panose="02020603050405020304"/>
                          <a:ea typeface="宋体" panose="02010600030101010101" pitchFamily="2" charset="-122"/>
                        </a:rPr>
                      </a:br>
                      <a:r>
                        <a:rPr lang="zh-CN" sz="1800" kern="100" dirty="0">
                          <a:latin typeface="Times New Roman" panose="02020603050405020304"/>
                          <a:ea typeface="宋体" panose="02010600030101010101" pitchFamily="2" charset="-122"/>
                        </a:rPr>
                        <a:t>（</a:t>
                      </a:r>
                      <a:r>
                        <a:rPr lang="en-US" sz="1800" kern="100" dirty="0">
                          <a:latin typeface="Times New Roman" panose="02020603050405020304"/>
                          <a:ea typeface="宋体" panose="02010600030101010101" pitchFamily="2" charset="-122"/>
                        </a:rPr>
                        <a:t>m</a:t>
                      </a:r>
                      <a:r>
                        <a:rPr lang="zh-CN" sz="1800" kern="100" dirty="0">
                          <a:latin typeface="Times New Roman" panose="02020603050405020304"/>
                          <a:ea typeface="宋体" panose="02010600030101010101" pitchFamily="2" charset="-122"/>
                        </a:rPr>
                        <a:t>）</a:t>
                      </a:r>
                    </a:p>
                  </a:txBody>
                  <a:tcPr marL="17780" marR="177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50"/>
                        </a:spcBef>
                        <a:spcAft>
                          <a:spcPts val="150"/>
                        </a:spcAft>
                      </a:pPr>
                      <a:r>
                        <a:rPr lang="zh-CN" sz="1800" kern="100">
                          <a:latin typeface="Times New Roman" panose="02020603050405020304"/>
                          <a:ea typeface="宋体" panose="02010600030101010101" pitchFamily="2" charset="-122"/>
                        </a:rPr>
                        <a:t>蓄水池水深</a:t>
                      </a:r>
                      <a:r>
                        <a:rPr lang="en-US" sz="1800" kern="100" dirty="0">
                          <a:latin typeface="Times New Roman" panose="02020603050405020304"/>
                          <a:ea typeface="宋体" panose="02010600030101010101" pitchFamily="2" charset="-122"/>
                        </a:rPr>
                        <a:t/>
                      </a:r>
                      <a:br>
                        <a:rPr lang="en-US" sz="1800" kern="100" dirty="0">
                          <a:latin typeface="Times New Roman" panose="02020603050405020304"/>
                          <a:ea typeface="宋体" panose="02010600030101010101" pitchFamily="2" charset="-122"/>
                        </a:rPr>
                      </a:br>
                      <a:r>
                        <a:rPr lang="zh-CN" sz="1800" kern="100">
                          <a:latin typeface="Times New Roman" panose="02020603050405020304"/>
                          <a:ea typeface="宋体" panose="02010600030101010101" pitchFamily="2" charset="-122"/>
                        </a:rPr>
                        <a:t>（</a:t>
                      </a:r>
                      <a:r>
                        <a:rPr lang="en-US" sz="1800" kern="100" dirty="0">
                          <a:latin typeface="Times New Roman" panose="02020603050405020304"/>
                          <a:ea typeface="宋体" panose="02010600030101010101" pitchFamily="2" charset="-122"/>
                        </a:rPr>
                        <a:t>m</a:t>
                      </a:r>
                      <a:r>
                        <a:rPr lang="zh-CN" sz="1800" kern="100">
                          <a:latin typeface="Times New Roman" panose="02020603050405020304"/>
                          <a:ea typeface="宋体" panose="02010600030101010101" pitchFamily="2" charset="-122"/>
                        </a:rPr>
                        <a:t>）</a:t>
                      </a: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50"/>
                        </a:spcBef>
                        <a:spcAft>
                          <a:spcPts val="150"/>
                        </a:spcAft>
                      </a:pPr>
                      <a:r>
                        <a:rPr lang="zh-CN" sz="1800" kern="100" dirty="0">
                          <a:latin typeface="Times New Roman" panose="02020603050405020304"/>
                          <a:ea typeface="宋体" panose="02010600030101010101" pitchFamily="2" charset="-122"/>
                        </a:rPr>
                        <a:t>用水量</a:t>
                      </a:r>
                      <a:r>
                        <a:rPr lang="en-US" sz="1800" kern="100" dirty="0">
                          <a:latin typeface="Times New Roman" panose="02020603050405020304"/>
                          <a:ea typeface="宋体" panose="02010600030101010101" pitchFamily="2" charset="-122"/>
                        </a:rPr>
                        <a:t/>
                      </a:r>
                      <a:br>
                        <a:rPr lang="en-US" sz="1800" kern="100" dirty="0">
                          <a:latin typeface="Times New Roman" panose="02020603050405020304"/>
                          <a:ea typeface="宋体" panose="02010600030101010101" pitchFamily="2" charset="-122"/>
                        </a:rPr>
                      </a:br>
                      <a:r>
                        <a:rPr lang="zh-CN" sz="1800" kern="100" dirty="0">
                          <a:latin typeface="Times New Roman" panose="02020603050405020304"/>
                          <a:ea typeface="宋体" panose="02010600030101010101" pitchFamily="2" charset="-122"/>
                        </a:rPr>
                        <a:t>（</a:t>
                      </a:r>
                      <a:r>
                        <a:rPr lang="en-US" sz="1800" kern="100" dirty="0">
                          <a:latin typeface="Times New Roman" panose="02020603050405020304"/>
                          <a:ea typeface="宋体" panose="02010600030101010101" pitchFamily="2" charset="-122"/>
                        </a:rPr>
                        <a:t>L</a:t>
                      </a:r>
                      <a:r>
                        <a:rPr lang="en-US" sz="1800" kern="100" dirty="0">
                          <a:latin typeface="宋体" panose="02010600030101010101" pitchFamily="2" charset="-122"/>
                          <a:ea typeface="宋体" panose="02010600030101010101" pitchFamily="2" charset="-122"/>
                        </a:rPr>
                        <a:t>/</a:t>
                      </a:r>
                      <a:r>
                        <a:rPr lang="en-US" sz="1800" kern="100" dirty="0">
                          <a:latin typeface="Times New Roman" panose="02020603050405020304"/>
                          <a:ea typeface="宋体" panose="02010600030101010101" pitchFamily="2" charset="-122"/>
                        </a:rPr>
                        <a:t>s</a:t>
                      </a:r>
                      <a:r>
                        <a:rPr lang="zh-CN" sz="1800" kern="100" dirty="0">
                          <a:latin typeface="Times New Roman" panose="02020603050405020304"/>
                          <a:ea typeface="宋体" panose="02010600030101010101" pitchFamily="2" charset="-122"/>
                        </a:rPr>
                        <a:t>）</a:t>
                      </a:r>
                    </a:p>
                  </a:txBody>
                  <a:tcPr marL="17780" marR="177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50"/>
                        </a:spcBef>
                        <a:spcAft>
                          <a:spcPts val="150"/>
                        </a:spcAft>
                      </a:pPr>
                      <a:r>
                        <a:rPr lang="zh-CN" sz="1800" kern="100">
                          <a:latin typeface="Times New Roman" panose="02020603050405020304"/>
                          <a:ea typeface="宋体" panose="02010600030101010101" pitchFamily="2" charset="-122"/>
                        </a:rPr>
                        <a:t>瀑布落水高度</a:t>
                      </a:r>
                      <a:r>
                        <a:rPr lang="en-US" sz="1800" kern="100" dirty="0">
                          <a:latin typeface="Times New Roman" panose="02020603050405020304"/>
                          <a:ea typeface="宋体" panose="02010600030101010101" pitchFamily="2" charset="-122"/>
                        </a:rPr>
                        <a:t/>
                      </a:r>
                      <a:br>
                        <a:rPr lang="en-US" sz="1800" kern="100" dirty="0">
                          <a:latin typeface="Times New Roman" panose="02020603050405020304"/>
                          <a:ea typeface="宋体" panose="02010600030101010101" pitchFamily="2" charset="-122"/>
                        </a:rPr>
                      </a:br>
                      <a:r>
                        <a:rPr lang="zh-CN" sz="1800" kern="100">
                          <a:latin typeface="Times New Roman" panose="02020603050405020304"/>
                          <a:ea typeface="宋体" panose="02010600030101010101" pitchFamily="2" charset="-122"/>
                        </a:rPr>
                        <a:t>（</a:t>
                      </a:r>
                      <a:r>
                        <a:rPr lang="en-US" sz="1800" kern="100" dirty="0">
                          <a:latin typeface="Times New Roman" panose="02020603050405020304"/>
                          <a:ea typeface="宋体" panose="02010600030101010101" pitchFamily="2" charset="-122"/>
                        </a:rPr>
                        <a:t>m</a:t>
                      </a:r>
                      <a:r>
                        <a:rPr lang="zh-CN" sz="1800" kern="100">
                          <a:latin typeface="Times New Roman" panose="02020603050405020304"/>
                          <a:ea typeface="宋体" panose="02010600030101010101" pitchFamily="2" charset="-122"/>
                        </a:rPr>
                        <a:t>）</a:t>
                      </a:r>
                    </a:p>
                  </a:txBody>
                  <a:tcPr marL="17780" marR="17780"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50"/>
                        </a:spcBef>
                        <a:spcAft>
                          <a:spcPts val="150"/>
                        </a:spcAft>
                      </a:pPr>
                      <a:r>
                        <a:rPr lang="zh-CN" sz="1800" kern="100" spc="-20">
                          <a:latin typeface="Times New Roman" panose="02020603050405020304"/>
                          <a:ea typeface="宋体" panose="02010600030101010101" pitchFamily="2" charset="-122"/>
                        </a:rPr>
                        <a:t>蓄水池水深</a:t>
                      </a:r>
                      <a:r>
                        <a:rPr lang="en-US" sz="1800" kern="100" spc="-20" dirty="0">
                          <a:latin typeface="Times New Roman" panose="02020603050405020304"/>
                          <a:ea typeface="宋体" panose="02010600030101010101" pitchFamily="2" charset="-122"/>
                        </a:rPr>
                        <a:t/>
                      </a:r>
                      <a:br>
                        <a:rPr lang="en-US" sz="1800" kern="100" spc="-20" dirty="0">
                          <a:latin typeface="Times New Roman" panose="02020603050405020304"/>
                          <a:ea typeface="宋体" panose="02010600030101010101" pitchFamily="2" charset="-122"/>
                        </a:rPr>
                      </a:br>
                      <a:r>
                        <a:rPr lang="zh-CN" sz="1800" kern="100">
                          <a:latin typeface="Times New Roman" panose="02020603050405020304"/>
                          <a:ea typeface="宋体" panose="02010600030101010101" pitchFamily="2" charset="-122"/>
                        </a:rPr>
                        <a:t>（</a:t>
                      </a:r>
                      <a:r>
                        <a:rPr lang="en-US" sz="1800" kern="100" dirty="0">
                          <a:latin typeface="Times New Roman" panose="02020603050405020304"/>
                          <a:ea typeface="宋体" panose="02010600030101010101" pitchFamily="2" charset="-122"/>
                        </a:rPr>
                        <a:t>m</a:t>
                      </a:r>
                      <a:r>
                        <a:rPr lang="zh-CN" sz="1800" kern="100">
                          <a:latin typeface="Times New Roman" panose="02020603050405020304"/>
                          <a:ea typeface="宋体" panose="02010600030101010101" pitchFamily="2" charset="-122"/>
                        </a:rPr>
                        <a:t>）</a:t>
                      </a: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50"/>
                        </a:spcBef>
                        <a:spcAft>
                          <a:spcPts val="150"/>
                        </a:spcAft>
                      </a:pPr>
                      <a:r>
                        <a:rPr lang="zh-CN" sz="1800" kern="100">
                          <a:latin typeface="Times New Roman" panose="02020603050405020304"/>
                          <a:ea typeface="宋体" panose="02010600030101010101" pitchFamily="2" charset="-122"/>
                        </a:rPr>
                        <a:t>用水量</a:t>
                      </a:r>
                      <a:r>
                        <a:rPr lang="en-US" sz="1800" kern="100" dirty="0">
                          <a:latin typeface="Times New Roman" panose="02020603050405020304"/>
                          <a:ea typeface="宋体" panose="02010600030101010101" pitchFamily="2" charset="-122"/>
                        </a:rPr>
                        <a:t/>
                      </a:r>
                      <a:br>
                        <a:rPr lang="en-US" sz="1800" kern="100" dirty="0">
                          <a:latin typeface="Times New Roman" panose="02020603050405020304"/>
                          <a:ea typeface="宋体" panose="02010600030101010101" pitchFamily="2" charset="-122"/>
                        </a:rPr>
                      </a:br>
                      <a:r>
                        <a:rPr lang="zh-CN" sz="1800" kern="100">
                          <a:latin typeface="Times New Roman" panose="02020603050405020304"/>
                          <a:ea typeface="宋体" panose="02010600030101010101" pitchFamily="2" charset="-122"/>
                        </a:rPr>
                        <a:t>（</a:t>
                      </a:r>
                      <a:r>
                        <a:rPr lang="en-US" sz="1800" kern="100" dirty="0">
                          <a:latin typeface="Times New Roman" panose="02020603050405020304"/>
                          <a:ea typeface="宋体" panose="02010600030101010101" pitchFamily="2" charset="-122"/>
                        </a:rPr>
                        <a:t>L</a:t>
                      </a:r>
                      <a:r>
                        <a:rPr lang="en-US" sz="1800" kern="100" dirty="0">
                          <a:latin typeface="宋体" panose="02010600030101010101" pitchFamily="2" charset="-122"/>
                          <a:ea typeface="宋体" panose="02010600030101010101" pitchFamily="2" charset="-122"/>
                        </a:rPr>
                        <a:t>/</a:t>
                      </a:r>
                      <a:r>
                        <a:rPr lang="en-US" sz="1800" kern="100" dirty="0">
                          <a:latin typeface="Times New Roman" panose="02020603050405020304"/>
                          <a:ea typeface="宋体" panose="02010600030101010101" pitchFamily="2" charset="-122"/>
                        </a:rPr>
                        <a:t>s</a:t>
                      </a:r>
                      <a:r>
                        <a:rPr lang="zh-CN" sz="1800" kern="100">
                          <a:latin typeface="Times New Roman" panose="02020603050405020304"/>
                          <a:ea typeface="宋体" panose="02010600030101010101" pitchFamily="2" charset="-122"/>
                        </a:rPr>
                        <a:t>）</a:t>
                      </a:r>
                    </a:p>
                  </a:txBody>
                  <a:tcPr marL="17780" marR="177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2293">
                <a:tc>
                  <a:txBody>
                    <a:bodyPr/>
                    <a:lstStyle/>
                    <a:p>
                      <a:pPr algn="ctr">
                        <a:spcBef>
                          <a:spcPts val="150"/>
                        </a:spcBef>
                        <a:spcAft>
                          <a:spcPts val="150"/>
                        </a:spcAft>
                      </a:pPr>
                      <a:r>
                        <a:rPr lang="en-US" sz="1800" kern="100" dirty="0">
                          <a:latin typeface="Times New Roman" panose="02020603050405020304"/>
                          <a:ea typeface="宋体" panose="02010600030101010101" pitchFamily="2" charset="-122"/>
                        </a:rPr>
                        <a:t>0.30</a:t>
                      </a:r>
                      <a:endParaRPr lang="zh-CN" sz="1800" kern="100">
                        <a:latin typeface="Times New Roman" panose="02020603050405020304"/>
                        <a:ea typeface="宋体" panose="02010600030101010101" pitchFamily="2" charset="-122"/>
                      </a:endParaRPr>
                    </a:p>
                  </a:txBody>
                  <a:tcPr marL="17780" marR="177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50"/>
                        </a:spcBef>
                        <a:spcAft>
                          <a:spcPts val="150"/>
                        </a:spcAft>
                      </a:pPr>
                      <a:r>
                        <a:rPr lang="en-US" sz="1800" kern="100" dirty="0">
                          <a:latin typeface="Times New Roman" panose="02020603050405020304"/>
                          <a:ea typeface="宋体" panose="02010600030101010101" pitchFamily="2" charset="-122"/>
                        </a:rPr>
                        <a:t>6</a:t>
                      </a:r>
                      <a:endParaRPr lang="zh-CN" sz="1800" kern="100">
                        <a:latin typeface="Times New Roman" panose="02020603050405020304"/>
                        <a:ea typeface="宋体" panose="02010600030101010101" pitchFamily="2" charset="-122"/>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50"/>
                        </a:spcBef>
                        <a:spcAft>
                          <a:spcPts val="150"/>
                        </a:spcAft>
                      </a:pPr>
                      <a:r>
                        <a:rPr lang="en-US" sz="1800" kern="100" dirty="0">
                          <a:latin typeface="Times New Roman" panose="02020603050405020304"/>
                          <a:ea typeface="宋体" panose="02010600030101010101" pitchFamily="2" charset="-122"/>
                        </a:rPr>
                        <a:t>3</a:t>
                      </a:r>
                      <a:endParaRPr lang="zh-CN" sz="1800" kern="100">
                        <a:latin typeface="Times New Roman" panose="02020603050405020304"/>
                        <a:ea typeface="宋体" panose="02010600030101010101" pitchFamily="2" charset="-122"/>
                      </a:endParaRPr>
                    </a:p>
                  </a:txBody>
                  <a:tcPr marL="17780" marR="177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50"/>
                        </a:spcBef>
                        <a:spcAft>
                          <a:spcPts val="150"/>
                        </a:spcAft>
                      </a:pPr>
                      <a:r>
                        <a:rPr lang="en-US" sz="1800" kern="100" dirty="0">
                          <a:latin typeface="Times New Roman" panose="02020603050405020304"/>
                          <a:ea typeface="宋体" panose="02010600030101010101" pitchFamily="2" charset="-122"/>
                        </a:rPr>
                        <a:t>3.00</a:t>
                      </a:r>
                      <a:endParaRPr lang="zh-CN" sz="1800" kern="100">
                        <a:latin typeface="Times New Roman" panose="02020603050405020304"/>
                        <a:ea typeface="宋体" panose="02010600030101010101" pitchFamily="2" charset="-122"/>
                      </a:endParaRPr>
                    </a:p>
                  </a:txBody>
                  <a:tcPr marL="17780" marR="17780"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50"/>
                        </a:spcBef>
                        <a:spcAft>
                          <a:spcPts val="150"/>
                        </a:spcAft>
                      </a:pPr>
                      <a:r>
                        <a:rPr lang="en-US" sz="1800" kern="100" dirty="0">
                          <a:latin typeface="Times New Roman" panose="02020603050405020304"/>
                          <a:ea typeface="宋体" panose="02010600030101010101" pitchFamily="2" charset="-122"/>
                        </a:rPr>
                        <a:t>19</a:t>
                      </a:r>
                      <a:endParaRPr lang="zh-CN" sz="1800" kern="100">
                        <a:latin typeface="Times New Roman" panose="02020603050405020304"/>
                        <a:ea typeface="宋体" panose="02010600030101010101" pitchFamily="2" charset="-122"/>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50"/>
                        </a:spcBef>
                        <a:spcAft>
                          <a:spcPts val="150"/>
                        </a:spcAft>
                      </a:pPr>
                      <a:r>
                        <a:rPr lang="en-US" sz="1800" kern="100" dirty="0">
                          <a:latin typeface="Times New Roman" panose="02020603050405020304"/>
                          <a:ea typeface="宋体" panose="02010600030101010101" pitchFamily="2" charset="-122"/>
                        </a:rPr>
                        <a:t>7</a:t>
                      </a:r>
                      <a:endParaRPr lang="zh-CN" sz="1800" kern="100">
                        <a:latin typeface="Times New Roman" panose="02020603050405020304"/>
                        <a:ea typeface="宋体" panose="02010600030101010101" pitchFamily="2" charset="-122"/>
                      </a:endParaRPr>
                    </a:p>
                  </a:txBody>
                  <a:tcPr marL="17780" marR="177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2293">
                <a:tc>
                  <a:txBody>
                    <a:bodyPr/>
                    <a:lstStyle/>
                    <a:p>
                      <a:pPr algn="ctr">
                        <a:spcBef>
                          <a:spcPts val="150"/>
                        </a:spcBef>
                        <a:spcAft>
                          <a:spcPts val="150"/>
                        </a:spcAft>
                      </a:pPr>
                      <a:r>
                        <a:rPr lang="en-US" sz="1800" kern="100" dirty="0">
                          <a:latin typeface="Times New Roman" panose="02020603050405020304"/>
                          <a:ea typeface="宋体" panose="02010600030101010101" pitchFamily="2" charset="-122"/>
                        </a:rPr>
                        <a:t>0.90</a:t>
                      </a:r>
                      <a:endParaRPr lang="zh-CN" sz="1800" kern="100">
                        <a:latin typeface="Times New Roman" panose="02020603050405020304"/>
                        <a:ea typeface="宋体" panose="02010600030101010101" pitchFamily="2" charset="-122"/>
                      </a:endParaRPr>
                    </a:p>
                  </a:txBody>
                  <a:tcPr marL="17780" marR="177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50"/>
                        </a:spcBef>
                        <a:spcAft>
                          <a:spcPts val="150"/>
                        </a:spcAft>
                      </a:pPr>
                      <a:r>
                        <a:rPr lang="en-US" sz="1800" kern="100" dirty="0">
                          <a:latin typeface="Times New Roman" panose="02020603050405020304"/>
                          <a:ea typeface="宋体" panose="02010600030101010101" pitchFamily="2" charset="-122"/>
                        </a:rPr>
                        <a:t>9</a:t>
                      </a:r>
                      <a:endParaRPr lang="zh-CN" sz="1800" kern="100">
                        <a:latin typeface="Times New Roman" panose="02020603050405020304"/>
                        <a:ea typeface="宋体" panose="02010600030101010101" pitchFamily="2" charset="-122"/>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50"/>
                        </a:spcBef>
                        <a:spcAft>
                          <a:spcPts val="150"/>
                        </a:spcAft>
                      </a:pPr>
                      <a:r>
                        <a:rPr lang="en-US" sz="1800" kern="100" dirty="0">
                          <a:latin typeface="Times New Roman" panose="02020603050405020304"/>
                          <a:ea typeface="宋体" panose="02010600030101010101" pitchFamily="2" charset="-122"/>
                        </a:rPr>
                        <a:t>4</a:t>
                      </a:r>
                      <a:endParaRPr lang="zh-CN" sz="1800" kern="100">
                        <a:latin typeface="Times New Roman" panose="02020603050405020304"/>
                        <a:ea typeface="宋体" panose="02010600030101010101" pitchFamily="2" charset="-122"/>
                      </a:endParaRPr>
                    </a:p>
                  </a:txBody>
                  <a:tcPr marL="17780" marR="177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50"/>
                        </a:spcBef>
                        <a:spcAft>
                          <a:spcPts val="150"/>
                        </a:spcAft>
                      </a:pPr>
                      <a:r>
                        <a:rPr lang="en-US" sz="1800" kern="100" dirty="0">
                          <a:latin typeface="Times New Roman" panose="02020603050405020304"/>
                          <a:ea typeface="宋体" panose="02010600030101010101" pitchFamily="2" charset="-122"/>
                        </a:rPr>
                        <a:t>4.50</a:t>
                      </a:r>
                      <a:endParaRPr lang="zh-CN" sz="1800" kern="100">
                        <a:latin typeface="Times New Roman" panose="02020603050405020304"/>
                        <a:ea typeface="宋体" panose="02010600030101010101" pitchFamily="2" charset="-122"/>
                      </a:endParaRPr>
                    </a:p>
                  </a:txBody>
                  <a:tcPr marL="17780" marR="17780"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50"/>
                        </a:spcBef>
                        <a:spcAft>
                          <a:spcPts val="150"/>
                        </a:spcAft>
                      </a:pPr>
                      <a:r>
                        <a:rPr lang="en-US" sz="1800" kern="100" dirty="0">
                          <a:latin typeface="Times New Roman" panose="02020603050405020304"/>
                          <a:ea typeface="宋体" panose="02010600030101010101" pitchFamily="2" charset="-122"/>
                        </a:rPr>
                        <a:t>22</a:t>
                      </a:r>
                      <a:endParaRPr lang="zh-CN" sz="1800" kern="100">
                        <a:latin typeface="Times New Roman" panose="02020603050405020304"/>
                        <a:ea typeface="宋体" panose="02010600030101010101" pitchFamily="2" charset="-122"/>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50"/>
                        </a:spcBef>
                        <a:spcAft>
                          <a:spcPts val="150"/>
                        </a:spcAft>
                      </a:pPr>
                      <a:r>
                        <a:rPr lang="en-US" sz="1800" kern="100" dirty="0">
                          <a:latin typeface="Times New Roman" panose="02020603050405020304"/>
                          <a:ea typeface="宋体" panose="02010600030101010101" pitchFamily="2" charset="-122"/>
                        </a:rPr>
                        <a:t>8</a:t>
                      </a:r>
                      <a:endParaRPr lang="zh-CN" sz="1800" kern="100">
                        <a:latin typeface="Times New Roman" panose="02020603050405020304"/>
                        <a:ea typeface="宋体" panose="02010600030101010101" pitchFamily="2" charset="-122"/>
                      </a:endParaRPr>
                    </a:p>
                  </a:txBody>
                  <a:tcPr marL="17780" marR="177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2293">
                <a:tc>
                  <a:txBody>
                    <a:bodyPr/>
                    <a:lstStyle/>
                    <a:p>
                      <a:pPr algn="ctr">
                        <a:spcBef>
                          <a:spcPts val="150"/>
                        </a:spcBef>
                        <a:spcAft>
                          <a:spcPts val="150"/>
                        </a:spcAft>
                      </a:pPr>
                      <a:r>
                        <a:rPr lang="en-US" sz="1800" kern="100" dirty="0">
                          <a:latin typeface="Times New Roman" panose="02020603050405020304"/>
                          <a:ea typeface="宋体" panose="02010600030101010101" pitchFamily="2" charset="-122"/>
                        </a:rPr>
                        <a:t>1.50</a:t>
                      </a:r>
                      <a:endParaRPr lang="zh-CN" sz="1800" kern="100">
                        <a:latin typeface="Times New Roman" panose="02020603050405020304"/>
                        <a:ea typeface="宋体" panose="02010600030101010101" pitchFamily="2" charset="-122"/>
                      </a:endParaRPr>
                    </a:p>
                  </a:txBody>
                  <a:tcPr marL="17780" marR="177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50"/>
                        </a:spcBef>
                        <a:spcAft>
                          <a:spcPts val="150"/>
                        </a:spcAft>
                      </a:pPr>
                      <a:r>
                        <a:rPr lang="en-US" sz="1800" kern="100" dirty="0">
                          <a:latin typeface="Times New Roman" panose="02020603050405020304"/>
                          <a:ea typeface="宋体" panose="02010600030101010101" pitchFamily="2" charset="-122"/>
                        </a:rPr>
                        <a:t>13</a:t>
                      </a:r>
                      <a:endParaRPr lang="zh-CN" sz="1800" kern="100">
                        <a:latin typeface="Times New Roman" panose="02020603050405020304"/>
                        <a:ea typeface="宋体" panose="02010600030101010101" pitchFamily="2" charset="-122"/>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50"/>
                        </a:spcBef>
                        <a:spcAft>
                          <a:spcPts val="150"/>
                        </a:spcAft>
                      </a:pPr>
                      <a:r>
                        <a:rPr lang="en-US" sz="1800" kern="100" dirty="0">
                          <a:latin typeface="Times New Roman" panose="02020603050405020304"/>
                          <a:ea typeface="宋体" panose="02010600030101010101" pitchFamily="2" charset="-122"/>
                        </a:rPr>
                        <a:t>5</a:t>
                      </a:r>
                      <a:endParaRPr lang="zh-CN" sz="1800" kern="100">
                        <a:latin typeface="Times New Roman" panose="02020603050405020304"/>
                        <a:ea typeface="宋体" panose="02010600030101010101" pitchFamily="2" charset="-122"/>
                      </a:endParaRPr>
                    </a:p>
                  </a:txBody>
                  <a:tcPr marL="17780" marR="177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50"/>
                        </a:spcBef>
                        <a:spcAft>
                          <a:spcPts val="150"/>
                        </a:spcAft>
                      </a:pPr>
                      <a:r>
                        <a:rPr lang="en-US" sz="1800" kern="100" dirty="0">
                          <a:latin typeface="Times New Roman" panose="02020603050405020304"/>
                          <a:ea typeface="宋体" panose="02010600030101010101" pitchFamily="2" charset="-122"/>
                        </a:rPr>
                        <a:t>7.50</a:t>
                      </a:r>
                      <a:endParaRPr lang="zh-CN" sz="1800" kern="100">
                        <a:latin typeface="Times New Roman" panose="02020603050405020304"/>
                        <a:ea typeface="宋体" panose="02010600030101010101" pitchFamily="2" charset="-122"/>
                      </a:endParaRPr>
                    </a:p>
                  </a:txBody>
                  <a:tcPr marL="17780" marR="17780"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50"/>
                        </a:spcBef>
                        <a:spcAft>
                          <a:spcPts val="150"/>
                        </a:spcAft>
                      </a:pPr>
                      <a:r>
                        <a:rPr lang="en-US" sz="1800" kern="100" dirty="0">
                          <a:latin typeface="Times New Roman" panose="02020603050405020304"/>
                          <a:ea typeface="宋体" panose="02010600030101010101" pitchFamily="2" charset="-122"/>
                        </a:rPr>
                        <a:t>25</a:t>
                      </a:r>
                      <a:endParaRPr lang="zh-CN" sz="1800" kern="100">
                        <a:latin typeface="Times New Roman" panose="02020603050405020304"/>
                        <a:ea typeface="宋体" panose="02010600030101010101" pitchFamily="2" charset="-122"/>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50"/>
                        </a:spcBef>
                        <a:spcAft>
                          <a:spcPts val="150"/>
                        </a:spcAft>
                      </a:pPr>
                      <a:r>
                        <a:rPr lang="en-US" sz="1800" kern="100" dirty="0">
                          <a:latin typeface="Times New Roman" panose="02020603050405020304"/>
                          <a:ea typeface="宋体" panose="02010600030101010101" pitchFamily="2" charset="-122"/>
                        </a:rPr>
                        <a:t>10</a:t>
                      </a:r>
                      <a:endParaRPr lang="zh-CN" sz="1800" kern="100">
                        <a:latin typeface="Times New Roman" panose="02020603050405020304"/>
                        <a:ea typeface="宋体" panose="02010600030101010101" pitchFamily="2" charset="-122"/>
                      </a:endParaRPr>
                    </a:p>
                  </a:txBody>
                  <a:tcPr marL="17780" marR="177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2293">
                <a:tc>
                  <a:txBody>
                    <a:bodyPr/>
                    <a:lstStyle/>
                    <a:p>
                      <a:pPr algn="ctr">
                        <a:spcBef>
                          <a:spcPts val="150"/>
                        </a:spcBef>
                        <a:spcAft>
                          <a:spcPts val="150"/>
                        </a:spcAft>
                      </a:pPr>
                      <a:r>
                        <a:rPr lang="en-US" sz="1800" kern="100" dirty="0">
                          <a:latin typeface="Times New Roman" panose="02020603050405020304"/>
                          <a:ea typeface="宋体" panose="02010600030101010101" pitchFamily="2" charset="-122"/>
                        </a:rPr>
                        <a:t>2.10</a:t>
                      </a:r>
                      <a:endParaRPr lang="zh-CN" sz="1800" kern="100" dirty="0">
                        <a:latin typeface="Times New Roman" panose="02020603050405020304"/>
                        <a:ea typeface="宋体" panose="02010600030101010101" pitchFamily="2" charset="-122"/>
                      </a:endParaRPr>
                    </a:p>
                  </a:txBody>
                  <a:tcPr marL="17780" marR="177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50"/>
                        </a:spcBef>
                        <a:spcAft>
                          <a:spcPts val="150"/>
                        </a:spcAft>
                      </a:pPr>
                      <a:r>
                        <a:rPr lang="en-US" sz="1800" kern="100" dirty="0">
                          <a:latin typeface="Times New Roman" panose="02020603050405020304"/>
                          <a:ea typeface="宋体" panose="02010600030101010101" pitchFamily="2" charset="-122"/>
                        </a:rPr>
                        <a:t>16</a:t>
                      </a:r>
                      <a:endParaRPr lang="zh-CN" sz="1800" kern="100">
                        <a:latin typeface="Times New Roman" panose="02020603050405020304"/>
                        <a:ea typeface="宋体" panose="02010600030101010101" pitchFamily="2" charset="-122"/>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50"/>
                        </a:spcBef>
                        <a:spcAft>
                          <a:spcPts val="150"/>
                        </a:spcAft>
                      </a:pPr>
                      <a:r>
                        <a:rPr lang="en-US" sz="1800" kern="100" dirty="0">
                          <a:latin typeface="Times New Roman" panose="02020603050405020304"/>
                          <a:ea typeface="宋体" panose="02010600030101010101" pitchFamily="2" charset="-122"/>
                        </a:rPr>
                        <a:t>6</a:t>
                      </a:r>
                      <a:endParaRPr lang="zh-CN" sz="1800" kern="100">
                        <a:latin typeface="Times New Roman" panose="02020603050405020304"/>
                        <a:ea typeface="宋体" panose="02010600030101010101" pitchFamily="2" charset="-122"/>
                      </a:endParaRPr>
                    </a:p>
                  </a:txBody>
                  <a:tcPr marL="17780" marR="177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50"/>
                        </a:spcBef>
                        <a:spcAft>
                          <a:spcPts val="150"/>
                        </a:spcAft>
                      </a:pPr>
                      <a:r>
                        <a:rPr lang="zh-CN" sz="1800" kern="100">
                          <a:latin typeface="Times New Roman" panose="02020603050405020304"/>
                          <a:ea typeface="宋体" panose="02010600030101010101" pitchFamily="2" charset="-122"/>
                        </a:rPr>
                        <a:t>＞</a:t>
                      </a:r>
                      <a:r>
                        <a:rPr lang="en-US" sz="1800" kern="100" dirty="0">
                          <a:latin typeface="Times New Roman" panose="02020603050405020304"/>
                          <a:ea typeface="宋体" panose="02010600030101010101" pitchFamily="2" charset="-122"/>
                        </a:rPr>
                        <a:t>7.50</a:t>
                      </a:r>
                      <a:endParaRPr lang="zh-CN" sz="1800" kern="100">
                        <a:latin typeface="Times New Roman" panose="02020603050405020304"/>
                        <a:ea typeface="宋体" panose="02010600030101010101" pitchFamily="2" charset="-122"/>
                      </a:endParaRPr>
                    </a:p>
                  </a:txBody>
                  <a:tcPr marL="17780" marR="17780"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50"/>
                        </a:spcBef>
                        <a:spcAft>
                          <a:spcPts val="150"/>
                        </a:spcAft>
                      </a:pPr>
                      <a:r>
                        <a:rPr lang="en-US" sz="1800" kern="100" dirty="0">
                          <a:latin typeface="Times New Roman" panose="02020603050405020304"/>
                          <a:ea typeface="宋体" panose="02010600030101010101" pitchFamily="2" charset="-122"/>
                        </a:rPr>
                        <a:t>32</a:t>
                      </a:r>
                      <a:endParaRPr lang="zh-CN" sz="1800" kern="100">
                        <a:latin typeface="Times New Roman" panose="02020603050405020304"/>
                        <a:ea typeface="宋体" panose="02010600030101010101" pitchFamily="2" charset="-122"/>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50"/>
                        </a:spcBef>
                        <a:spcAft>
                          <a:spcPts val="150"/>
                        </a:spcAft>
                      </a:pPr>
                      <a:r>
                        <a:rPr lang="en-US" sz="1800" kern="100" dirty="0">
                          <a:latin typeface="Times New Roman" panose="02020603050405020304"/>
                          <a:ea typeface="宋体" panose="02010600030101010101" pitchFamily="2" charset="-122"/>
                        </a:rPr>
                        <a:t>12</a:t>
                      </a:r>
                      <a:endParaRPr lang="zh-CN" sz="1800" kern="100" dirty="0">
                        <a:latin typeface="Times New Roman" panose="02020603050405020304"/>
                        <a:ea typeface="宋体" panose="02010600030101010101" pitchFamily="2" charset="-122"/>
                      </a:endParaRPr>
                    </a:p>
                  </a:txBody>
                  <a:tcPr marL="17780" marR="177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 name="矩形 5"/>
          <p:cNvSpPr/>
          <p:nvPr/>
        </p:nvSpPr>
        <p:spPr>
          <a:xfrm>
            <a:off x="523836" y="5148876"/>
            <a:ext cx="11144328" cy="923330"/>
          </a:xfrm>
          <a:prstGeom prst="rect">
            <a:avLst/>
          </a:prstGeom>
        </p:spPr>
        <p:txBody>
          <a:bodyPr wrap="square">
            <a:spAutoFit/>
          </a:bodyPr>
          <a:lstStyle/>
          <a:p>
            <a:pPr indent="444500"/>
            <a:r>
              <a:rPr lang="en-US" b="1" dirty="0" smtClean="0">
                <a:solidFill>
                  <a:srgbClr val="00B0F0"/>
                </a:solidFill>
              </a:rPr>
              <a:t>3</a:t>
            </a:r>
            <a:r>
              <a:rPr lang="zh-CN" altLang="en-US" b="1" dirty="0" smtClean="0">
                <a:solidFill>
                  <a:srgbClr val="00B0F0"/>
                </a:solidFill>
              </a:rPr>
              <a:t>．瀑布的营建</a:t>
            </a:r>
          </a:p>
          <a:p>
            <a:pPr indent="444500"/>
            <a:r>
              <a:rPr lang="zh-CN" altLang="en-US" b="1" dirty="0" smtClean="0">
                <a:solidFill>
                  <a:srgbClr val="FF9300"/>
                </a:solidFill>
              </a:rPr>
              <a:t>（</a:t>
            </a:r>
            <a:r>
              <a:rPr lang="en-US" b="1" dirty="0" smtClean="0">
                <a:solidFill>
                  <a:srgbClr val="FF9300"/>
                </a:solidFill>
              </a:rPr>
              <a:t>1</a:t>
            </a:r>
            <a:r>
              <a:rPr lang="zh-CN" altLang="en-US" b="1" dirty="0" smtClean="0">
                <a:solidFill>
                  <a:srgbClr val="FF9300"/>
                </a:solidFill>
              </a:rPr>
              <a:t>）顶部蓄水池的设计；（</a:t>
            </a:r>
            <a:r>
              <a:rPr lang="en-US" altLang="en-US" b="1" dirty="0" smtClean="0">
                <a:solidFill>
                  <a:srgbClr val="FF9300"/>
                </a:solidFill>
              </a:rPr>
              <a:t>2</a:t>
            </a:r>
            <a:r>
              <a:rPr lang="zh-CN" altLang="en-US" b="1" dirty="0" smtClean="0">
                <a:solidFill>
                  <a:srgbClr val="FF9300"/>
                </a:solidFill>
              </a:rPr>
              <a:t>）堰口处理；（</a:t>
            </a:r>
            <a:r>
              <a:rPr lang="en-US" altLang="en-US" b="1" dirty="0" smtClean="0">
                <a:solidFill>
                  <a:srgbClr val="FF9300"/>
                </a:solidFill>
              </a:rPr>
              <a:t>3</a:t>
            </a:r>
            <a:r>
              <a:rPr lang="zh-CN" altLang="en-US" b="1" dirty="0" smtClean="0">
                <a:solidFill>
                  <a:srgbClr val="FF9300"/>
                </a:solidFill>
              </a:rPr>
              <a:t>）瀑身设计；（</a:t>
            </a:r>
            <a:r>
              <a:rPr lang="en-US" altLang="en-US" b="1" dirty="0" smtClean="0">
                <a:solidFill>
                  <a:srgbClr val="FF9300"/>
                </a:solidFill>
              </a:rPr>
              <a:t>4</a:t>
            </a:r>
            <a:r>
              <a:rPr lang="zh-CN" altLang="en-US" b="1" dirty="0" smtClean="0">
                <a:solidFill>
                  <a:srgbClr val="FF9300"/>
                </a:solidFill>
              </a:rPr>
              <a:t>）承水潭（受水池）；（</a:t>
            </a:r>
            <a:r>
              <a:rPr lang="en-US" altLang="en-US" b="1" dirty="0" smtClean="0">
                <a:solidFill>
                  <a:srgbClr val="FF9300"/>
                </a:solidFill>
              </a:rPr>
              <a:t>5</a:t>
            </a:r>
            <a:r>
              <a:rPr lang="zh-CN" altLang="en-US" b="1" dirty="0" smtClean="0">
                <a:solidFill>
                  <a:srgbClr val="FF9300"/>
                </a:solidFill>
              </a:rPr>
              <a:t>）与音响、灯光的结合。</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heckerboard(across)">
                                      <p:cBhvr>
                                        <p:cTn id="11" dur="500"/>
                                        <p:tgtEl>
                                          <p:spTgt spid="4"/>
                                        </p:tgtEl>
                                      </p:cBhvr>
                                    </p:animEffect>
                                  </p:childTnLst>
                                </p:cTn>
                              </p:par>
                              <p:par>
                                <p:cTn id="12" presetID="5" presetClass="entr" presetSubtype="1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heckerboard(across)">
                                      <p:cBhvr>
                                        <p:cTn id="14" dur="500"/>
                                        <p:tgtEl>
                                          <p:spTgt spid="5"/>
                                        </p:tgtEl>
                                      </p:cBhvr>
                                    </p:animEffect>
                                  </p:childTnLst>
                                </p:cTn>
                              </p:par>
                            </p:childTnLst>
                          </p:cTn>
                        </p:par>
                        <p:par>
                          <p:cTn id="15" fill="hold">
                            <p:stCondLst>
                              <p:cond delay="1000"/>
                            </p:stCondLst>
                            <p:childTnLst>
                              <p:par>
                                <p:cTn id="16" presetID="5" presetClass="entr" presetSubtype="1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heckerboard(across)">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相关知识</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6" name="矩形 5"/>
          <p:cNvSpPr/>
          <p:nvPr/>
        </p:nvSpPr>
        <p:spPr>
          <a:xfrm>
            <a:off x="1166778" y="1071546"/>
            <a:ext cx="1685077" cy="369332"/>
          </a:xfrm>
          <a:prstGeom prst="rect">
            <a:avLst/>
          </a:prstGeom>
        </p:spPr>
        <p:txBody>
          <a:bodyPr wrap="none">
            <a:spAutoFit/>
          </a:bodyPr>
          <a:lstStyle/>
          <a:p>
            <a:r>
              <a:rPr lang="en-US" b="1" dirty="0" smtClean="0">
                <a:solidFill>
                  <a:srgbClr val="00B0F0"/>
                </a:solidFill>
              </a:rPr>
              <a:t>4</a:t>
            </a:r>
            <a:r>
              <a:rPr lang="zh-CN" altLang="en-US" b="1" dirty="0" smtClean="0">
                <a:solidFill>
                  <a:srgbClr val="00B0F0"/>
                </a:solidFill>
              </a:rPr>
              <a:t>．瀑布的构造</a:t>
            </a:r>
            <a:endParaRPr lang="zh-CN" altLang="en-US" b="1" dirty="0">
              <a:solidFill>
                <a:srgbClr val="00B0F0"/>
              </a:solidFill>
            </a:endParaRPr>
          </a:p>
        </p:txBody>
      </p:sp>
      <p:pic>
        <p:nvPicPr>
          <p:cNvPr id="102402" name="Picture 2" descr="4-37"/>
          <p:cNvPicPr>
            <a:picLocks noChangeAspect="1" noChangeArrowheads="1"/>
          </p:cNvPicPr>
          <p:nvPr/>
        </p:nvPicPr>
        <p:blipFill>
          <a:blip r:embed="rId2"/>
          <a:srcRect/>
          <a:stretch>
            <a:fillRect/>
          </a:stretch>
        </p:blipFill>
        <p:spPr bwMode="auto">
          <a:xfrm>
            <a:off x="3381356" y="1071546"/>
            <a:ext cx="4500594" cy="560955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02402"/>
                                        </p:tgtEl>
                                        <p:attrNameLst>
                                          <p:attrName>style.visibility</p:attrName>
                                        </p:attrNameLst>
                                      </p:cBhvr>
                                      <p:to>
                                        <p:strVal val="visible"/>
                                      </p:to>
                                    </p:set>
                                    <p:animEffect transition="in" filter="fade">
                                      <p:cBhvr>
                                        <p:cTn id="7" dur="1000"/>
                                        <p:tgtEl>
                                          <p:spTgt spid="102402"/>
                                        </p:tgtEl>
                                      </p:cBhvr>
                                    </p:animEffect>
                                    <p:anim calcmode="lin" valueType="num">
                                      <p:cBhvr>
                                        <p:cTn id="8" dur="1000" fill="hold"/>
                                        <p:tgtEl>
                                          <p:spTgt spid="102402"/>
                                        </p:tgtEl>
                                        <p:attrNameLst>
                                          <p:attrName>ppt_x</p:attrName>
                                        </p:attrNameLst>
                                      </p:cBhvr>
                                      <p:tavLst>
                                        <p:tav tm="0">
                                          <p:val>
                                            <p:strVal val="#ppt_x"/>
                                          </p:val>
                                        </p:tav>
                                        <p:tav tm="100000">
                                          <p:val>
                                            <p:strVal val="#ppt_x"/>
                                          </p:val>
                                        </p:tav>
                                      </p:tavLst>
                                    </p:anim>
                                    <p:anim calcmode="lin" valueType="num">
                                      <p:cBhvr>
                                        <p:cTn id="9" dur="900" decel="100000" fill="hold"/>
                                        <p:tgtEl>
                                          <p:spTgt spid="10240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240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相关知识</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矩形 2"/>
          <p:cNvSpPr/>
          <p:nvPr/>
        </p:nvSpPr>
        <p:spPr>
          <a:xfrm>
            <a:off x="1095340" y="1059404"/>
            <a:ext cx="1569660" cy="369332"/>
          </a:xfrm>
          <a:prstGeom prst="rect">
            <a:avLst/>
          </a:prstGeom>
        </p:spPr>
        <p:txBody>
          <a:bodyPr wrap="none">
            <a:spAutoFit/>
          </a:bodyPr>
          <a:lstStyle/>
          <a:p>
            <a:r>
              <a:rPr lang="zh-CN" altLang="en-US" dirty="0" smtClean="0"/>
              <a:t>二、跌水工程</a:t>
            </a:r>
            <a:endParaRPr lang="zh-CN" altLang="en-US" dirty="0"/>
          </a:p>
        </p:txBody>
      </p:sp>
      <p:sp>
        <p:nvSpPr>
          <p:cNvPr id="5" name="矩形 4"/>
          <p:cNvSpPr/>
          <p:nvPr/>
        </p:nvSpPr>
        <p:spPr>
          <a:xfrm>
            <a:off x="523836" y="1428736"/>
            <a:ext cx="4643470" cy="3693319"/>
          </a:xfrm>
          <a:prstGeom prst="rect">
            <a:avLst/>
          </a:prstGeom>
        </p:spPr>
        <p:txBody>
          <a:bodyPr wrap="square">
            <a:spAutoFit/>
          </a:bodyPr>
          <a:lstStyle/>
          <a:p>
            <a:pPr indent="444500"/>
            <a:r>
              <a:rPr lang="zh-CN" altLang="en-US" b="1" dirty="0" smtClean="0">
                <a:solidFill>
                  <a:srgbClr val="FF9300"/>
                </a:solidFill>
              </a:rPr>
              <a:t>（一）跌水的特点</a:t>
            </a:r>
          </a:p>
          <a:p>
            <a:pPr indent="444500"/>
            <a:r>
              <a:rPr lang="zh-CN" altLang="en-US" dirty="0" smtClean="0"/>
              <a:t>跌水本质上是瀑布的变异，它强调一种规律性的阶梯落水形式。跌水的外形就像一道楼梯，其构筑的方法和前面的瀑布基本一样，只是它所使用的材料更加自然美观，如经过装饰的砖块、混凝土、厚石板、条形石板或铺路石板等，目的是为了取得规则式设计所严格要求的几何结构。</a:t>
            </a:r>
          </a:p>
          <a:p>
            <a:pPr indent="444500"/>
            <a:r>
              <a:rPr lang="zh-CN" altLang="en-US" dirty="0" smtClean="0"/>
              <a:t>跌水的台阶有高有低，层次有多有少，构筑物有规则式、自然式及其他形式，可产生形式不同、水量不同、水声各异、丰富多彩的跌水景观。它是善用地形、美化地形的一种理想的水态，具有广泛的利用价值。</a:t>
            </a:r>
            <a:endParaRPr lang="zh-CN" altLang="en-US" dirty="0"/>
          </a:p>
        </p:txBody>
      </p:sp>
      <p:pic>
        <p:nvPicPr>
          <p:cNvPr id="100354" name="Picture 2"/>
          <p:cNvPicPr>
            <a:picLocks noChangeAspect="1" noChangeArrowheads="1"/>
          </p:cNvPicPr>
          <p:nvPr/>
        </p:nvPicPr>
        <p:blipFill>
          <a:blip r:embed="rId2"/>
          <a:srcRect/>
          <a:stretch>
            <a:fillRect/>
          </a:stretch>
        </p:blipFill>
        <p:spPr bwMode="auto">
          <a:xfrm>
            <a:off x="5381620" y="1500174"/>
            <a:ext cx="5753172" cy="4143404"/>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childTnLst>
                          </p:cTn>
                        </p:par>
                        <p:par>
                          <p:cTn id="11" fill="hold">
                            <p:stCondLst>
                              <p:cond delay="500"/>
                            </p:stCondLst>
                            <p:childTnLst>
                              <p:par>
                                <p:cTn id="12" presetID="12" presetClass="entr" presetSubtype="4" fill="hold" nodeType="afterEffect">
                                  <p:stCondLst>
                                    <p:cond delay="0"/>
                                  </p:stCondLst>
                                  <p:childTnLst>
                                    <p:set>
                                      <p:cBhvr>
                                        <p:cTn id="13" dur="1" fill="hold">
                                          <p:stCondLst>
                                            <p:cond delay="0"/>
                                          </p:stCondLst>
                                        </p:cTn>
                                        <p:tgtEl>
                                          <p:spTgt spid="100354"/>
                                        </p:tgtEl>
                                        <p:attrNameLst>
                                          <p:attrName>style.visibility</p:attrName>
                                        </p:attrNameLst>
                                      </p:cBhvr>
                                      <p:to>
                                        <p:strVal val="visible"/>
                                      </p:to>
                                    </p:set>
                                    <p:animEffect transition="in" filter="slide(fromBottom)">
                                      <p:cBhvr>
                                        <p:cTn id="14" dur="500"/>
                                        <p:tgtEl>
                                          <p:spTgt spid="1003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相关知识</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7" name="矩形 6"/>
          <p:cNvSpPr/>
          <p:nvPr/>
        </p:nvSpPr>
        <p:spPr>
          <a:xfrm>
            <a:off x="5095868" y="1142984"/>
            <a:ext cx="2031325" cy="369332"/>
          </a:xfrm>
          <a:prstGeom prst="rect">
            <a:avLst/>
          </a:prstGeom>
        </p:spPr>
        <p:txBody>
          <a:bodyPr wrap="none">
            <a:spAutoFit/>
          </a:bodyPr>
          <a:lstStyle/>
          <a:p>
            <a:r>
              <a:rPr lang="zh-CN" altLang="en-US" b="1" dirty="0" smtClean="0">
                <a:solidFill>
                  <a:srgbClr val="FF9300"/>
                </a:solidFill>
              </a:rPr>
              <a:t>（二）跌水的形式</a:t>
            </a:r>
          </a:p>
        </p:txBody>
      </p:sp>
      <p:graphicFrame>
        <p:nvGraphicFramePr>
          <p:cNvPr id="8" name="图示 7"/>
          <p:cNvGraphicFramePr/>
          <p:nvPr/>
        </p:nvGraphicFramePr>
        <p:xfrm>
          <a:off x="738150" y="1857364"/>
          <a:ext cx="10858576" cy="39290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相关知识</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矩形 2"/>
          <p:cNvSpPr/>
          <p:nvPr/>
        </p:nvSpPr>
        <p:spPr>
          <a:xfrm>
            <a:off x="1309654" y="1500174"/>
            <a:ext cx="6096000" cy="646331"/>
          </a:xfrm>
          <a:prstGeom prst="rect">
            <a:avLst/>
          </a:prstGeom>
        </p:spPr>
        <p:txBody>
          <a:bodyPr>
            <a:spAutoFit/>
          </a:bodyPr>
          <a:lstStyle/>
          <a:p>
            <a:r>
              <a:rPr lang="zh-CN" altLang="en-US" b="1" dirty="0" smtClean="0">
                <a:solidFill>
                  <a:srgbClr val="FF9300"/>
                </a:solidFill>
              </a:rPr>
              <a:t>（三）跌水构造</a:t>
            </a:r>
          </a:p>
          <a:p>
            <a:r>
              <a:rPr lang="zh-CN" altLang="en-US" dirty="0" smtClean="0"/>
              <a:t>跌水的构造如图</a:t>
            </a:r>
            <a:r>
              <a:rPr lang="en-US" dirty="0" smtClean="0"/>
              <a:t>4-38</a:t>
            </a:r>
            <a:r>
              <a:rPr lang="zh-CN" altLang="en-US" dirty="0" smtClean="0"/>
              <a:t>和图</a:t>
            </a:r>
            <a:r>
              <a:rPr lang="en-US" dirty="0" smtClean="0"/>
              <a:t>4-39</a:t>
            </a:r>
            <a:r>
              <a:rPr lang="zh-CN" altLang="en-US" dirty="0" smtClean="0"/>
              <a:t>所示。</a:t>
            </a:r>
            <a:endParaRPr lang="zh-CN" altLang="en-US" dirty="0"/>
          </a:p>
        </p:txBody>
      </p:sp>
      <p:pic>
        <p:nvPicPr>
          <p:cNvPr id="98305" name="Picture 1" descr="4-39"/>
          <p:cNvPicPr>
            <a:picLocks noChangeAspect="1" noChangeArrowheads="1"/>
          </p:cNvPicPr>
          <p:nvPr/>
        </p:nvPicPr>
        <p:blipFill>
          <a:blip r:embed="rId2"/>
          <a:srcRect/>
          <a:stretch>
            <a:fillRect/>
          </a:stretch>
        </p:blipFill>
        <p:spPr bwMode="auto">
          <a:xfrm>
            <a:off x="1166778" y="2643182"/>
            <a:ext cx="4857784" cy="3019208"/>
          </a:xfrm>
          <a:prstGeom prst="rect">
            <a:avLst/>
          </a:prstGeom>
          <a:noFill/>
          <a:ln w="9525">
            <a:noFill/>
            <a:miter lim="800000"/>
            <a:headEnd/>
            <a:tailEnd/>
          </a:ln>
        </p:spPr>
      </p:pic>
      <p:pic>
        <p:nvPicPr>
          <p:cNvPr id="98306" name="Picture 2" descr="4-40"/>
          <p:cNvPicPr>
            <a:picLocks noChangeAspect="1" noChangeArrowheads="1"/>
          </p:cNvPicPr>
          <p:nvPr/>
        </p:nvPicPr>
        <p:blipFill>
          <a:blip r:embed="rId3"/>
          <a:srcRect/>
          <a:stretch>
            <a:fillRect/>
          </a:stretch>
        </p:blipFill>
        <p:spPr bwMode="auto">
          <a:xfrm>
            <a:off x="6524628" y="1142984"/>
            <a:ext cx="4351719" cy="4514857"/>
          </a:xfrm>
          <a:prstGeom prst="rect">
            <a:avLst/>
          </a:prstGeom>
          <a:noFill/>
          <a:ln w="9525">
            <a:noFill/>
            <a:miter lim="800000"/>
            <a:headEnd/>
            <a:tailEnd/>
          </a:ln>
        </p:spPr>
      </p:pic>
      <p:sp>
        <p:nvSpPr>
          <p:cNvPr id="6" name="矩形 5"/>
          <p:cNvSpPr/>
          <p:nvPr/>
        </p:nvSpPr>
        <p:spPr>
          <a:xfrm>
            <a:off x="2166910" y="5715016"/>
            <a:ext cx="3262432" cy="369332"/>
          </a:xfrm>
          <a:prstGeom prst="rect">
            <a:avLst/>
          </a:prstGeom>
        </p:spPr>
        <p:txBody>
          <a:bodyPr wrap="none">
            <a:spAutoFit/>
          </a:bodyPr>
          <a:lstStyle/>
          <a:p>
            <a:r>
              <a:rPr lang="zh-CN" altLang="en-US" dirty="0" smtClean="0">
                <a:solidFill>
                  <a:srgbClr val="FF9300"/>
                </a:solidFill>
              </a:rPr>
              <a:t>图</a:t>
            </a:r>
            <a:r>
              <a:rPr lang="en-US" dirty="0" smtClean="0">
                <a:solidFill>
                  <a:srgbClr val="FF9300"/>
                </a:solidFill>
              </a:rPr>
              <a:t>4-38  </a:t>
            </a:r>
            <a:r>
              <a:rPr lang="zh-CN" altLang="en-US" dirty="0" smtClean="0">
                <a:solidFill>
                  <a:srgbClr val="FF9300"/>
                </a:solidFill>
              </a:rPr>
              <a:t>某跌水结构及池底详图</a:t>
            </a:r>
            <a:endParaRPr lang="zh-CN" altLang="en-US" dirty="0">
              <a:solidFill>
                <a:srgbClr val="FF9300"/>
              </a:solidFill>
            </a:endParaRPr>
          </a:p>
        </p:txBody>
      </p:sp>
      <p:sp>
        <p:nvSpPr>
          <p:cNvPr id="7" name="矩形 6"/>
          <p:cNvSpPr/>
          <p:nvPr/>
        </p:nvSpPr>
        <p:spPr>
          <a:xfrm>
            <a:off x="7381884" y="5715016"/>
            <a:ext cx="3031599" cy="369332"/>
          </a:xfrm>
          <a:prstGeom prst="rect">
            <a:avLst/>
          </a:prstGeom>
        </p:spPr>
        <p:txBody>
          <a:bodyPr wrap="none">
            <a:spAutoFit/>
          </a:bodyPr>
          <a:lstStyle/>
          <a:p>
            <a:r>
              <a:rPr lang="zh-CN" altLang="en-US" dirty="0" smtClean="0">
                <a:solidFill>
                  <a:srgbClr val="FF9300"/>
                </a:solidFill>
              </a:rPr>
              <a:t>图</a:t>
            </a:r>
            <a:r>
              <a:rPr lang="en-US" dirty="0" smtClean="0">
                <a:solidFill>
                  <a:srgbClr val="FF9300"/>
                </a:solidFill>
              </a:rPr>
              <a:t>4-39  </a:t>
            </a:r>
            <a:r>
              <a:rPr lang="zh-CN" altLang="en-US" dirty="0" smtClean="0">
                <a:solidFill>
                  <a:srgbClr val="FF9300"/>
                </a:solidFill>
              </a:rPr>
              <a:t>某跌水结构局部详图</a:t>
            </a:r>
            <a:endParaRPr lang="zh-CN" altLang="en-US" dirty="0">
              <a:solidFill>
                <a:srgbClr val="FF93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Bottom)">
                                      <p:cBhvr>
                                        <p:cTn id="7" dur="500"/>
                                        <p:tgtEl>
                                          <p:spTgt spid="3"/>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98305"/>
                                        </p:tgtEl>
                                        <p:attrNameLst>
                                          <p:attrName>style.visibility</p:attrName>
                                        </p:attrNameLst>
                                      </p:cBhvr>
                                      <p:to>
                                        <p:strVal val="visible"/>
                                      </p:to>
                                    </p:set>
                                    <p:animEffect transition="in" filter="slide(fromBottom)">
                                      <p:cBhvr>
                                        <p:cTn id="11" dur="500"/>
                                        <p:tgtEl>
                                          <p:spTgt spid="98305"/>
                                        </p:tgtEl>
                                      </p:cBhvr>
                                    </p:animEffect>
                                  </p:childTnLst>
                                </p:cTn>
                              </p:par>
                              <p:par>
                                <p:cTn id="12" presetID="12" presetClass="entr" presetSubtype="4" fill="hold" nodeType="withEffect">
                                  <p:stCondLst>
                                    <p:cond delay="0"/>
                                  </p:stCondLst>
                                  <p:childTnLst>
                                    <p:set>
                                      <p:cBhvr>
                                        <p:cTn id="13" dur="1" fill="hold">
                                          <p:stCondLst>
                                            <p:cond delay="0"/>
                                          </p:stCondLst>
                                        </p:cTn>
                                        <p:tgtEl>
                                          <p:spTgt spid="98306"/>
                                        </p:tgtEl>
                                        <p:attrNameLst>
                                          <p:attrName>style.visibility</p:attrName>
                                        </p:attrNameLst>
                                      </p:cBhvr>
                                      <p:to>
                                        <p:strVal val="visible"/>
                                      </p:to>
                                    </p:set>
                                    <p:animEffect transition="in" filter="slide(fromBottom)">
                                      <p:cBhvr>
                                        <p:cTn id="14" dur="500"/>
                                        <p:tgtEl>
                                          <p:spTgt spid="98306"/>
                                        </p:tgtEl>
                                      </p:cBhvr>
                                    </p:animEffect>
                                  </p:childTnLst>
                                </p:cTn>
                              </p:par>
                              <p:par>
                                <p:cTn id="15" presetID="1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slide(fromBottom)">
                                      <p:cBhvr>
                                        <p:cTn id="17" dur="500"/>
                                        <p:tgtEl>
                                          <p:spTgt spid="6"/>
                                        </p:tgtEl>
                                      </p:cBhvr>
                                    </p:animEffect>
                                  </p:childTnLst>
                                </p:cTn>
                              </p:par>
                              <p:par>
                                <p:cTn id="18" presetID="12" presetClass="entr" presetSubtype="4"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slide(fromBottom)">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任务实施</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4" name="矩形 3"/>
          <p:cNvSpPr/>
          <p:nvPr/>
        </p:nvSpPr>
        <p:spPr>
          <a:xfrm>
            <a:off x="666712" y="1142984"/>
            <a:ext cx="2492990" cy="369332"/>
          </a:xfrm>
          <a:prstGeom prst="rect">
            <a:avLst/>
          </a:prstGeom>
        </p:spPr>
        <p:txBody>
          <a:bodyPr wrap="none">
            <a:spAutoFit/>
          </a:bodyPr>
          <a:lstStyle/>
          <a:p>
            <a:r>
              <a:rPr lang="zh-CN" altLang="en-US" dirty="0" smtClean="0"/>
              <a:t>一、施工前的准备工作</a:t>
            </a:r>
            <a:endParaRPr lang="zh-CN" altLang="en-US" dirty="0"/>
          </a:p>
        </p:txBody>
      </p:sp>
      <p:grpSp>
        <p:nvGrpSpPr>
          <p:cNvPr id="5" name="组合 4"/>
          <p:cNvGrpSpPr/>
          <p:nvPr/>
        </p:nvGrpSpPr>
        <p:grpSpPr>
          <a:xfrm>
            <a:off x="1809720" y="2071678"/>
            <a:ext cx="1800558" cy="1530894"/>
            <a:chOff x="2354759" y="2595308"/>
            <a:chExt cx="1800558" cy="1530894"/>
          </a:xfrm>
        </p:grpSpPr>
        <p:sp>
          <p:nvSpPr>
            <p:cNvPr id="6" name="立方体 5"/>
            <p:cNvSpPr/>
            <p:nvPr/>
          </p:nvSpPr>
          <p:spPr>
            <a:xfrm>
              <a:off x="2354759" y="2595308"/>
              <a:ext cx="1800558" cy="1530894"/>
            </a:xfrm>
            <a:prstGeom prst="cube">
              <a:avLst/>
            </a:prstGeom>
            <a:solidFill>
              <a:srgbClr val="0070C0"/>
            </a:solidFill>
            <a:ln>
              <a:noFill/>
            </a:ln>
            <a:effectLst>
              <a:reflection stA="76000" endPos="14000" dist="25400" dir="5400000" sy="-100000" algn="bl" rotWithShape="0"/>
            </a:effectLst>
          </p:spPr>
          <p:txBody>
            <a:bodyPr vert="horz" wrap="square" lIns="91440" tIns="45720" rIns="91440" bIns="45720" numCol="1" anchor="t" anchorCtr="0" compatLnSpc="1"/>
            <a:lstStyle/>
            <a:p>
              <a:endParaRPr lang="zh-CN" altLang="en-US"/>
            </a:p>
          </p:txBody>
        </p:sp>
        <p:sp>
          <p:nvSpPr>
            <p:cNvPr id="7" name="矩形 6"/>
            <p:cNvSpPr/>
            <p:nvPr/>
          </p:nvSpPr>
          <p:spPr>
            <a:xfrm>
              <a:off x="2498775" y="3068960"/>
              <a:ext cx="1114387" cy="954107"/>
            </a:xfrm>
            <a:prstGeom prst="rect">
              <a:avLst/>
            </a:prstGeom>
          </p:spPr>
          <p:txBody>
            <a:bodyPr wrap="square">
              <a:spAutoFit/>
            </a:bodyPr>
            <a:lstStyle/>
            <a:p>
              <a:pPr algn="ctr"/>
              <a:r>
                <a:rPr lang="zh-CN" altLang="en-US" sz="2800" dirty="0" smtClean="0">
                  <a:solidFill>
                    <a:schemeClr val="bg1"/>
                  </a:solidFill>
                  <a:latin typeface="华康俪金黑W8(P)" panose="020B0800000000000000" pitchFamily="34" charset="-122"/>
                  <a:ea typeface="华康俪金黑W8(P)" panose="020B0800000000000000" pitchFamily="34" charset="-122"/>
                </a:rPr>
                <a:t>资料确认</a:t>
              </a:r>
              <a:endParaRPr lang="en-US" altLang="zh-CN" sz="2800" dirty="0">
                <a:solidFill>
                  <a:schemeClr val="bg1"/>
                </a:solidFill>
                <a:latin typeface="华康俪金黑W8(P)" panose="020B0800000000000000" pitchFamily="34" charset="-122"/>
                <a:ea typeface="华康俪金黑W8(P)" panose="020B0800000000000000" pitchFamily="34" charset="-122"/>
              </a:endParaRPr>
            </a:p>
          </p:txBody>
        </p:sp>
      </p:grpSp>
      <p:grpSp>
        <p:nvGrpSpPr>
          <p:cNvPr id="8" name="组合 7"/>
          <p:cNvGrpSpPr/>
          <p:nvPr/>
        </p:nvGrpSpPr>
        <p:grpSpPr>
          <a:xfrm>
            <a:off x="8290619" y="2072309"/>
            <a:ext cx="1799082" cy="1529639"/>
            <a:chOff x="6316317" y="2595936"/>
            <a:chExt cx="1799082" cy="1529639"/>
          </a:xfrm>
        </p:grpSpPr>
        <p:sp>
          <p:nvSpPr>
            <p:cNvPr id="9" name="立方体 8"/>
            <p:cNvSpPr/>
            <p:nvPr/>
          </p:nvSpPr>
          <p:spPr>
            <a:xfrm>
              <a:off x="6316317" y="2595936"/>
              <a:ext cx="1799082" cy="1529639"/>
            </a:xfrm>
            <a:prstGeom prst="cube">
              <a:avLst/>
            </a:prstGeom>
            <a:solidFill>
              <a:srgbClr val="F05425"/>
            </a:solidFill>
            <a:ln>
              <a:noFill/>
            </a:ln>
            <a:effectLst>
              <a:reflection stA="76000" endPos="14000" dist="254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0" name="矩形 9"/>
            <p:cNvSpPr/>
            <p:nvPr/>
          </p:nvSpPr>
          <p:spPr>
            <a:xfrm>
              <a:off x="6485137" y="3068959"/>
              <a:ext cx="1114387" cy="954107"/>
            </a:xfrm>
            <a:prstGeom prst="rect">
              <a:avLst/>
            </a:prstGeom>
          </p:spPr>
          <p:txBody>
            <a:bodyPr wrap="square">
              <a:spAutoFit/>
            </a:bodyPr>
            <a:lstStyle/>
            <a:p>
              <a:pPr algn="ctr"/>
              <a:r>
                <a:rPr lang="zh-CN" altLang="en-US" sz="2800" dirty="0" smtClean="0">
                  <a:solidFill>
                    <a:schemeClr val="bg1"/>
                  </a:solidFill>
                  <a:latin typeface="华康俪金黑W8(P)" panose="020B0800000000000000" pitchFamily="34" charset="-122"/>
                  <a:ea typeface="华康俪金黑W8(P)" panose="020B0800000000000000" pitchFamily="34" charset="-122"/>
                </a:rPr>
                <a:t>资料准备</a:t>
              </a:r>
              <a:endParaRPr lang="en-US" altLang="zh-CN" sz="2800" dirty="0">
                <a:solidFill>
                  <a:schemeClr val="bg1"/>
                </a:solidFill>
                <a:latin typeface="华康俪金黑W8(P)" panose="020B0800000000000000" pitchFamily="34" charset="-122"/>
                <a:ea typeface="华康俪金黑W8(P)" panose="020B0800000000000000" pitchFamily="34" charset="-122"/>
              </a:endParaRPr>
            </a:p>
          </p:txBody>
        </p:sp>
      </p:grpSp>
      <p:cxnSp>
        <p:nvCxnSpPr>
          <p:cNvPr id="11" name="直接连接符 10"/>
          <p:cNvCxnSpPr/>
          <p:nvPr/>
        </p:nvCxnSpPr>
        <p:spPr>
          <a:xfrm>
            <a:off x="3466086" y="2833362"/>
            <a:ext cx="1584087"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5050173" y="2071678"/>
            <a:ext cx="1800557" cy="1530894"/>
            <a:chOff x="4335538" y="2595308"/>
            <a:chExt cx="1800557" cy="1530894"/>
          </a:xfrm>
        </p:grpSpPr>
        <p:sp>
          <p:nvSpPr>
            <p:cNvPr id="13" name="立方体 12"/>
            <p:cNvSpPr/>
            <p:nvPr/>
          </p:nvSpPr>
          <p:spPr>
            <a:xfrm>
              <a:off x="4335538" y="2595308"/>
              <a:ext cx="1800557" cy="1530894"/>
            </a:xfrm>
            <a:prstGeom prst="cube">
              <a:avLst/>
            </a:prstGeom>
            <a:solidFill>
              <a:srgbClr val="7BC143"/>
            </a:solidFill>
            <a:ln>
              <a:noFill/>
            </a:ln>
            <a:effectLst>
              <a:reflection stA="76000" endPos="14000" dist="25400" dir="5400000" sy="-100000" algn="bl" rotWithShape="0"/>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 name="矩形 13"/>
            <p:cNvSpPr/>
            <p:nvPr/>
          </p:nvSpPr>
          <p:spPr>
            <a:xfrm>
              <a:off x="4491956" y="3068960"/>
              <a:ext cx="1114387" cy="954107"/>
            </a:xfrm>
            <a:prstGeom prst="rect">
              <a:avLst/>
            </a:prstGeom>
          </p:spPr>
          <p:txBody>
            <a:bodyPr wrap="square">
              <a:spAutoFit/>
            </a:bodyPr>
            <a:lstStyle/>
            <a:p>
              <a:pPr algn="ctr"/>
              <a:r>
                <a:rPr lang="zh-CN" altLang="en-US" sz="2800" dirty="0" smtClean="0">
                  <a:solidFill>
                    <a:schemeClr val="bg1"/>
                  </a:solidFill>
                  <a:latin typeface="华康俪金黑W8(P)" panose="020B0800000000000000" pitchFamily="34" charset="-122"/>
                  <a:ea typeface="华康俪金黑W8(P)" panose="020B0800000000000000" pitchFamily="34" charset="-122"/>
                </a:rPr>
                <a:t>现场准备</a:t>
              </a:r>
              <a:endParaRPr lang="en-US" altLang="zh-CN" sz="2800" dirty="0">
                <a:solidFill>
                  <a:schemeClr val="bg1"/>
                </a:solidFill>
                <a:latin typeface="华康俪金黑W8(P)" panose="020B0800000000000000" pitchFamily="34" charset="-122"/>
                <a:ea typeface="华康俪金黑W8(P)" panose="020B0800000000000000" pitchFamily="34" charset="-122"/>
              </a:endParaRPr>
            </a:p>
          </p:txBody>
        </p:sp>
      </p:grpSp>
      <p:cxnSp>
        <p:nvCxnSpPr>
          <p:cNvPr id="15" name="直接连接符 14"/>
          <p:cNvCxnSpPr/>
          <p:nvPr/>
        </p:nvCxnSpPr>
        <p:spPr>
          <a:xfrm>
            <a:off x="6706535" y="2833362"/>
            <a:ext cx="1584087" cy="0"/>
          </a:xfrm>
          <a:prstGeom prst="line">
            <a:avLst/>
          </a:prstGeom>
          <a:ln w="28575">
            <a:solidFill>
              <a:srgbClr val="7BC143"/>
            </a:solidFill>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1595406" y="4010103"/>
            <a:ext cx="2047868" cy="255454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indent="352425"/>
            <a:r>
              <a:rPr lang="zh-CN" altLang="en-US" sz="1600" dirty="0" smtClean="0"/>
              <a:t>在施工以前要认真阅读图纸，熟悉瀑布设计图的结构特点，认真阅读施工说明书的内容，对工程做全面、细致地了解，解决相关疑问。详细了解本任务中瀑布的高度、水面宽度、高差等数据。</a:t>
            </a:r>
            <a:endParaRPr lang="zh-CN" altLang="en-US" sz="1600" dirty="0"/>
          </a:p>
        </p:txBody>
      </p:sp>
      <p:sp>
        <p:nvSpPr>
          <p:cNvPr id="17" name="矩形 16"/>
          <p:cNvSpPr/>
          <p:nvPr/>
        </p:nvSpPr>
        <p:spPr>
          <a:xfrm>
            <a:off x="4810116" y="4000504"/>
            <a:ext cx="2071702" cy="206210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indent="444500"/>
            <a:r>
              <a:rPr lang="zh-CN" altLang="en-US" sz="1600" dirty="0" smtClean="0"/>
              <a:t>在施工前要做好详细的现场勘察，对施工范围内地上及地下的障碍物进行确认和记录，并确认处理方法。了解瀑布基址的土质情况，并制定相应的施工方案。</a:t>
            </a:r>
            <a:endParaRPr lang="zh-CN" altLang="en-US" sz="1600" dirty="0"/>
          </a:p>
        </p:txBody>
      </p:sp>
      <p:sp>
        <p:nvSpPr>
          <p:cNvPr id="18" name="矩形 17"/>
          <p:cNvSpPr/>
          <p:nvPr/>
        </p:nvSpPr>
        <p:spPr>
          <a:xfrm>
            <a:off x="8096264" y="3929066"/>
            <a:ext cx="2071702" cy="255454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indent="352425"/>
            <a:r>
              <a:rPr lang="zh-CN" altLang="en-US" sz="1600" dirty="0" smtClean="0"/>
              <a:t>施工前，对施工人员进行培训，并由专人对其进行技术交底和任务分配。</a:t>
            </a:r>
          </a:p>
          <a:p>
            <a:pPr indent="352425"/>
            <a:r>
              <a:rPr lang="zh-CN" altLang="en-US" sz="1600" dirty="0" smtClean="0"/>
              <a:t>根据图纸要求选择符合要求的施工材料，并提供样品给甲方或监理人员进行检验，检验合格后按要求的数量进行购买。</a:t>
            </a:r>
            <a:endParaRPr lang="zh-CN" altLang="en-US"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10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0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2" presetClass="entr" presetSubtype="4" fill="hold" grpId="0" nodeType="after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ppt_x"/>
                                          </p:val>
                                        </p:tav>
                                        <p:tav tm="100000">
                                          <p:val>
                                            <p:strVal val="#ppt_x"/>
                                          </p:val>
                                        </p:tav>
                                      </p:tavLst>
                                    </p:anim>
                                    <p:anim calcmode="lin" valueType="num">
                                      <p:cBhvr additive="base">
                                        <p:cTn id="29" dur="500" fill="hold"/>
                                        <p:tgtEl>
                                          <p:spTgt spid="16"/>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fill="hold"/>
                                        <p:tgtEl>
                                          <p:spTgt spid="17"/>
                                        </p:tgtEl>
                                        <p:attrNameLst>
                                          <p:attrName>ppt_x</p:attrName>
                                        </p:attrNameLst>
                                      </p:cBhvr>
                                      <p:tavLst>
                                        <p:tav tm="0">
                                          <p:val>
                                            <p:strVal val="#ppt_x"/>
                                          </p:val>
                                        </p:tav>
                                        <p:tav tm="100000">
                                          <p:val>
                                            <p:strVal val="#ppt_x"/>
                                          </p:val>
                                        </p:tav>
                                      </p:tavLst>
                                    </p:anim>
                                    <p:anim calcmode="lin" valueType="num">
                                      <p:cBhvr additive="base">
                                        <p:cTn id="33" dur="500" fill="hold"/>
                                        <p:tgtEl>
                                          <p:spTgt spid="17"/>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additive="base">
                                        <p:cTn id="36" dur="500" fill="hold"/>
                                        <p:tgtEl>
                                          <p:spTgt spid="18"/>
                                        </p:tgtEl>
                                        <p:attrNameLst>
                                          <p:attrName>ppt_x</p:attrName>
                                        </p:attrNameLst>
                                      </p:cBhvr>
                                      <p:tavLst>
                                        <p:tav tm="0">
                                          <p:val>
                                            <p:strVal val="#ppt_x"/>
                                          </p:val>
                                        </p:tav>
                                        <p:tav tm="100000">
                                          <p:val>
                                            <p:strVal val="#ppt_x"/>
                                          </p:val>
                                        </p:tav>
                                      </p:tavLst>
                                    </p:anim>
                                    <p:anim calcmode="lin" valueType="num">
                                      <p:cBhvr additive="base">
                                        <p:cTn id="3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animBg="1"/>
      <p:bldP spid="17" grpId="0" animBg="1"/>
      <p:bldP spid="1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任务实施</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4" name="矩形 3"/>
          <p:cNvSpPr/>
          <p:nvPr/>
        </p:nvSpPr>
        <p:spPr>
          <a:xfrm>
            <a:off x="1452530" y="1142984"/>
            <a:ext cx="4643470" cy="5078313"/>
          </a:xfrm>
          <a:prstGeom prst="rect">
            <a:avLst/>
          </a:prstGeom>
        </p:spPr>
        <p:txBody>
          <a:bodyPr wrap="square">
            <a:spAutoFit/>
          </a:bodyPr>
          <a:lstStyle/>
          <a:p>
            <a:pPr indent="444500"/>
            <a:r>
              <a:rPr lang="zh-CN" altLang="en-US" dirty="0" smtClean="0"/>
              <a:t>二、瀑布施工</a:t>
            </a:r>
          </a:p>
          <a:p>
            <a:pPr indent="444500"/>
            <a:r>
              <a:rPr lang="zh-CN" altLang="en-US" b="1" dirty="0" smtClean="0">
                <a:solidFill>
                  <a:srgbClr val="FF9300"/>
                </a:solidFill>
              </a:rPr>
              <a:t>（五）瀑布落水口的处理</a:t>
            </a:r>
          </a:p>
          <a:p>
            <a:pPr indent="444500"/>
            <a:r>
              <a:rPr lang="zh-CN" altLang="en-US" dirty="0" smtClean="0"/>
              <a:t>瀑布落水口的处理是关键。为保证瀑布效果，要求堰口水平光滑，可采用下列办法处理。</a:t>
            </a:r>
          </a:p>
          <a:p>
            <a:pPr indent="444500"/>
            <a:r>
              <a:rPr lang="zh-CN" altLang="en-US" dirty="0" smtClean="0"/>
              <a:t>① 将落水口处的山石作卷边处理。</a:t>
            </a:r>
          </a:p>
          <a:p>
            <a:pPr indent="444500"/>
            <a:r>
              <a:rPr lang="zh-CN" altLang="en-US" dirty="0" smtClean="0"/>
              <a:t>② 堰唇采用青铜或不锈钢制作。</a:t>
            </a:r>
          </a:p>
          <a:p>
            <a:pPr indent="444500"/>
            <a:r>
              <a:rPr lang="zh-CN" altLang="en-US" dirty="0" smtClean="0"/>
              <a:t>③ 适当增加堰顶蓄水池深度。</a:t>
            </a:r>
          </a:p>
          <a:p>
            <a:pPr indent="444500"/>
            <a:r>
              <a:rPr lang="zh-CN" altLang="en-US" dirty="0" smtClean="0"/>
              <a:t>④ 在出水管口处设置挡水板，降低流速。</a:t>
            </a:r>
          </a:p>
          <a:p>
            <a:pPr indent="444500"/>
            <a:r>
              <a:rPr lang="zh-CN" altLang="en-US" dirty="0" smtClean="0"/>
              <a:t>⑤ 将出水口处山石作拉道处理，凿出细沟，使瀑布呈丝带状滑落。</a:t>
            </a:r>
          </a:p>
          <a:p>
            <a:pPr indent="444500"/>
            <a:r>
              <a:rPr lang="zh-CN" altLang="en-US" b="1" dirty="0" smtClean="0">
                <a:solidFill>
                  <a:srgbClr val="FF9300"/>
                </a:solidFill>
              </a:rPr>
              <a:t>（六）瀑布装饰与试水</a:t>
            </a:r>
          </a:p>
          <a:p>
            <a:pPr indent="444500"/>
            <a:r>
              <a:rPr lang="zh-CN" altLang="en-US" dirty="0" smtClean="0"/>
              <a:t>根据设计的要求对瀑道和承水潭进行必要的点缀，如种上卵石、水草，铺上净沙、散石等，必要时可安装灯光系统。试水前应将瀑道全面清洁，并检查管路的安装情况。然后打开水源，注意观察水流，如达到设计要求，说明瀑布施工合格。</a:t>
            </a:r>
            <a:endParaRPr lang="zh-CN" altLang="en-US" dirty="0"/>
          </a:p>
        </p:txBody>
      </p:sp>
      <p:pic>
        <p:nvPicPr>
          <p:cNvPr id="107523" name="Picture 3"/>
          <p:cNvPicPr>
            <a:picLocks noChangeAspect="1" noChangeArrowheads="1"/>
          </p:cNvPicPr>
          <p:nvPr/>
        </p:nvPicPr>
        <p:blipFill>
          <a:blip r:embed="rId2"/>
          <a:srcRect/>
          <a:stretch>
            <a:fillRect/>
          </a:stretch>
        </p:blipFill>
        <p:spPr bwMode="auto">
          <a:xfrm>
            <a:off x="6310314" y="1149198"/>
            <a:ext cx="4429156" cy="5152543"/>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107523"/>
                                        </p:tgtEl>
                                        <p:attrNameLst>
                                          <p:attrName>style.visibility</p:attrName>
                                        </p:attrNameLst>
                                      </p:cBhvr>
                                      <p:to>
                                        <p:strVal val="visible"/>
                                      </p:to>
                                    </p:set>
                                    <p:animEffect transition="in" filter="slide(fromBottom)">
                                      <p:cBhvr>
                                        <p:cTn id="11" dur="500"/>
                                        <p:tgtEl>
                                          <p:spTgt spid="1075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任务设置</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4" name="矩形 3"/>
          <p:cNvSpPr/>
          <p:nvPr/>
        </p:nvSpPr>
        <p:spPr>
          <a:xfrm>
            <a:off x="523836" y="5500702"/>
            <a:ext cx="11215766" cy="923330"/>
          </a:xfrm>
          <a:prstGeom prst="rect">
            <a:avLst/>
          </a:prstGeom>
        </p:spPr>
        <p:txBody>
          <a:bodyPr wrap="square">
            <a:spAutoFit/>
          </a:bodyPr>
          <a:lstStyle/>
          <a:p>
            <a:pPr indent="444500"/>
            <a:r>
              <a:rPr lang="zh-CN" altLang="en-US" dirty="0" smtClean="0"/>
              <a:t>如图</a:t>
            </a:r>
            <a:r>
              <a:rPr lang="en-US" dirty="0" smtClean="0"/>
              <a:t>4-41</a:t>
            </a:r>
            <a:r>
              <a:rPr lang="zh-CN" altLang="en-US" dirty="0" smtClean="0"/>
              <a:t>所示为某广场喷泉平面图及立面图，试根据图纸完成喷泉施工。施工步骤为：定位放线；机械（人工）挖基槽（坑）；清理基槽（坑）；夯实；垫层；砌体；抹灰；贴面；喷头及管件安装；试水；调整；保护成品。</a:t>
            </a:r>
            <a:endParaRPr lang="zh-CN" altLang="en-US" dirty="0"/>
          </a:p>
        </p:txBody>
      </p:sp>
      <p:pic>
        <p:nvPicPr>
          <p:cNvPr id="106497" name="Picture 1" descr="4-42"/>
          <p:cNvPicPr>
            <a:picLocks noChangeAspect="1" noChangeArrowheads="1"/>
          </p:cNvPicPr>
          <p:nvPr/>
        </p:nvPicPr>
        <p:blipFill>
          <a:blip r:embed="rId2"/>
          <a:srcRect/>
          <a:stretch>
            <a:fillRect/>
          </a:stretch>
        </p:blipFill>
        <p:spPr bwMode="auto">
          <a:xfrm rot="5400000">
            <a:off x="4033863" y="-490554"/>
            <a:ext cx="4214813" cy="73390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106497"/>
                                        </p:tgtEl>
                                        <p:attrNameLst>
                                          <p:attrName>style.visibility</p:attrName>
                                        </p:attrNameLst>
                                      </p:cBhvr>
                                      <p:to>
                                        <p:strVal val="visible"/>
                                      </p:to>
                                    </p:set>
                                    <p:animEffect transition="in" filter="checkerboard(across)">
                                      <p:cBhvr>
                                        <p:cTn id="7" dur="500"/>
                                        <p:tgtEl>
                                          <p:spTgt spid="1064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1"/>
          <p:cNvPicPr>
            <a:picLocks noChangeAspect="1" noChangeArrowheads="1"/>
          </p:cNvPicPr>
          <p:nvPr/>
        </p:nvPicPr>
        <p:blipFill>
          <a:blip r:embed="rId2"/>
          <a:srcRect/>
          <a:stretch>
            <a:fillRect/>
          </a:stretch>
        </p:blipFill>
        <p:spPr bwMode="auto">
          <a:xfrm>
            <a:off x="1381092" y="928670"/>
            <a:ext cx="9429816" cy="5822505"/>
          </a:xfrm>
          <a:prstGeom prst="rect">
            <a:avLst/>
          </a:prstGeom>
          <a:noFill/>
          <a:ln w="9525">
            <a:noFill/>
            <a:miter lim="800000"/>
            <a:headEnd/>
            <a:tailEnd/>
          </a:ln>
          <a:effectLst/>
        </p:spPr>
      </p:pic>
      <p:sp>
        <p:nvSpPr>
          <p:cNvPr id="3"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相关知识</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4" name="矩形 3"/>
          <p:cNvSpPr/>
          <p:nvPr/>
        </p:nvSpPr>
        <p:spPr>
          <a:xfrm>
            <a:off x="1394155" y="938595"/>
            <a:ext cx="2786082" cy="3416320"/>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indent="444500"/>
            <a:r>
              <a:rPr lang="zh-CN" altLang="en-US" dirty="0" smtClean="0"/>
              <a:t>喷泉是园林理水的手法之一，它是利用压力使水从孔中喷向空中，再自由落下的一种优秀造园水景工程，它以壮观的水姿、奔放的水流、多变的水形，深得人们喜爱。近年来，随着技术的进步，出现了多种造型喷泉、构成抽象形体的水雕塑和强调动态的活动喷泉等，大大丰富了喷泉的艺术效果。</a:t>
            </a:r>
            <a:endParaRPr lang="zh-CN" altLang="en-US" dirty="0"/>
          </a:p>
        </p:txBody>
      </p:sp>
    </p:spTree>
  </p:cSld>
  <p:clrMapOvr>
    <a:masterClrMapping/>
  </p:clrMapOvr>
  <p:transition>
    <p:wedg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相关知识</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4" name="矩形 3"/>
          <p:cNvSpPr/>
          <p:nvPr/>
        </p:nvSpPr>
        <p:spPr>
          <a:xfrm>
            <a:off x="666712" y="1071546"/>
            <a:ext cx="9144064" cy="2031325"/>
          </a:xfrm>
          <a:prstGeom prst="rect">
            <a:avLst/>
          </a:prstGeom>
        </p:spPr>
        <p:txBody>
          <a:bodyPr wrap="square">
            <a:spAutoFit/>
          </a:bodyPr>
          <a:lstStyle/>
          <a:p>
            <a:pPr indent="444500"/>
            <a:r>
              <a:rPr lang="zh-CN" altLang="en-US" dirty="0" smtClean="0"/>
              <a:t>一、喷泉的布置形式</a:t>
            </a:r>
          </a:p>
          <a:p>
            <a:pPr indent="444500"/>
            <a:r>
              <a:rPr lang="zh-CN" altLang="en-US" dirty="0" smtClean="0"/>
              <a:t>喷泉有很多种类和形式，常见的有以下几类。</a:t>
            </a:r>
          </a:p>
          <a:p>
            <a:pPr indent="444500"/>
            <a:r>
              <a:rPr lang="zh-CN" altLang="en-US" b="1" dirty="0" smtClean="0">
                <a:solidFill>
                  <a:srgbClr val="00B0F0"/>
                </a:solidFill>
              </a:rPr>
              <a:t>普通装饰性喷泉：</a:t>
            </a:r>
            <a:r>
              <a:rPr lang="zh-CN" altLang="en-US" dirty="0" smtClean="0"/>
              <a:t>是由各种普通的水花图案组成的固定喷水型喷泉。</a:t>
            </a:r>
          </a:p>
          <a:p>
            <a:pPr indent="444500"/>
            <a:r>
              <a:rPr lang="zh-CN" altLang="en-US" b="1" dirty="0" smtClean="0">
                <a:solidFill>
                  <a:srgbClr val="00B0F0"/>
                </a:solidFill>
              </a:rPr>
              <a:t>与雕塑结合的喷泉：</a:t>
            </a:r>
            <a:r>
              <a:rPr lang="zh-CN" altLang="en-US" dirty="0" smtClean="0"/>
              <a:t>喷泉的各种喷水花与雕塑、观赏柱等共同组成景观。</a:t>
            </a:r>
          </a:p>
          <a:p>
            <a:pPr indent="444500"/>
            <a:r>
              <a:rPr lang="zh-CN" altLang="en-US" b="1" dirty="0" smtClean="0">
                <a:solidFill>
                  <a:srgbClr val="00B0F0"/>
                </a:solidFill>
              </a:rPr>
              <a:t>水雕塑：</a:t>
            </a:r>
            <a:r>
              <a:rPr lang="zh-CN" altLang="en-US" dirty="0" smtClean="0"/>
              <a:t>用人工或机械塑造出各种大型水柱的姿态。</a:t>
            </a:r>
          </a:p>
          <a:p>
            <a:pPr indent="444500"/>
            <a:r>
              <a:rPr lang="zh-CN" altLang="en-US" b="1" dirty="0" smtClean="0">
                <a:solidFill>
                  <a:srgbClr val="00B0F0"/>
                </a:solidFill>
              </a:rPr>
              <a:t>自控喷泉：</a:t>
            </a:r>
            <a:r>
              <a:rPr lang="zh-CN" altLang="en-US" dirty="0" smtClean="0"/>
              <a:t>一般用各种电子技术，按设计程序来控制水、光、音、色，形成多变奇异的景观。</a:t>
            </a:r>
            <a:endParaRPr lang="zh-CN" altLang="en-US" dirty="0"/>
          </a:p>
        </p:txBody>
      </p:sp>
      <p:pic>
        <p:nvPicPr>
          <p:cNvPr id="108546" name="Picture 2"/>
          <p:cNvPicPr>
            <a:picLocks noChangeAspect="1" noChangeArrowheads="1"/>
          </p:cNvPicPr>
          <p:nvPr/>
        </p:nvPicPr>
        <p:blipFill>
          <a:blip r:embed="rId2"/>
          <a:srcRect/>
          <a:stretch>
            <a:fillRect/>
          </a:stretch>
        </p:blipFill>
        <p:spPr bwMode="auto">
          <a:xfrm>
            <a:off x="8310578" y="4187054"/>
            <a:ext cx="3571900" cy="2205260"/>
          </a:xfrm>
          <a:prstGeom prst="rect">
            <a:avLst/>
          </a:prstGeom>
          <a:noFill/>
          <a:ln w="9525">
            <a:noFill/>
            <a:miter lim="800000"/>
            <a:headEnd/>
            <a:tailEnd/>
          </a:ln>
          <a:effectLst/>
        </p:spPr>
      </p:pic>
      <p:pic>
        <p:nvPicPr>
          <p:cNvPr id="108547" name="Picture 3"/>
          <p:cNvPicPr>
            <a:picLocks noChangeAspect="1" noChangeArrowheads="1"/>
          </p:cNvPicPr>
          <p:nvPr/>
        </p:nvPicPr>
        <p:blipFill>
          <a:blip r:embed="rId3"/>
          <a:srcRect/>
          <a:stretch>
            <a:fillRect/>
          </a:stretch>
        </p:blipFill>
        <p:spPr bwMode="auto">
          <a:xfrm>
            <a:off x="4024298" y="3643314"/>
            <a:ext cx="4252723" cy="2714644"/>
          </a:xfrm>
          <a:prstGeom prst="rect">
            <a:avLst/>
          </a:prstGeom>
          <a:noFill/>
          <a:ln w="9525">
            <a:noFill/>
            <a:miter lim="800000"/>
            <a:headEnd/>
            <a:tailEnd/>
          </a:ln>
          <a:effectLst/>
        </p:spPr>
      </p:pic>
      <p:pic>
        <p:nvPicPr>
          <p:cNvPr id="108548" name="Picture 4"/>
          <p:cNvPicPr>
            <a:picLocks noChangeAspect="1" noChangeArrowheads="1"/>
          </p:cNvPicPr>
          <p:nvPr/>
        </p:nvPicPr>
        <p:blipFill>
          <a:blip r:embed="rId4"/>
          <a:srcRect/>
          <a:stretch>
            <a:fillRect/>
          </a:stretch>
        </p:blipFill>
        <p:spPr bwMode="auto">
          <a:xfrm>
            <a:off x="380960" y="3357562"/>
            <a:ext cx="3652842" cy="3034402"/>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108546"/>
                                        </p:tgtEl>
                                        <p:attrNameLst>
                                          <p:attrName>style.visibility</p:attrName>
                                        </p:attrNameLst>
                                      </p:cBhvr>
                                      <p:to>
                                        <p:strVal val="visible"/>
                                      </p:to>
                                    </p:set>
                                    <p:animEffect transition="in" filter="slide(fromBottom)">
                                      <p:cBhvr>
                                        <p:cTn id="11" dur="500"/>
                                        <p:tgtEl>
                                          <p:spTgt spid="108546"/>
                                        </p:tgtEl>
                                      </p:cBhvr>
                                    </p:animEffect>
                                  </p:childTnLst>
                                </p:cTn>
                              </p:par>
                              <p:par>
                                <p:cTn id="12" presetID="12" presetClass="entr" presetSubtype="4" fill="hold" nodeType="withEffect">
                                  <p:stCondLst>
                                    <p:cond delay="0"/>
                                  </p:stCondLst>
                                  <p:childTnLst>
                                    <p:set>
                                      <p:cBhvr>
                                        <p:cTn id="13" dur="1" fill="hold">
                                          <p:stCondLst>
                                            <p:cond delay="0"/>
                                          </p:stCondLst>
                                        </p:cTn>
                                        <p:tgtEl>
                                          <p:spTgt spid="108547"/>
                                        </p:tgtEl>
                                        <p:attrNameLst>
                                          <p:attrName>style.visibility</p:attrName>
                                        </p:attrNameLst>
                                      </p:cBhvr>
                                      <p:to>
                                        <p:strVal val="visible"/>
                                      </p:to>
                                    </p:set>
                                    <p:animEffect transition="in" filter="slide(fromBottom)">
                                      <p:cBhvr>
                                        <p:cTn id="14" dur="500"/>
                                        <p:tgtEl>
                                          <p:spTgt spid="108547"/>
                                        </p:tgtEl>
                                      </p:cBhvr>
                                    </p:animEffect>
                                  </p:childTnLst>
                                </p:cTn>
                              </p:par>
                              <p:par>
                                <p:cTn id="15" presetID="12" presetClass="entr" presetSubtype="4" fill="hold" nodeType="withEffect">
                                  <p:stCondLst>
                                    <p:cond delay="0"/>
                                  </p:stCondLst>
                                  <p:childTnLst>
                                    <p:set>
                                      <p:cBhvr>
                                        <p:cTn id="16" dur="1" fill="hold">
                                          <p:stCondLst>
                                            <p:cond delay="0"/>
                                          </p:stCondLst>
                                        </p:cTn>
                                        <p:tgtEl>
                                          <p:spTgt spid="108548"/>
                                        </p:tgtEl>
                                        <p:attrNameLst>
                                          <p:attrName>style.visibility</p:attrName>
                                        </p:attrNameLst>
                                      </p:cBhvr>
                                      <p:to>
                                        <p:strVal val="visible"/>
                                      </p:to>
                                    </p:set>
                                    <p:animEffect transition="in" filter="slide(fromBottom)">
                                      <p:cBhvr>
                                        <p:cTn id="17" dur="500"/>
                                        <p:tgtEl>
                                          <p:spTgt spid="1085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相关知识</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矩形 2"/>
          <p:cNvSpPr/>
          <p:nvPr/>
        </p:nvSpPr>
        <p:spPr>
          <a:xfrm>
            <a:off x="921403" y="1000108"/>
            <a:ext cx="2031325" cy="369332"/>
          </a:xfrm>
          <a:prstGeom prst="rect">
            <a:avLst/>
          </a:prstGeom>
        </p:spPr>
        <p:txBody>
          <a:bodyPr wrap="none">
            <a:spAutoFit/>
          </a:bodyPr>
          <a:lstStyle/>
          <a:p>
            <a:r>
              <a:rPr lang="zh-CN" altLang="en-US" dirty="0" smtClean="0"/>
              <a:t>一、人工湖的分类</a:t>
            </a:r>
            <a:endParaRPr lang="zh-CN" altLang="en-US" dirty="0"/>
          </a:p>
        </p:txBody>
      </p:sp>
      <p:sp>
        <p:nvSpPr>
          <p:cNvPr id="4" name="矩形 3"/>
          <p:cNvSpPr/>
          <p:nvPr/>
        </p:nvSpPr>
        <p:spPr>
          <a:xfrm>
            <a:off x="380960" y="1357298"/>
            <a:ext cx="6096000" cy="923330"/>
          </a:xfrm>
          <a:prstGeom prst="rect">
            <a:avLst/>
          </a:prstGeom>
        </p:spPr>
        <p:txBody>
          <a:bodyPr>
            <a:spAutoFit/>
          </a:bodyPr>
          <a:lstStyle/>
          <a:p>
            <a:pPr indent="444500"/>
            <a:r>
              <a:rPr lang="zh-CN" altLang="en-US" b="1" dirty="0" smtClean="0">
                <a:solidFill>
                  <a:srgbClr val="FF9300"/>
                </a:solidFill>
              </a:rPr>
              <a:t>（一）按结构分类</a:t>
            </a:r>
          </a:p>
          <a:p>
            <a:pPr indent="444500"/>
            <a:r>
              <a:rPr lang="zh-CN" altLang="en-US" dirty="0" smtClean="0"/>
              <a:t>按结构不同，人工湖可分为简易湖、硬质驳岸湖和混凝土湖。</a:t>
            </a:r>
            <a:endParaRPr lang="zh-CN" altLang="en-US" dirty="0"/>
          </a:p>
        </p:txBody>
      </p:sp>
      <p:pic>
        <p:nvPicPr>
          <p:cNvPr id="13313" name="Picture 1" descr="图4-3,吉林省牛心套保湿地公园简易湖"/>
          <p:cNvPicPr>
            <a:picLocks noChangeAspect="1" noChangeArrowheads="1"/>
          </p:cNvPicPr>
          <p:nvPr/>
        </p:nvPicPr>
        <p:blipFill>
          <a:blip r:embed="rId2"/>
          <a:srcRect/>
          <a:stretch>
            <a:fillRect/>
          </a:stretch>
        </p:blipFill>
        <p:spPr bwMode="auto">
          <a:xfrm>
            <a:off x="5881686" y="2214554"/>
            <a:ext cx="5715040" cy="3212705"/>
          </a:xfrm>
          <a:prstGeom prst="rect">
            <a:avLst/>
          </a:prstGeom>
          <a:noFill/>
          <a:ln w="9525">
            <a:noFill/>
            <a:miter lim="800000"/>
            <a:headEnd/>
            <a:tailEnd/>
          </a:ln>
        </p:spPr>
      </p:pic>
      <p:sp>
        <p:nvSpPr>
          <p:cNvPr id="6" name="矩形 5"/>
          <p:cNvSpPr/>
          <p:nvPr/>
        </p:nvSpPr>
        <p:spPr>
          <a:xfrm>
            <a:off x="8453454" y="5572140"/>
            <a:ext cx="1531188" cy="369332"/>
          </a:xfrm>
          <a:prstGeom prst="rect">
            <a:avLst/>
          </a:prstGeom>
        </p:spPr>
        <p:txBody>
          <a:bodyPr wrap="none">
            <a:spAutoFit/>
          </a:bodyPr>
          <a:lstStyle/>
          <a:p>
            <a:r>
              <a:rPr lang="zh-CN" altLang="en-US" dirty="0" smtClean="0">
                <a:solidFill>
                  <a:srgbClr val="FF9300"/>
                </a:solidFill>
              </a:rPr>
              <a:t>图</a:t>
            </a:r>
            <a:r>
              <a:rPr lang="en-US" dirty="0" smtClean="0">
                <a:solidFill>
                  <a:srgbClr val="FF9300"/>
                </a:solidFill>
              </a:rPr>
              <a:t>4-3  </a:t>
            </a:r>
            <a:r>
              <a:rPr lang="zh-CN" altLang="en-US" dirty="0" smtClean="0">
                <a:solidFill>
                  <a:srgbClr val="FF9300"/>
                </a:solidFill>
              </a:rPr>
              <a:t>简易湖</a:t>
            </a:r>
            <a:endParaRPr lang="zh-CN" altLang="en-US" dirty="0">
              <a:solidFill>
                <a:srgbClr val="FF9300"/>
              </a:solidFill>
            </a:endParaRPr>
          </a:p>
        </p:txBody>
      </p:sp>
      <p:sp>
        <p:nvSpPr>
          <p:cNvPr id="7" name="矩形 6"/>
          <p:cNvSpPr/>
          <p:nvPr/>
        </p:nvSpPr>
        <p:spPr>
          <a:xfrm>
            <a:off x="738150" y="3397939"/>
            <a:ext cx="4786346" cy="203132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indent="535305"/>
            <a:r>
              <a:rPr lang="zh-CN" altLang="en-US" dirty="0" smtClean="0"/>
              <a:t>简易湖是指由人工挖掘的，湖底、湖壁只经过简单夯实加固的自然式湖体。这种湖一般建设在地下水位较低之处，如图</a:t>
            </a:r>
            <a:r>
              <a:rPr lang="en-US" dirty="0" smtClean="0"/>
              <a:t>4-3</a:t>
            </a:r>
            <a:r>
              <a:rPr lang="zh-CN" altLang="en-US" dirty="0" smtClean="0"/>
              <a:t>所示。</a:t>
            </a:r>
            <a:endParaRPr lang="en-US" altLang="zh-CN" dirty="0" smtClean="0"/>
          </a:p>
          <a:p>
            <a:pPr indent="535305"/>
            <a:r>
              <a:rPr lang="zh-CN" altLang="en-US" dirty="0" smtClean="0"/>
              <a:t>这种简易湖虽施工简便，冻胀对它的破坏较小，但湖壁不够坚固，经波浪的反复冲刷易发生局部坍塌；湖底虽做夯实处理但仍会有少量水渗漏，所以要经常补水。</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 presetClass="entr" presetSubtype="1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par>
                          <p:cTn id="13" fill="hold">
                            <p:stCondLst>
                              <p:cond delay="1000"/>
                            </p:stCondLst>
                            <p:childTnLst>
                              <p:par>
                                <p:cTn id="14" presetID="16" presetClass="entr" presetSubtype="26" fill="hold" nodeType="afterEffect">
                                  <p:stCondLst>
                                    <p:cond delay="0"/>
                                  </p:stCondLst>
                                  <p:childTnLst>
                                    <p:set>
                                      <p:cBhvr>
                                        <p:cTn id="15" dur="1" fill="hold">
                                          <p:stCondLst>
                                            <p:cond delay="0"/>
                                          </p:stCondLst>
                                        </p:cTn>
                                        <p:tgtEl>
                                          <p:spTgt spid="13313"/>
                                        </p:tgtEl>
                                        <p:attrNameLst>
                                          <p:attrName>style.visibility</p:attrName>
                                        </p:attrNameLst>
                                      </p:cBhvr>
                                      <p:to>
                                        <p:strVal val="visible"/>
                                      </p:to>
                                    </p:set>
                                    <p:animEffect transition="in" filter="barn(inHorizontal)">
                                      <p:cBhvr>
                                        <p:cTn id="16" dur="500"/>
                                        <p:tgtEl>
                                          <p:spTgt spid="13313"/>
                                        </p:tgtEl>
                                      </p:cBhvr>
                                    </p:animEffect>
                                  </p:childTnLst>
                                </p:cTn>
                              </p:par>
                              <p:par>
                                <p:cTn id="17" presetID="16" presetClass="entr" presetSubtype="26"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Horizontal)">
                                      <p:cBhvr>
                                        <p:cTn id="19" dur="500"/>
                                        <p:tgtEl>
                                          <p:spTgt spid="6"/>
                                        </p:tgtEl>
                                      </p:cBhvr>
                                    </p:animEffect>
                                  </p:childTnLst>
                                </p:cTn>
                              </p:par>
                            </p:childTnLst>
                          </p:cTn>
                        </p:par>
                        <p:par>
                          <p:cTn id="20" fill="hold">
                            <p:stCondLst>
                              <p:cond delay="1500"/>
                            </p:stCondLst>
                            <p:childTnLst>
                              <p:par>
                                <p:cTn id="21" presetID="5" presetClass="entr" presetSubtype="1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heckerboard(across)">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相关知识</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4" name="矩形 3"/>
          <p:cNvSpPr/>
          <p:nvPr/>
        </p:nvSpPr>
        <p:spPr>
          <a:xfrm>
            <a:off x="7167570" y="1285860"/>
            <a:ext cx="3929090" cy="4801314"/>
          </a:xfrm>
          <a:prstGeom prst="rect">
            <a:avLst/>
          </a:prstGeom>
        </p:spPr>
        <p:txBody>
          <a:bodyPr wrap="square">
            <a:spAutoFit/>
          </a:bodyPr>
          <a:lstStyle/>
          <a:p>
            <a:pPr indent="535305"/>
            <a:r>
              <a:rPr lang="zh-CN" altLang="en-US" dirty="0" smtClean="0"/>
              <a:t>二、喷泉的布置要点</a:t>
            </a:r>
          </a:p>
          <a:p>
            <a:pPr indent="535305"/>
            <a:r>
              <a:rPr lang="zh-CN" altLang="en-US" dirty="0" smtClean="0"/>
              <a:t>在选择喷泉位置，布置喷水池周围的环境时，首先要考虑喷泉的主题、形式。喷泉的主题、形式要与环境相协调，用环境渲染和烘托喷泉，以达到装饰环境的目的，或借助喷泉的艺术联想，创造意境。其次要根据喷泉所在地的空间尺度来确定喷水的形式、规模及喷水池的大小比例。</a:t>
            </a:r>
          </a:p>
          <a:p>
            <a:pPr indent="535305"/>
            <a:r>
              <a:rPr lang="zh-CN" altLang="en-US" dirty="0" smtClean="0"/>
              <a:t>一般情况下，喷泉多设于建筑、广场的轴线焦点或端点处，也可以根据环境特点，作一些喷泉小景，自由地装饰室内外的空间。喷泉宜安置在避风的环境中以保持水型。</a:t>
            </a:r>
          </a:p>
          <a:p>
            <a:pPr indent="535305"/>
            <a:r>
              <a:rPr lang="zh-CN" altLang="en-US" dirty="0" smtClean="0"/>
              <a:t>喷水池的形式有自然式和规则式。喷水的位置可以居于水池中心，组成图案，也可以偏于一侧或自由地布置。</a:t>
            </a:r>
            <a:endParaRPr lang="zh-CN" altLang="en-US" dirty="0"/>
          </a:p>
        </p:txBody>
      </p:sp>
      <p:pic>
        <p:nvPicPr>
          <p:cNvPr id="109570" name="Picture 2"/>
          <p:cNvPicPr>
            <a:picLocks noChangeAspect="1" noChangeArrowheads="1"/>
          </p:cNvPicPr>
          <p:nvPr/>
        </p:nvPicPr>
        <p:blipFill>
          <a:blip r:embed="rId2"/>
          <a:srcRect/>
          <a:stretch>
            <a:fillRect/>
          </a:stretch>
        </p:blipFill>
        <p:spPr bwMode="auto">
          <a:xfrm>
            <a:off x="571563" y="1357298"/>
            <a:ext cx="6381693" cy="4700582"/>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109570"/>
                                        </p:tgtEl>
                                        <p:attrNameLst>
                                          <p:attrName>style.visibility</p:attrName>
                                        </p:attrNameLst>
                                      </p:cBhvr>
                                      <p:to>
                                        <p:strVal val="visible"/>
                                      </p:to>
                                    </p:set>
                                    <p:animEffect transition="in" filter="slide(fromBottom)">
                                      <p:cBhvr>
                                        <p:cTn id="11" dur="500"/>
                                        <p:tgtEl>
                                          <p:spTgt spid="1095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相关知识</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4" name="矩形 3"/>
          <p:cNvSpPr/>
          <p:nvPr/>
        </p:nvSpPr>
        <p:spPr>
          <a:xfrm>
            <a:off x="857256" y="1068157"/>
            <a:ext cx="6096000" cy="646331"/>
          </a:xfrm>
          <a:prstGeom prst="rect">
            <a:avLst/>
          </a:prstGeom>
        </p:spPr>
        <p:txBody>
          <a:bodyPr>
            <a:spAutoFit/>
          </a:bodyPr>
          <a:lstStyle/>
          <a:p>
            <a:r>
              <a:rPr lang="zh-CN" altLang="en-US" dirty="0" smtClean="0"/>
              <a:t>三、喷头与喷泉造型</a:t>
            </a:r>
          </a:p>
          <a:p>
            <a:r>
              <a:rPr lang="zh-CN" altLang="en-US" b="1" dirty="0" smtClean="0">
                <a:solidFill>
                  <a:srgbClr val="FF9300"/>
                </a:solidFill>
              </a:rPr>
              <a:t>（一）常用的喷头种类</a:t>
            </a:r>
            <a:endParaRPr lang="zh-CN" altLang="en-US" b="1" dirty="0">
              <a:solidFill>
                <a:srgbClr val="FF9300"/>
              </a:solidFill>
            </a:endParaRPr>
          </a:p>
        </p:txBody>
      </p:sp>
      <p:pic>
        <p:nvPicPr>
          <p:cNvPr id="110594" name="Picture 2" descr="4-43"/>
          <p:cNvPicPr>
            <a:picLocks noChangeAspect="1" noChangeArrowheads="1"/>
          </p:cNvPicPr>
          <p:nvPr/>
        </p:nvPicPr>
        <p:blipFill>
          <a:blip r:embed="rId2"/>
          <a:srcRect b="84785"/>
          <a:stretch>
            <a:fillRect/>
          </a:stretch>
        </p:blipFill>
        <p:spPr bwMode="auto">
          <a:xfrm>
            <a:off x="380960" y="1928802"/>
            <a:ext cx="6390105" cy="1214446"/>
          </a:xfrm>
          <a:prstGeom prst="rect">
            <a:avLst/>
          </a:prstGeom>
          <a:noFill/>
          <a:ln w="9525">
            <a:noFill/>
            <a:miter lim="800000"/>
            <a:headEnd/>
            <a:tailEnd/>
          </a:ln>
        </p:spPr>
      </p:pic>
      <p:pic>
        <p:nvPicPr>
          <p:cNvPr id="110595" name="Picture 3" descr="4-43"/>
          <p:cNvPicPr>
            <a:picLocks noChangeAspect="1" noChangeArrowheads="1"/>
          </p:cNvPicPr>
          <p:nvPr/>
        </p:nvPicPr>
        <p:blipFill>
          <a:blip r:embed="rId2"/>
          <a:srcRect l="4880" t="17238" r="4042" b="65639"/>
          <a:stretch>
            <a:fillRect/>
          </a:stretch>
        </p:blipFill>
        <p:spPr bwMode="auto">
          <a:xfrm>
            <a:off x="7024694" y="2000240"/>
            <a:ext cx="4850648" cy="1143008"/>
          </a:xfrm>
          <a:prstGeom prst="rect">
            <a:avLst/>
          </a:prstGeom>
          <a:noFill/>
          <a:ln w="9525">
            <a:noFill/>
            <a:miter lim="800000"/>
            <a:headEnd/>
            <a:tailEnd/>
          </a:ln>
        </p:spPr>
      </p:pic>
      <p:pic>
        <p:nvPicPr>
          <p:cNvPr id="110596" name="Picture 4" descr="4-43"/>
          <p:cNvPicPr>
            <a:picLocks noChangeAspect="1" noChangeArrowheads="1"/>
          </p:cNvPicPr>
          <p:nvPr/>
        </p:nvPicPr>
        <p:blipFill>
          <a:blip r:embed="rId2"/>
          <a:srcRect l="7388" t="37170" b="48177"/>
          <a:stretch>
            <a:fillRect/>
          </a:stretch>
        </p:blipFill>
        <p:spPr bwMode="auto">
          <a:xfrm>
            <a:off x="452398" y="3786190"/>
            <a:ext cx="5496174" cy="1071570"/>
          </a:xfrm>
          <a:prstGeom prst="rect">
            <a:avLst/>
          </a:prstGeom>
          <a:noFill/>
          <a:ln w="9525">
            <a:noFill/>
            <a:miter lim="800000"/>
            <a:headEnd/>
            <a:tailEnd/>
          </a:ln>
        </p:spPr>
      </p:pic>
      <p:pic>
        <p:nvPicPr>
          <p:cNvPr id="110597" name="Picture 5" descr="4-43"/>
          <p:cNvPicPr>
            <a:picLocks noChangeAspect="1" noChangeArrowheads="1"/>
          </p:cNvPicPr>
          <p:nvPr/>
        </p:nvPicPr>
        <p:blipFill>
          <a:blip r:embed="rId2"/>
          <a:srcRect l="9117" t="53107" r="1573" b="28960"/>
          <a:stretch>
            <a:fillRect/>
          </a:stretch>
        </p:blipFill>
        <p:spPr bwMode="auto">
          <a:xfrm>
            <a:off x="1023902" y="5303337"/>
            <a:ext cx="4429156" cy="1111765"/>
          </a:xfrm>
          <a:prstGeom prst="rect">
            <a:avLst/>
          </a:prstGeom>
          <a:noFill/>
          <a:ln w="9525">
            <a:noFill/>
            <a:miter lim="800000"/>
            <a:headEnd/>
            <a:tailEnd/>
          </a:ln>
        </p:spPr>
      </p:pic>
      <p:pic>
        <p:nvPicPr>
          <p:cNvPr id="110598" name="Picture 6" descr="4-43"/>
          <p:cNvPicPr>
            <a:picLocks noChangeAspect="1" noChangeArrowheads="1"/>
          </p:cNvPicPr>
          <p:nvPr/>
        </p:nvPicPr>
        <p:blipFill>
          <a:blip r:embed="rId2"/>
          <a:srcRect l="14009" t="73730" r="16417"/>
          <a:stretch>
            <a:fillRect/>
          </a:stretch>
        </p:blipFill>
        <p:spPr bwMode="auto">
          <a:xfrm>
            <a:off x="7167570" y="3857628"/>
            <a:ext cx="3966277" cy="1857388"/>
          </a:xfrm>
          <a:prstGeom prst="rect">
            <a:avLst/>
          </a:prstGeom>
          <a:noFill/>
          <a:ln w="9525">
            <a:noFill/>
            <a:miter lim="800000"/>
            <a:headEnd/>
            <a:tailEnd/>
          </a:ln>
        </p:spPr>
      </p:pic>
      <p:sp>
        <p:nvSpPr>
          <p:cNvPr id="9" name="矩形 8"/>
          <p:cNvSpPr/>
          <p:nvPr/>
        </p:nvSpPr>
        <p:spPr>
          <a:xfrm>
            <a:off x="1023902" y="3143248"/>
            <a:ext cx="6096000" cy="307777"/>
          </a:xfrm>
          <a:prstGeom prst="rect">
            <a:avLst/>
          </a:prstGeom>
        </p:spPr>
        <p:txBody>
          <a:bodyPr>
            <a:spAutoFit/>
          </a:bodyPr>
          <a:lstStyle/>
          <a:p>
            <a:r>
              <a:rPr lang="zh-CN" altLang="en-US" sz="1400" b="1" dirty="0" smtClean="0"/>
              <a:t>（</a:t>
            </a:r>
            <a:r>
              <a:rPr lang="en-US" sz="1400" b="1" dirty="0" smtClean="0"/>
              <a:t>a</a:t>
            </a:r>
            <a:r>
              <a:rPr lang="zh-CN" altLang="en-US" sz="1400" b="1" dirty="0" smtClean="0"/>
              <a:t>）单射流喷头</a:t>
            </a:r>
            <a:r>
              <a:rPr lang="en-US" sz="1400" b="1" dirty="0" smtClean="0"/>
              <a:t>            </a:t>
            </a:r>
            <a:r>
              <a:rPr lang="zh-CN" altLang="en-US" sz="1400" b="1" dirty="0" smtClean="0"/>
              <a:t>（</a:t>
            </a:r>
            <a:r>
              <a:rPr lang="en-US" sz="1400" b="1" dirty="0" smtClean="0"/>
              <a:t>b</a:t>
            </a:r>
            <a:r>
              <a:rPr lang="zh-CN" altLang="en-US" sz="1400" b="1" dirty="0" smtClean="0"/>
              <a:t>）喷雾喷头</a:t>
            </a:r>
            <a:r>
              <a:rPr lang="en-US" sz="1400" b="1" dirty="0" smtClean="0"/>
              <a:t>               </a:t>
            </a:r>
            <a:r>
              <a:rPr lang="zh-CN" altLang="en-US" sz="1400" b="1" dirty="0" smtClean="0"/>
              <a:t>（</a:t>
            </a:r>
            <a:r>
              <a:rPr lang="en-US" sz="1400" b="1" dirty="0" smtClean="0"/>
              <a:t>c</a:t>
            </a:r>
            <a:r>
              <a:rPr lang="zh-CN" altLang="en-US" sz="1400" b="1" dirty="0" smtClean="0"/>
              <a:t>）环形喷头</a:t>
            </a:r>
            <a:endParaRPr lang="zh-CN" altLang="en-US" sz="1400" b="1" dirty="0"/>
          </a:p>
        </p:txBody>
      </p:sp>
      <p:sp>
        <p:nvSpPr>
          <p:cNvPr id="10" name="矩形 9"/>
          <p:cNvSpPr/>
          <p:nvPr/>
        </p:nvSpPr>
        <p:spPr>
          <a:xfrm>
            <a:off x="7024694" y="3214686"/>
            <a:ext cx="4857784" cy="307777"/>
          </a:xfrm>
          <a:prstGeom prst="rect">
            <a:avLst/>
          </a:prstGeom>
        </p:spPr>
        <p:txBody>
          <a:bodyPr wrap="square">
            <a:spAutoFit/>
          </a:bodyPr>
          <a:lstStyle/>
          <a:p>
            <a:r>
              <a:rPr lang="zh-CN" altLang="en-US" sz="1400" b="1" dirty="0" smtClean="0"/>
              <a:t>（</a:t>
            </a:r>
            <a:r>
              <a:rPr lang="en-US" sz="1400" b="1" dirty="0" smtClean="0"/>
              <a:t>d</a:t>
            </a:r>
            <a:r>
              <a:rPr lang="zh-CN" altLang="en-US" sz="1400" b="1" dirty="0" smtClean="0"/>
              <a:t>）旋转喷头</a:t>
            </a:r>
            <a:r>
              <a:rPr lang="en-US" sz="1400" b="1" dirty="0" smtClean="0"/>
              <a:t>            </a:t>
            </a:r>
            <a:r>
              <a:rPr lang="zh-CN" altLang="en-US" sz="1400" b="1" dirty="0" smtClean="0"/>
              <a:t>（</a:t>
            </a:r>
            <a:r>
              <a:rPr lang="en-US" sz="1400" b="1" dirty="0" smtClean="0"/>
              <a:t>e</a:t>
            </a:r>
            <a:r>
              <a:rPr lang="zh-CN" altLang="en-US" sz="1400" b="1" dirty="0" smtClean="0"/>
              <a:t>）扇形喷头</a:t>
            </a:r>
            <a:r>
              <a:rPr lang="en-US" sz="1400" b="1" dirty="0" smtClean="0"/>
              <a:t>              </a:t>
            </a:r>
            <a:r>
              <a:rPr lang="zh-CN" altLang="en-US" sz="1400" b="1" dirty="0" smtClean="0"/>
              <a:t>（</a:t>
            </a:r>
            <a:r>
              <a:rPr lang="en-US" sz="1400" b="1" dirty="0" smtClean="0"/>
              <a:t>f</a:t>
            </a:r>
            <a:r>
              <a:rPr lang="zh-CN" altLang="en-US" sz="1400" b="1" dirty="0" smtClean="0"/>
              <a:t>）多孔喷头</a:t>
            </a:r>
            <a:endParaRPr lang="zh-CN" altLang="en-US" sz="1400" b="1" dirty="0"/>
          </a:p>
        </p:txBody>
      </p:sp>
      <p:sp>
        <p:nvSpPr>
          <p:cNvPr id="11" name="矩形 10"/>
          <p:cNvSpPr/>
          <p:nvPr/>
        </p:nvSpPr>
        <p:spPr>
          <a:xfrm>
            <a:off x="1023902" y="4857760"/>
            <a:ext cx="4224233" cy="307777"/>
          </a:xfrm>
          <a:prstGeom prst="rect">
            <a:avLst/>
          </a:prstGeom>
        </p:spPr>
        <p:txBody>
          <a:bodyPr wrap="none">
            <a:spAutoFit/>
          </a:bodyPr>
          <a:lstStyle/>
          <a:p>
            <a:r>
              <a:rPr lang="zh-CN" altLang="en-US" sz="1400" b="1" dirty="0" smtClean="0"/>
              <a:t>（</a:t>
            </a:r>
            <a:r>
              <a:rPr lang="en-US" sz="1400" b="1" dirty="0" smtClean="0"/>
              <a:t>g</a:t>
            </a:r>
            <a:r>
              <a:rPr lang="zh-CN" altLang="en-US" sz="1400" b="1" dirty="0" smtClean="0"/>
              <a:t>）半球形喷头</a:t>
            </a:r>
            <a:r>
              <a:rPr lang="en-US" sz="1400" b="1" dirty="0" smtClean="0"/>
              <a:t>                          </a:t>
            </a:r>
            <a:r>
              <a:rPr lang="zh-CN" altLang="en-US" sz="1400" b="1" dirty="0" smtClean="0"/>
              <a:t>（</a:t>
            </a:r>
            <a:r>
              <a:rPr lang="en-US" sz="1400" b="1" dirty="0" smtClean="0"/>
              <a:t>h</a:t>
            </a:r>
            <a:r>
              <a:rPr lang="zh-CN" altLang="en-US" sz="1400" b="1" dirty="0" smtClean="0"/>
              <a:t>）牵牛花形喷头</a:t>
            </a:r>
            <a:endParaRPr lang="zh-CN" altLang="en-US" sz="1400" b="1" dirty="0"/>
          </a:p>
        </p:txBody>
      </p:sp>
      <p:sp>
        <p:nvSpPr>
          <p:cNvPr id="12" name="矩形 11"/>
          <p:cNvSpPr/>
          <p:nvPr/>
        </p:nvSpPr>
        <p:spPr>
          <a:xfrm>
            <a:off x="881026" y="6357958"/>
            <a:ext cx="4682692" cy="307777"/>
          </a:xfrm>
          <a:prstGeom prst="rect">
            <a:avLst/>
          </a:prstGeom>
        </p:spPr>
        <p:txBody>
          <a:bodyPr wrap="none">
            <a:spAutoFit/>
          </a:bodyPr>
          <a:lstStyle/>
          <a:p>
            <a:r>
              <a:rPr lang="zh-CN" altLang="en-US" sz="1400" b="1" dirty="0" smtClean="0"/>
              <a:t>（</a:t>
            </a:r>
            <a:r>
              <a:rPr lang="en-US" sz="1400" b="1" dirty="0" err="1" smtClean="0"/>
              <a:t>i</a:t>
            </a:r>
            <a:r>
              <a:rPr lang="zh-CN" altLang="en-US" sz="1400" b="1" dirty="0" smtClean="0"/>
              <a:t>）球形蒲公英喷头</a:t>
            </a:r>
            <a:r>
              <a:rPr lang="en-US" sz="1400" b="1" dirty="0" smtClean="0"/>
              <a:t>                      </a:t>
            </a:r>
            <a:r>
              <a:rPr lang="zh-CN" altLang="en-US" sz="1400" b="1" dirty="0" smtClean="0"/>
              <a:t>（</a:t>
            </a:r>
            <a:r>
              <a:rPr lang="en-US" sz="1400" b="1" dirty="0" smtClean="0"/>
              <a:t>j</a:t>
            </a:r>
            <a:r>
              <a:rPr lang="zh-CN" altLang="en-US" sz="1400" b="1" dirty="0" smtClean="0"/>
              <a:t>）半球形蒲公英喷头</a:t>
            </a:r>
            <a:endParaRPr lang="zh-CN" altLang="en-US" sz="1400" b="1" dirty="0"/>
          </a:p>
        </p:txBody>
      </p:sp>
      <p:sp>
        <p:nvSpPr>
          <p:cNvPr id="13" name="矩形 12"/>
          <p:cNvSpPr/>
          <p:nvPr/>
        </p:nvSpPr>
        <p:spPr>
          <a:xfrm>
            <a:off x="7310446" y="5715016"/>
            <a:ext cx="3869970" cy="307777"/>
          </a:xfrm>
          <a:prstGeom prst="rect">
            <a:avLst/>
          </a:prstGeom>
        </p:spPr>
        <p:txBody>
          <a:bodyPr wrap="none">
            <a:spAutoFit/>
          </a:bodyPr>
          <a:lstStyle/>
          <a:p>
            <a:r>
              <a:rPr lang="zh-CN" altLang="en-US" sz="1400" b="1" dirty="0" smtClean="0"/>
              <a:t>（</a:t>
            </a:r>
            <a:r>
              <a:rPr lang="en-US" sz="1400" b="1" dirty="0" smtClean="0"/>
              <a:t>k</a:t>
            </a:r>
            <a:r>
              <a:rPr lang="zh-CN" altLang="en-US" sz="1400" b="1" dirty="0" smtClean="0"/>
              <a:t>）吸力喷头</a:t>
            </a:r>
            <a:r>
              <a:rPr lang="en-US" sz="1400" b="1" dirty="0" smtClean="0"/>
              <a:t>                           </a:t>
            </a:r>
            <a:r>
              <a:rPr lang="zh-CN" altLang="en-US" sz="1400" b="1" dirty="0" smtClean="0"/>
              <a:t>（</a:t>
            </a:r>
            <a:r>
              <a:rPr lang="en-US" sz="1400" b="1" dirty="0" smtClean="0"/>
              <a:t>l</a:t>
            </a:r>
            <a:r>
              <a:rPr lang="zh-CN" altLang="en-US" sz="1400" b="1" dirty="0" smtClean="0"/>
              <a:t>）组合式喷头</a:t>
            </a:r>
            <a:endParaRPr lang="zh-CN" altLang="en-US" sz="1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110594"/>
                                        </p:tgtEl>
                                        <p:attrNameLst>
                                          <p:attrName>style.visibility</p:attrName>
                                        </p:attrNameLst>
                                      </p:cBhvr>
                                      <p:to>
                                        <p:strVal val="visible"/>
                                      </p:to>
                                    </p:set>
                                    <p:animEffect transition="in" filter="slide(fromBottom)">
                                      <p:cBhvr>
                                        <p:cTn id="7" dur="500"/>
                                        <p:tgtEl>
                                          <p:spTgt spid="110594"/>
                                        </p:tgtEl>
                                      </p:cBhvr>
                                    </p:animEffect>
                                  </p:childTnLst>
                                </p:cTn>
                              </p:par>
                              <p:par>
                                <p:cTn id="8" presetID="12" presetClass="entr" presetSubtype="4" fill="hold" nodeType="withEffect">
                                  <p:stCondLst>
                                    <p:cond delay="0"/>
                                  </p:stCondLst>
                                  <p:childTnLst>
                                    <p:set>
                                      <p:cBhvr>
                                        <p:cTn id="9" dur="1" fill="hold">
                                          <p:stCondLst>
                                            <p:cond delay="0"/>
                                          </p:stCondLst>
                                        </p:cTn>
                                        <p:tgtEl>
                                          <p:spTgt spid="110595"/>
                                        </p:tgtEl>
                                        <p:attrNameLst>
                                          <p:attrName>style.visibility</p:attrName>
                                        </p:attrNameLst>
                                      </p:cBhvr>
                                      <p:to>
                                        <p:strVal val="visible"/>
                                      </p:to>
                                    </p:set>
                                    <p:animEffect transition="in" filter="slide(fromBottom)">
                                      <p:cBhvr>
                                        <p:cTn id="10" dur="500"/>
                                        <p:tgtEl>
                                          <p:spTgt spid="110595"/>
                                        </p:tgtEl>
                                      </p:cBhvr>
                                    </p:animEffect>
                                  </p:childTnLst>
                                </p:cTn>
                              </p:par>
                              <p:par>
                                <p:cTn id="11" presetID="12" presetClass="entr" presetSubtype="4" fill="hold" nodeType="withEffect">
                                  <p:stCondLst>
                                    <p:cond delay="0"/>
                                  </p:stCondLst>
                                  <p:childTnLst>
                                    <p:set>
                                      <p:cBhvr>
                                        <p:cTn id="12" dur="1" fill="hold">
                                          <p:stCondLst>
                                            <p:cond delay="0"/>
                                          </p:stCondLst>
                                        </p:cTn>
                                        <p:tgtEl>
                                          <p:spTgt spid="110596"/>
                                        </p:tgtEl>
                                        <p:attrNameLst>
                                          <p:attrName>style.visibility</p:attrName>
                                        </p:attrNameLst>
                                      </p:cBhvr>
                                      <p:to>
                                        <p:strVal val="visible"/>
                                      </p:to>
                                    </p:set>
                                    <p:animEffect transition="in" filter="slide(fromBottom)">
                                      <p:cBhvr>
                                        <p:cTn id="13" dur="500"/>
                                        <p:tgtEl>
                                          <p:spTgt spid="110596"/>
                                        </p:tgtEl>
                                      </p:cBhvr>
                                    </p:animEffect>
                                  </p:childTnLst>
                                </p:cTn>
                              </p:par>
                              <p:par>
                                <p:cTn id="14" presetID="12" presetClass="entr" presetSubtype="4" fill="hold" nodeType="withEffect">
                                  <p:stCondLst>
                                    <p:cond delay="0"/>
                                  </p:stCondLst>
                                  <p:childTnLst>
                                    <p:set>
                                      <p:cBhvr>
                                        <p:cTn id="15" dur="1" fill="hold">
                                          <p:stCondLst>
                                            <p:cond delay="0"/>
                                          </p:stCondLst>
                                        </p:cTn>
                                        <p:tgtEl>
                                          <p:spTgt spid="110597"/>
                                        </p:tgtEl>
                                        <p:attrNameLst>
                                          <p:attrName>style.visibility</p:attrName>
                                        </p:attrNameLst>
                                      </p:cBhvr>
                                      <p:to>
                                        <p:strVal val="visible"/>
                                      </p:to>
                                    </p:set>
                                    <p:animEffect transition="in" filter="slide(fromBottom)">
                                      <p:cBhvr>
                                        <p:cTn id="16" dur="500"/>
                                        <p:tgtEl>
                                          <p:spTgt spid="110597"/>
                                        </p:tgtEl>
                                      </p:cBhvr>
                                    </p:animEffect>
                                  </p:childTnLst>
                                </p:cTn>
                              </p:par>
                              <p:par>
                                <p:cTn id="17" presetID="12" presetClass="entr" presetSubtype="4" fill="hold" nodeType="withEffect">
                                  <p:stCondLst>
                                    <p:cond delay="0"/>
                                  </p:stCondLst>
                                  <p:childTnLst>
                                    <p:set>
                                      <p:cBhvr>
                                        <p:cTn id="18" dur="1" fill="hold">
                                          <p:stCondLst>
                                            <p:cond delay="0"/>
                                          </p:stCondLst>
                                        </p:cTn>
                                        <p:tgtEl>
                                          <p:spTgt spid="110598"/>
                                        </p:tgtEl>
                                        <p:attrNameLst>
                                          <p:attrName>style.visibility</p:attrName>
                                        </p:attrNameLst>
                                      </p:cBhvr>
                                      <p:to>
                                        <p:strVal val="visible"/>
                                      </p:to>
                                    </p:set>
                                    <p:animEffect transition="in" filter="slide(fromBottom)">
                                      <p:cBhvr>
                                        <p:cTn id="19" dur="500"/>
                                        <p:tgtEl>
                                          <p:spTgt spid="110598"/>
                                        </p:tgtEl>
                                      </p:cBhvr>
                                    </p:animEffect>
                                  </p:childTnLst>
                                </p:cTn>
                              </p:par>
                              <p:par>
                                <p:cTn id="20" presetID="1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slide(fromBottom)">
                                      <p:cBhvr>
                                        <p:cTn id="22" dur="500"/>
                                        <p:tgtEl>
                                          <p:spTgt spid="9"/>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slide(fromBottom)">
                                      <p:cBhvr>
                                        <p:cTn id="25" dur="500"/>
                                        <p:tgtEl>
                                          <p:spTgt spid="10"/>
                                        </p:tgtEl>
                                      </p:cBhvr>
                                    </p:animEffect>
                                  </p:childTnLst>
                                </p:cTn>
                              </p:par>
                              <p:par>
                                <p:cTn id="26" presetID="12" presetClass="entr" presetSubtype="4"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slide(fromBottom)">
                                      <p:cBhvr>
                                        <p:cTn id="28" dur="500"/>
                                        <p:tgtEl>
                                          <p:spTgt spid="11"/>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slide(fromBottom)">
                                      <p:cBhvr>
                                        <p:cTn id="31" dur="500"/>
                                        <p:tgtEl>
                                          <p:spTgt spid="12"/>
                                        </p:tgtEl>
                                      </p:cBhvr>
                                    </p:animEffect>
                                  </p:childTnLst>
                                </p:cTn>
                              </p:par>
                              <p:par>
                                <p:cTn id="32" presetID="12" presetClass="entr" presetSubtype="4"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slide(fromBottom)">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相关知识</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4" name="矩形 3"/>
          <p:cNvSpPr/>
          <p:nvPr/>
        </p:nvSpPr>
        <p:spPr>
          <a:xfrm>
            <a:off x="881026" y="1142984"/>
            <a:ext cx="2492990" cy="369332"/>
          </a:xfrm>
          <a:prstGeom prst="rect">
            <a:avLst/>
          </a:prstGeom>
        </p:spPr>
        <p:txBody>
          <a:bodyPr wrap="none">
            <a:spAutoFit/>
          </a:bodyPr>
          <a:lstStyle/>
          <a:p>
            <a:r>
              <a:rPr lang="zh-CN" altLang="en-US" b="1" dirty="0" smtClean="0">
                <a:solidFill>
                  <a:srgbClr val="FF9300"/>
                </a:solidFill>
              </a:rPr>
              <a:t>（二）喷泉的水形设计</a:t>
            </a:r>
            <a:endParaRPr lang="zh-CN" altLang="en-US" b="1" dirty="0">
              <a:solidFill>
                <a:srgbClr val="FF9300"/>
              </a:solidFill>
            </a:endParaRPr>
          </a:p>
        </p:txBody>
      </p:sp>
      <p:sp>
        <p:nvSpPr>
          <p:cNvPr id="5" name="矩形 4"/>
          <p:cNvSpPr/>
          <p:nvPr/>
        </p:nvSpPr>
        <p:spPr>
          <a:xfrm>
            <a:off x="523836" y="1571612"/>
            <a:ext cx="11001452" cy="1754326"/>
          </a:xfrm>
          <a:prstGeom prst="rect">
            <a:avLst/>
          </a:prstGeom>
        </p:spPr>
        <p:txBody>
          <a:bodyPr wrap="square">
            <a:spAutoFit/>
          </a:bodyPr>
          <a:lstStyle/>
          <a:p>
            <a:pPr indent="444500"/>
            <a:r>
              <a:rPr lang="zh-CN" altLang="en-US" dirty="0" smtClean="0"/>
              <a:t>喷泉水形与喷头的种类、组合方式及俯仰角度等几方面因素有关，即不同形式喷头喷水所产生的水形不同，如水柱、水带、水线、水幕、水膜、水雾、水花、水泡等。由这些水形按照设计构思进行不同的组合，就可以创造出千变万化的水形。</a:t>
            </a:r>
          </a:p>
          <a:p>
            <a:pPr indent="444500"/>
            <a:r>
              <a:rPr lang="zh-CN" altLang="en-US" dirty="0" smtClean="0"/>
              <a:t>水形的组合造型也有很多方式，既可以采用水柱、水线的平行直射、斜射、仰射、俯射，也可以使水线交叉喷射、相对喷射、辐状喷射、旋转喷射，还可以用水线穿过水幕、水膜，用水雾掩藏喷头，用水花点击水面等。</a:t>
            </a:r>
            <a:endParaRPr lang="zh-CN" altLang="en-US" dirty="0"/>
          </a:p>
        </p:txBody>
      </p:sp>
      <p:pic>
        <p:nvPicPr>
          <p:cNvPr id="111618" name="Picture 2" descr="序1"/>
          <p:cNvPicPr>
            <a:picLocks noChangeAspect="1" noChangeArrowheads="1"/>
          </p:cNvPicPr>
          <p:nvPr/>
        </p:nvPicPr>
        <p:blipFill>
          <a:blip r:embed="rId2"/>
          <a:srcRect/>
          <a:stretch>
            <a:fillRect/>
          </a:stretch>
        </p:blipFill>
        <p:spPr bwMode="auto">
          <a:xfrm>
            <a:off x="809588" y="3571876"/>
            <a:ext cx="2580104" cy="785818"/>
          </a:xfrm>
          <a:prstGeom prst="rect">
            <a:avLst/>
          </a:prstGeom>
          <a:noFill/>
          <a:ln w="9525">
            <a:noFill/>
            <a:miter lim="800000"/>
            <a:headEnd/>
            <a:tailEnd/>
          </a:ln>
        </p:spPr>
      </p:pic>
      <p:sp>
        <p:nvSpPr>
          <p:cNvPr id="6" name="矩形 5"/>
          <p:cNvSpPr/>
          <p:nvPr/>
        </p:nvSpPr>
        <p:spPr>
          <a:xfrm>
            <a:off x="1666844" y="4429132"/>
            <a:ext cx="723275" cy="307777"/>
          </a:xfrm>
          <a:prstGeom prst="rect">
            <a:avLst/>
          </a:prstGeom>
        </p:spPr>
        <p:txBody>
          <a:bodyPr wrap="none">
            <a:spAutoFit/>
          </a:bodyPr>
          <a:lstStyle/>
          <a:p>
            <a:r>
              <a:rPr lang="zh-CN" altLang="en-US" sz="1400" b="1" dirty="0" smtClean="0"/>
              <a:t>单射形</a:t>
            </a:r>
            <a:endParaRPr lang="zh-CN" altLang="en-US" sz="1400" b="1" dirty="0"/>
          </a:p>
        </p:txBody>
      </p:sp>
      <p:pic>
        <p:nvPicPr>
          <p:cNvPr id="111619" name="Picture 3" descr="序2"/>
          <p:cNvPicPr>
            <a:picLocks noChangeAspect="1" noChangeArrowheads="1"/>
          </p:cNvPicPr>
          <p:nvPr/>
        </p:nvPicPr>
        <p:blipFill>
          <a:blip r:embed="rId3"/>
          <a:srcRect/>
          <a:stretch>
            <a:fillRect/>
          </a:stretch>
        </p:blipFill>
        <p:spPr bwMode="auto">
          <a:xfrm>
            <a:off x="3524232" y="3571876"/>
            <a:ext cx="2840171" cy="785818"/>
          </a:xfrm>
          <a:prstGeom prst="rect">
            <a:avLst/>
          </a:prstGeom>
          <a:noFill/>
          <a:ln w="9525">
            <a:noFill/>
            <a:miter lim="800000"/>
            <a:headEnd/>
            <a:tailEnd/>
          </a:ln>
        </p:spPr>
      </p:pic>
      <p:sp>
        <p:nvSpPr>
          <p:cNvPr id="8" name="矩形 7"/>
          <p:cNvSpPr/>
          <p:nvPr/>
        </p:nvSpPr>
        <p:spPr>
          <a:xfrm>
            <a:off x="4595802" y="4429132"/>
            <a:ext cx="723275" cy="307777"/>
          </a:xfrm>
          <a:prstGeom prst="rect">
            <a:avLst/>
          </a:prstGeom>
        </p:spPr>
        <p:txBody>
          <a:bodyPr wrap="none">
            <a:spAutoFit/>
          </a:bodyPr>
          <a:lstStyle/>
          <a:p>
            <a:r>
              <a:rPr lang="zh-CN" altLang="en-US" sz="1400" b="1" dirty="0" smtClean="0"/>
              <a:t>水幕形</a:t>
            </a:r>
            <a:endParaRPr lang="zh-CN" altLang="en-US" sz="1400" b="1" dirty="0"/>
          </a:p>
        </p:txBody>
      </p:sp>
      <p:pic>
        <p:nvPicPr>
          <p:cNvPr id="111620" name="Picture 4" descr="序3"/>
          <p:cNvPicPr>
            <a:picLocks noChangeAspect="1" noChangeArrowheads="1"/>
          </p:cNvPicPr>
          <p:nvPr/>
        </p:nvPicPr>
        <p:blipFill>
          <a:blip r:embed="rId4"/>
          <a:srcRect/>
          <a:stretch>
            <a:fillRect/>
          </a:stretch>
        </p:blipFill>
        <p:spPr bwMode="auto">
          <a:xfrm>
            <a:off x="6524628" y="3571876"/>
            <a:ext cx="1818037" cy="785818"/>
          </a:xfrm>
          <a:prstGeom prst="rect">
            <a:avLst/>
          </a:prstGeom>
          <a:noFill/>
          <a:ln w="9525">
            <a:noFill/>
            <a:miter lim="800000"/>
            <a:headEnd/>
            <a:tailEnd/>
          </a:ln>
        </p:spPr>
      </p:pic>
      <p:pic>
        <p:nvPicPr>
          <p:cNvPr id="111621" name="Picture 5" descr="序4"/>
          <p:cNvPicPr>
            <a:picLocks noChangeAspect="1" noChangeArrowheads="1"/>
          </p:cNvPicPr>
          <p:nvPr/>
        </p:nvPicPr>
        <p:blipFill>
          <a:blip r:embed="rId5"/>
          <a:srcRect/>
          <a:stretch>
            <a:fillRect/>
          </a:stretch>
        </p:blipFill>
        <p:spPr bwMode="auto">
          <a:xfrm>
            <a:off x="8596329" y="3643314"/>
            <a:ext cx="1817383" cy="714380"/>
          </a:xfrm>
          <a:prstGeom prst="rect">
            <a:avLst/>
          </a:prstGeom>
          <a:noFill/>
          <a:ln w="9525">
            <a:noFill/>
            <a:miter lim="800000"/>
            <a:headEnd/>
            <a:tailEnd/>
          </a:ln>
        </p:spPr>
      </p:pic>
      <p:sp>
        <p:nvSpPr>
          <p:cNvPr id="11" name="矩形 10"/>
          <p:cNvSpPr/>
          <p:nvPr/>
        </p:nvSpPr>
        <p:spPr>
          <a:xfrm>
            <a:off x="7096132" y="4429132"/>
            <a:ext cx="723275" cy="307777"/>
          </a:xfrm>
          <a:prstGeom prst="rect">
            <a:avLst/>
          </a:prstGeom>
        </p:spPr>
        <p:txBody>
          <a:bodyPr wrap="none">
            <a:spAutoFit/>
          </a:bodyPr>
          <a:lstStyle/>
          <a:p>
            <a:r>
              <a:rPr lang="zh-CN" altLang="en-US" sz="1400" b="1" dirty="0" smtClean="0"/>
              <a:t>拱顶形</a:t>
            </a:r>
            <a:endParaRPr lang="zh-CN" altLang="en-US" sz="1400" b="1" dirty="0"/>
          </a:p>
        </p:txBody>
      </p:sp>
      <p:sp>
        <p:nvSpPr>
          <p:cNvPr id="12" name="矩形 11"/>
          <p:cNvSpPr/>
          <p:nvPr/>
        </p:nvSpPr>
        <p:spPr>
          <a:xfrm>
            <a:off x="9167834" y="4429132"/>
            <a:ext cx="723275" cy="307777"/>
          </a:xfrm>
          <a:prstGeom prst="rect">
            <a:avLst/>
          </a:prstGeom>
        </p:spPr>
        <p:txBody>
          <a:bodyPr wrap="none">
            <a:spAutoFit/>
          </a:bodyPr>
          <a:lstStyle/>
          <a:p>
            <a:r>
              <a:rPr lang="zh-CN" altLang="en-US" sz="1400" b="1" dirty="0" smtClean="0"/>
              <a:t>向心形</a:t>
            </a:r>
            <a:endParaRPr lang="zh-CN" altLang="en-US" sz="1400" b="1" dirty="0"/>
          </a:p>
        </p:txBody>
      </p:sp>
      <p:pic>
        <p:nvPicPr>
          <p:cNvPr id="111622" name="Picture 6" descr="序6"/>
          <p:cNvPicPr>
            <a:picLocks noChangeAspect="1" noChangeArrowheads="1"/>
          </p:cNvPicPr>
          <p:nvPr/>
        </p:nvPicPr>
        <p:blipFill>
          <a:blip r:embed="rId6"/>
          <a:srcRect/>
          <a:stretch>
            <a:fillRect/>
          </a:stretch>
        </p:blipFill>
        <p:spPr bwMode="auto">
          <a:xfrm>
            <a:off x="952464" y="5143512"/>
            <a:ext cx="2214578" cy="797432"/>
          </a:xfrm>
          <a:prstGeom prst="rect">
            <a:avLst/>
          </a:prstGeom>
          <a:noFill/>
          <a:ln w="9525">
            <a:noFill/>
            <a:miter lim="800000"/>
            <a:headEnd/>
            <a:tailEnd/>
          </a:ln>
        </p:spPr>
      </p:pic>
      <p:sp>
        <p:nvSpPr>
          <p:cNvPr id="14" name="矩形 13"/>
          <p:cNvSpPr/>
          <p:nvPr/>
        </p:nvSpPr>
        <p:spPr>
          <a:xfrm>
            <a:off x="1595406" y="6000768"/>
            <a:ext cx="902811" cy="307777"/>
          </a:xfrm>
          <a:prstGeom prst="rect">
            <a:avLst/>
          </a:prstGeom>
        </p:spPr>
        <p:txBody>
          <a:bodyPr wrap="none">
            <a:spAutoFit/>
          </a:bodyPr>
          <a:lstStyle/>
          <a:p>
            <a:r>
              <a:rPr lang="zh-CN" altLang="en-US" sz="1400" b="1" dirty="0" smtClean="0"/>
              <a:t>向外编织</a:t>
            </a:r>
            <a:endParaRPr lang="zh-CN" altLang="en-US" sz="1400" b="1" dirty="0"/>
          </a:p>
        </p:txBody>
      </p:sp>
      <p:pic>
        <p:nvPicPr>
          <p:cNvPr id="111623" name="Picture 7" descr="序7"/>
          <p:cNvPicPr>
            <a:picLocks noChangeAspect="1" noChangeArrowheads="1"/>
          </p:cNvPicPr>
          <p:nvPr/>
        </p:nvPicPr>
        <p:blipFill>
          <a:blip r:embed="rId7"/>
          <a:srcRect/>
          <a:stretch>
            <a:fillRect/>
          </a:stretch>
        </p:blipFill>
        <p:spPr bwMode="auto">
          <a:xfrm>
            <a:off x="3381356" y="5292511"/>
            <a:ext cx="3491670" cy="642942"/>
          </a:xfrm>
          <a:prstGeom prst="rect">
            <a:avLst/>
          </a:prstGeom>
          <a:noFill/>
          <a:ln w="9525">
            <a:noFill/>
            <a:miter lim="800000"/>
            <a:headEnd/>
            <a:tailEnd/>
          </a:ln>
        </p:spPr>
      </p:pic>
      <p:sp>
        <p:nvSpPr>
          <p:cNvPr id="16" name="矩形 15"/>
          <p:cNvSpPr/>
          <p:nvPr/>
        </p:nvSpPr>
        <p:spPr>
          <a:xfrm>
            <a:off x="4738678" y="6000768"/>
            <a:ext cx="723275" cy="307777"/>
          </a:xfrm>
          <a:prstGeom prst="rect">
            <a:avLst/>
          </a:prstGeom>
        </p:spPr>
        <p:txBody>
          <a:bodyPr wrap="none">
            <a:spAutoFit/>
          </a:bodyPr>
          <a:lstStyle/>
          <a:p>
            <a:r>
              <a:rPr lang="zh-CN" altLang="en-US" sz="1400" b="1" dirty="0" smtClean="0"/>
              <a:t>屋顶形</a:t>
            </a:r>
            <a:endParaRPr lang="zh-CN" altLang="en-US" sz="1400" b="1" dirty="0"/>
          </a:p>
        </p:txBody>
      </p:sp>
      <p:pic>
        <p:nvPicPr>
          <p:cNvPr id="111624" name="Picture 8" descr="序10"/>
          <p:cNvPicPr>
            <a:picLocks noChangeAspect="1" noChangeArrowheads="1"/>
          </p:cNvPicPr>
          <p:nvPr/>
        </p:nvPicPr>
        <p:blipFill>
          <a:blip r:embed="rId8"/>
          <a:srcRect/>
          <a:stretch>
            <a:fillRect/>
          </a:stretch>
        </p:blipFill>
        <p:spPr bwMode="auto">
          <a:xfrm>
            <a:off x="7024694" y="5214950"/>
            <a:ext cx="2286016" cy="672359"/>
          </a:xfrm>
          <a:prstGeom prst="rect">
            <a:avLst/>
          </a:prstGeom>
          <a:noFill/>
          <a:ln w="9525">
            <a:noFill/>
            <a:miter lim="800000"/>
            <a:headEnd/>
            <a:tailEnd/>
          </a:ln>
        </p:spPr>
      </p:pic>
      <p:sp>
        <p:nvSpPr>
          <p:cNvPr id="18" name="矩形 17"/>
          <p:cNvSpPr/>
          <p:nvPr/>
        </p:nvSpPr>
        <p:spPr>
          <a:xfrm>
            <a:off x="7810512" y="5929330"/>
            <a:ext cx="723275" cy="307777"/>
          </a:xfrm>
          <a:prstGeom prst="rect">
            <a:avLst/>
          </a:prstGeom>
        </p:spPr>
        <p:txBody>
          <a:bodyPr wrap="none">
            <a:spAutoFit/>
          </a:bodyPr>
          <a:lstStyle/>
          <a:p>
            <a:r>
              <a:rPr lang="zh-CN" altLang="en-US" sz="1400" b="1" dirty="0" smtClean="0"/>
              <a:t>蘑菇形</a:t>
            </a:r>
            <a:endParaRPr lang="zh-CN" altLang="en-US" sz="1400" b="1" dirty="0"/>
          </a:p>
        </p:txBody>
      </p:sp>
      <p:pic>
        <p:nvPicPr>
          <p:cNvPr id="111625" name="Picture 9" descr="序16"/>
          <p:cNvPicPr>
            <a:picLocks noChangeAspect="1" noChangeArrowheads="1"/>
          </p:cNvPicPr>
          <p:nvPr/>
        </p:nvPicPr>
        <p:blipFill>
          <a:blip r:embed="rId9"/>
          <a:srcRect/>
          <a:stretch>
            <a:fillRect/>
          </a:stretch>
        </p:blipFill>
        <p:spPr bwMode="auto">
          <a:xfrm>
            <a:off x="9525024" y="5214950"/>
            <a:ext cx="1894722" cy="731840"/>
          </a:xfrm>
          <a:prstGeom prst="rect">
            <a:avLst/>
          </a:prstGeom>
          <a:noFill/>
          <a:ln w="9525">
            <a:noFill/>
            <a:miter lim="800000"/>
            <a:headEnd/>
            <a:tailEnd/>
          </a:ln>
        </p:spPr>
      </p:pic>
      <p:sp>
        <p:nvSpPr>
          <p:cNvPr id="20" name="矩形 19"/>
          <p:cNvSpPr/>
          <p:nvPr/>
        </p:nvSpPr>
        <p:spPr>
          <a:xfrm>
            <a:off x="10167966" y="6000768"/>
            <a:ext cx="723275" cy="307777"/>
          </a:xfrm>
          <a:prstGeom prst="rect">
            <a:avLst/>
          </a:prstGeom>
        </p:spPr>
        <p:txBody>
          <a:bodyPr wrap="none">
            <a:spAutoFit/>
          </a:bodyPr>
          <a:lstStyle/>
          <a:p>
            <a:r>
              <a:rPr lang="zh-CN" altLang="en-US" sz="1400" b="1" dirty="0" smtClean="0"/>
              <a:t>孔雀形</a:t>
            </a:r>
            <a:endParaRPr lang="zh-CN" altLang="en-US" sz="1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par>
                          <p:cTn id="8" fill="hold">
                            <p:stCondLst>
                              <p:cond delay="500"/>
                            </p:stCondLst>
                            <p:childTnLst>
                              <p:par>
                                <p:cTn id="9" presetID="37"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900" decel="100000" fill="hold"/>
                                        <p:tgtEl>
                                          <p:spTgt spid="5"/>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15" fill="hold">
                            <p:stCondLst>
                              <p:cond delay="1500"/>
                            </p:stCondLst>
                            <p:childTnLst>
                              <p:par>
                                <p:cTn id="16" presetID="12" presetClass="entr" presetSubtype="4" fill="hold" nodeType="afterEffect">
                                  <p:stCondLst>
                                    <p:cond delay="0"/>
                                  </p:stCondLst>
                                  <p:childTnLst>
                                    <p:set>
                                      <p:cBhvr>
                                        <p:cTn id="17" dur="1" fill="hold">
                                          <p:stCondLst>
                                            <p:cond delay="0"/>
                                          </p:stCondLst>
                                        </p:cTn>
                                        <p:tgtEl>
                                          <p:spTgt spid="111618"/>
                                        </p:tgtEl>
                                        <p:attrNameLst>
                                          <p:attrName>style.visibility</p:attrName>
                                        </p:attrNameLst>
                                      </p:cBhvr>
                                      <p:to>
                                        <p:strVal val="visible"/>
                                      </p:to>
                                    </p:set>
                                    <p:animEffect transition="in" filter="slide(fromBottom)">
                                      <p:cBhvr>
                                        <p:cTn id="18" dur="500"/>
                                        <p:tgtEl>
                                          <p:spTgt spid="111618"/>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lide(fromBottom)">
                                      <p:cBhvr>
                                        <p:cTn id="21" dur="500"/>
                                        <p:tgtEl>
                                          <p:spTgt spid="6"/>
                                        </p:tgtEl>
                                      </p:cBhvr>
                                    </p:animEffect>
                                  </p:childTnLst>
                                </p:cTn>
                              </p:par>
                              <p:par>
                                <p:cTn id="22" presetID="12" presetClass="entr" presetSubtype="4" fill="hold" nodeType="withEffect">
                                  <p:stCondLst>
                                    <p:cond delay="0"/>
                                  </p:stCondLst>
                                  <p:childTnLst>
                                    <p:set>
                                      <p:cBhvr>
                                        <p:cTn id="23" dur="1" fill="hold">
                                          <p:stCondLst>
                                            <p:cond delay="0"/>
                                          </p:stCondLst>
                                        </p:cTn>
                                        <p:tgtEl>
                                          <p:spTgt spid="111619"/>
                                        </p:tgtEl>
                                        <p:attrNameLst>
                                          <p:attrName>style.visibility</p:attrName>
                                        </p:attrNameLst>
                                      </p:cBhvr>
                                      <p:to>
                                        <p:strVal val="visible"/>
                                      </p:to>
                                    </p:set>
                                    <p:animEffect transition="in" filter="slide(fromBottom)">
                                      <p:cBhvr>
                                        <p:cTn id="24" dur="500"/>
                                        <p:tgtEl>
                                          <p:spTgt spid="111619"/>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slide(fromBottom)">
                                      <p:cBhvr>
                                        <p:cTn id="27" dur="500"/>
                                        <p:tgtEl>
                                          <p:spTgt spid="8"/>
                                        </p:tgtEl>
                                      </p:cBhvr>
                                    </p:animEffect>
                                  </p:childTnLst>
                                </p:cTn>
                              </p:par>
                              <p:par>
                                <p:cTn id="28" presetID="12" presetClass="entr" presetSubtype="4" fill="hold" nodeType="withEffect">
                                  <p:stCondLst>
                                    <p:cond delay="0"/>
                                  </p:stCondLst>
                                  <p:childTnLst>
                                    <p:set>
                                      <p:cBhvr>
                                        <p:cTn id="29" dur="1" fill="hold">
                                          <p:stCondLst>
                                            <p:cond delay="0"/>
                                          </p:stCondLst>
                                        </p:cTn>
                                        <p:tgtEl>
                                          <p:spTgt spid="111620"/>
                                        </p:tgtEl>
                                        <p:attrNameLst>
                                          <p:attrName>style.visibility</p:attrName>
                                        </p:attrNameLst>
                                      </p:cBhvr>
                                      <p:to>
                                        <p:strVal val="visible"/>
                                      </p:to>
                                    </p:set>
                                    <p:animEffect transition="in" filter="slide(fromBottom)">
                                      <p:cBhvr>
                                        <p:cTn id="30" dur="500"/>
                                        <p:tgtEl>
                                          <p:spTgt spid="111620"/>
                                        </p:tgtEl>
                                      </p:cBhvr>
                                    </p:animEffect>
                                  </p:childTnLst>
                                </p:cTn>
                              </p:par>
                              <p:par>
                                <p:cTn id="31" presetID="12" presetClass="entr" presetSubtype="4" fill="hold" nodeType="withEffect">
                                  <p:stCondLst>
                                    <p:cond delay="0"/>
                                  </p:stCondLst>
                                  <p:childTnLst>
                                    <p:set>
                                      <p:cBhvr>
                                        <p:cTn id="32" dur="1" fill="hold">
                                          <p:stCondLst>
                                            <p:cond delay="0"/>
                                          </p:stCondLst>
                                        </p:cTn>
                                        <p:tgtEl>
                                          <p:spTgt spid="111621"/>
                                        </p:tgtEl>
                                        <p:attrNameLst>
                                          <p:attrName>style.visibility</p:attrName>
                                        </p:attrNameLst>
                                      </p:cBhvr>
                                      <p:to>
                                        <p:strVal val="visible"/>
                                      </p:to>
                                    </p:set>
                                    <p:animEffect transition="in" filter="slide(fromBottom)">
                                      <p:cBhvr>
                                        <p:cTn id="33" dur="500"/>
                                        <p:tgtEl>
                                          <p:spTgt spid="111621"/>
                                        </p:tgtEl>
                                      </p:cBhvr>
                                    </p:animEffect>
                                  </p:childTnLst>
                                </p:cTn>
                              </p:par>
                              <p:par>
                                <p:cTn id="34" presetID="12" presetClass="entr" presetSubtype="4"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slide(fromBottom)">
                                      <p:cBhvr>
                                        <p:cTn id="36" dur="500"/>
                                        <p:tgtEl>
                                          <p:spTgt spid="11"/>
                                        </p:tgtEl>
                                      </p:cBhvr>
                                    </p:animEffect>
                                  </p:childTnLst>
                                </p:cTn>
                              </p:par>
                              <p:par>
                                <p:cTn id="37" presetID="12" presetClass="entr" presetSubtype="4"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slide(fromBottom)">
                                      <p:cBhvr>
                                        <p:cTn id="39" dur="500"/>
                                        <p:tgtEl>
                                          <p:spTgt spid="12"/>
                                        </p:tgtEl>
                                      </p:cBhvr>
                                    </p:animEffect>
                                  </p:childTnLst>
                                </p:cTn>
                              </p:par>
                              <p:par>
                                <p:cTn id="40" presetID="12" presetClass="entr" presetSubtype="4" fill="hold" nodeType="withEffect">
                                  <p:stCondLst>
                                    <p:cond delay="0"/>
                                  </p:stCondLst>
                                  <p:childTnLst>
                                    <p:set>
                                      <p:cBhvr>
                                        <p:cTn id="41" dur="1" fill="hold">
                                          <p:stCondLst>
                                            <p:cond delay="0"/>
                                          </p:stCondLst>
                                        </p:cTn>
                                        <p:tgtEl>
                                          <p:spTgt spid="111622"/>
                                        </p:tgtEl>
                                        <p:attrNameLst>
                                          <p:attrName>style.visibility</p:attrName>
                                        </p:attrNameLst>
                                      </p:cBhvr>
                                      <p:to>
                                        <p:strVal val="visible"/>
                                      </p:to>
                                    </p:set>
                                    <p:animEffect transition="in" filter="slide(fromBottom)">
                                      <p:cBhvr>
                                        <p:cTn id="42" dur="500"/>
                                        <p:tgtEl>
                                          <p:spTgt spid="111622"/>
                                        </p:tgtEl>
                                      </p:cBhvr>
                                    </p:animEffect>
                                  </p:childTnLst>
                                </p:cTn>
                              </p:par>
                              <p:par>
                                <p:cTn id="43" presetID="12" presetClass="entr" presetSubtype="4"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slide(fromBottom)">
                                      <p:cBhvr>
                                        <p:cTn id="45" dur="500"/>
                                        <p:tgtEl>
                                          <p:spTgt spid="14"/>
                                        </p:tgtEl>
                                      </p:cBhvr>
                                    </p:animEffect>
                                  </p:childTnLst>
                                </p:cTn>
                              </p:par>
                              <p:par>
                                <p:cTn id="46" presetID="12" presetClass="entr" presetSubtype="4" fill="hold" nodeType="withEffect">
                                  <p:stCondLst>
                                    <p:cond delay="0"/>
                                  </p:stCondLst>
                                  <p:childTnLst>
                                    <p:set>
                                      <p:cBhvr>
                                        <p:cTn id="47" dur="1" fill="hold">
                                          <p:stCondLst>
                                            <p:cond delay="0"/>
                                          </p:stCondLst>
                                        </p:cTn>
                                        <p:tgtEl>
                                          <p:spTgt spid="111623"/>
                                        </p:tgtEl>
                                        <p:attrNameLst>
                                          <p:attrName>style.visibility</p:attrName>
                                        </p:attrNameLst>
                                      </p:cBhvr>
                                      <p:to>
                                        <p:strVal val="visible"/>
                                      </p:to>
                                    </p:set>
                                    <p:animEffect transition="in" filter="slide(fromBottom)">
                                      <p:cBhvr>
                                        <p:cTn id="48" dur="500"/>
                                        <p:tgtEl>
                                          <p:spTgt spid="111623"/>
                                        </p:tgtEl>
                                      </p:cBhvr>
                                    </p:animEffect>
                                  </p:childTnLst>
                                </p:cTn>
                              </p:par>
                              <p:par>
                                <p:cTn id="49" presetID="12" presetClass="entr" presetSubtype="4"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slide(fromBottom)">
                                      <p:cBhvr>
                                        <p:cTn id="51" dur="500"/>
                                        <p:tgtEl>
                                          <p:spTgt spid="16"/>
                                        </p:tgtEl>
                                      </p:cBhvr>
                                    </p:animEffect>
                                  </p:childTnLst>
                                </p:cTn>
                              </p:par>
                              <p:par>
                                <p:cTn id="52" presetID="12" presetClass="entr" presetSubtype="4" fill="hold" nodeType="withEffect">
                                  <p:stCondLst>
                                    <p:cond delay="0"/>
                                  </p:stCondLst>
                                  <p:childTnLst>
                                    <p:set>
                                      <p:cBhvr>
                                        <p:cTn id="53" dur="1" fill="hold">
                                          <p:stCondLst>
                                            <p:cond delay="0"/>
                                          </p:stCondLst>
                                        </p:cTn>
                                        <p:tgtEl>
                                          <p:spTgt spid="111624"/>
                                        </p:tgtEl>
                                        <p:attrNameLst>
                                          <p:attrName>style.visibility</p:attrName>
                                        </p:attrNameLst>
                                      </p:cBhvr>
                                      <p:to>
                                        <p:strVal val="visible"/>
                                      </p:to>
                                    </p:set>
                                    <p:animEffect transition="in" filter="slide(fromBottom)">
                                      <p:cBhvr>
                                        <p:cTn id="54" dur="500"/>
                                        <p:tgtEl>
                                          <p:spTgt spid="111624"/>
                                        </p:tgtEl>
                                      </p:cBhvr>
                                    </p:animEffect>
                                  </p:childTnLst>
                                </p:cTn>
                              </p:par>
                              <p:par>
                                <p:cTn id="55" presetID="12" presetClass="entr" presetSubtype="4"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slide(fromBottom)">
                                      <p:cBhvr>
                                        <p:cTn id="57" dur="500"/>
                                        <p:tgtEl>
                                          <p:spTgt spid="18"/>
                                        </p:tgtEl>
                                      </p:cBhvr>
                                    </p:animEffect>
                                  </p:childTnLst>
                                </p:cTn>
                              </p:par>
                              <p:par>
                                <p:cTn id="58" presetID="12" presetClass="entr" presetSubtype="4" fill="hold" nodeType="withEffect">
                                  <p:stCondLst>
                                    <p:cond delay="0"/>
                                  </p:stCondLst>
                                  <p:childTnLst>
                                    <p:set>
                                      <p:cBhvr>
                                        <p:cTn id="59" dur="1" fill="hold">
                                          <p:stCondLst>
                                            <p:cond delay="0"/>
                                          </p:stCondLst>
                                        </p:cTn>
                                        <p:tgtEl>
                                          <p:spTgt spid="111625"/>
                                        </p:tgtEl>
                                        <p:attrNameLst>
                                          <p:attrName>style.visibility</p:attrName>
                                        </p:attrNameLst>
                                      </p:cBhvr>
                                      <p:to>
                                        <p:strVal val="visible"/>
                                      </p:to>
                                    </p:set>
                                    <p:animEffect transition="in" filter="slide(fromBottom)">
                                      <p:cBhvr>
                                        <p:cTn id="60" dur="500"/>
                                        <p:tgtEl>
                                          <p:spTgt spid="111625"/>
                                        </p:tgtEl>
                                      </p:cBhvr>
                                    </p:animEffect>
                                  </p:childTnLst>
                                </p:cTn>
                              </p:par>
                              <p:par>
                                <p:cTn id="61" presetID="12" presetClass="entr" presetSubtype="4" fill="hold" grpId="0" nodeType="with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slide(fromBottom)">
                                      <p:cBhvr>
                                        <p:cTn id="6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11" grpId="0"/>
      <p:bldP spid="12" grpId="0"/>
      <p:bldP spid="14" grpId="0"/>
      <p:bldP spid="16" grpId="0"/>
      <p:bldP spid="18" grpId="0"/>
      <p:bldP spid="20"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952465" y="1142984"/>
            <a:ext cx="10572823" cy="923330"/>
          </a:xfrm>
          <a:prstGeom prst="rect">
            <a:avLst/>
          </a:prstGeom>
        </p:spPr>
        <p:txBody>
          <a:bodyPr wrap="square">
            <a:spAutoFit/>
          </a:bodyPr>
          <a:lstStyle/>
          <a:p>
            <a:pPr indent="450850"/>
            <a:r>
              <a:rPr lang="zh-CN" altLang="en-US" b="1" dirty="0" smtClean="0">
                <a:solidFill>
                  <a:srgbClr val="FF9300"/>
                </a:solidFill>
              </a:rPr>
              <a:t>（三）现代喷泉类型</a:t>
            </a:r>
          </a:p>
          <a:p>
            <a:pPr indent="450850"/>
            <a:r>
              <a:rPr lang="zh-CN" altLang="en-US" dirty="0" smtClean="0"/>
              <a:t>随着喷头设计的改进、喷泉机械的创新以及喷泉与电子设备、声光设备等的结合，喷泉的自由化、智能化和声光化都将有更大的发展，将会带来更加美丽、更加奇妙和更加丰富多彩的喷泉水景效果。</a:t>
            </a:r>
            <a:endParaRPr lang="zh-CN" altLang="en-US" b="1" dirty="0">
              <a:solidFill>
                <a:srgbClr val="FF9300"/>
              </a:solidFill>
            </a:endParaRPr>
          </a:p>
        </p:txBody>
      </p:sp>
      <p:sp>
        <p:nvSpPr>
          <p:cNvPr id="4" name="矩形 3"/>
          <p:cNvSpPr/>
          <p:nvPr/>
        </p:nvSpPr>
        <p:spPr>
          <a:xfrm>
            <a:off x="5016217" y="2214554"/>
            <a:ext cx="2159566" cy="3970318"/>
          </a:xfrm>
          <a:prstGeom prst="rect">
            <a:avLst/>
          </a:prstGeom>
          <a:ln>
            <a:solidFill>
              <a:schemeClr val="tx2"/>
            </a:solidFill>
          </a:ln>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8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1</a:t>
            </a:r>
            <a:r>
              <a:rPr lang="zh-CN" altLang="en-US" sz="28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．音乐喷泉</a:t>
            </a:r>
            <a:endParaRPr lang="en-US" altLang="zh-CN" sz="28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a:p>
            <a:r>
              <a:rPr lang="en-US" sz="28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2</a:t>
            </a:r>
            <a:r>
              <a:rPr lang="zh-CN" altLang="en-US" sz="28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．程控喷泉</a:t>
            </a:r>
          </a:p>
          <a:p>
            <a:r>
              <a:rPr lang="en-US" sz="28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3</a:t>
            </a:r>
            <a:r>
              <a:rPr lang="zh-CN" altLang="en-US" sz="28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．旱泉</a:t>
            </a:r>
          </a:p>
          <a:p>
            <a:r>
              <a:rPr lang="en-US" sz="28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4</a:t>
            </a:r>
            <a:r>
              <a:rPr lang="zh-CN" altLang="en-US" sz="28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．跑泉</a:t>
            </a:r>
          </a:p>
          <a:p>
            <a:r>
              <a:rPr lang="en-US" sz="28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5</a:t>
            </a:r>
            <a:r>
              <a:rPr lang="zh-CN" altLang="en-US" sz="28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．室内喷泉</a:t>
            </a:r>
          </a:p>
          <a:p>
            <a:r>
              <a:rPr lang="en-US" sz="28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6</a:t>
            </a:r>
            <a:r>
              <a:rPr lang="zh-CN" altLang="en-US" sz="28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．层流喷泉</a:t>
            </a:r>
          </a:p>
          <a:p>
            <a:r>
              <a:rPr lang="en-US" sz="28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7</a:t>
            </a:r>
            <a:r>
              <a:rPr lang="zh-CN" altLang="en-US" sz="28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．趣味喷泉</a:t>
            </a:r>
          </a:p>
          <a:p>
            <a:r>
              <a:rPr lang="en-US" sz="28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8</a:t>
            </a:r>
            <a:r>
              <a:rPr lang="zh-CN" altLang="en-US" sz="28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．激光喷泉</a:t>
            </a:r>
          </a:p>
          <a:p>
            <a:r>
              <a:rPr lang="en-US" sz="28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9</a:t>
            </a:r>
            <a:r>
              <a:rPr lang="zh-CN" altLang="en-US" sz="28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．水幕电影</a:t>
            </a:r>
            <a:endParaRPr lang="zh-CN" altLang="en-US"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1026" name="Picture 2"/>
          <p:cNvPicPr>
            <a:picLocks noChangeAspect="1" noChangeArrowheads="1"/>
          </p:cNvPicPr>
          <p:nvPr/>
        </p:nvPicPr>
        <p:blipFill>
          <a:blip r:embed="rId2"/>
          <a:srcRect/>
          <a:stretch>
            <a:fillRect/>
          </a:stretch>
        </p:blipFill>
        <p:spPr bwMode="auto">
          <a:xfrm>
            <a:off x="309522" y="2428868"/>
            <a:ext cx="4299038" cy="3633796"/>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7453322" y="2357430"/>
            <a:ext cx="4384860" cy="3662647"/>
          </a:xfrm>
          <a:prstGeom prst="rect">
            <a:avLst/>
          </a:prstGeom>
          <a:noFill/>
          <a:ln w="9525">
            <a:noFill/>
            <a:miter lim="800000"/>
            <a:headEnd/>
            <a:tailEnd/>
          </a:ln>
          <a:effectLst/>
        </p:spPr>
      </p:pic>
      <p:sp>
        <p:nvSpPr>
          <p:cNvPr id="7"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相关知识</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heckerboard(across)">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881026" y="1000108"/>
            <a:ext cx="2492990" cy="369332"/>
          </a:xfrm>
          <a:prstGeom prst="rect">
            <a:avLst/>
          </a:prstGeom>
        </p:spPr>
        <p:txBody>
          <a:bodyPr wrap="none">
            <a:spAutoFit/>
          </a:bodyPr>
          <a:lstStyle/>
          <a:p>
            <a:r>
              <a:rPr lang="zh-CN" altLang="en-US" dirty="0" smtClean="0"/>
              <a:t>四、喷泉的给排水系统</a:t>
            </a:r>
            <a:endParaRPr lang="zh-CN" altLang="en-US" dirty="0"/>
          </a:p>
        </p:txBody>
      </p:sp>
      <p:sp>
        <p:nvSpPr>
          <p:cNvPr id="5" name="矩形 4"/>
          <p:cNvSpPr/>
          <p:nvPr/>
        </p:nvSpPr>
        <p:spPr>
          <a:xfrm>
            <a:off x="380960" y="1357298"/>
            <a:ext cx="8643998" cy="1200329"/>
          </a:xfrm>
          <a:prstGeom prst="rect">
            <a:avLst/>
          </a:prstGeom>
        </p:spPr>
        <p:txBody>
          <a:bodyPr wrap="square">
            <a:spAutoFit/>
          </a:bodyPr>
          <a:lstStyle/>
          <a:p>
            <a:pPr indent="444500"/>
            <a:r>
              <a:rPr lang="zh-CN" altLang="en-US" dirty="0" smtClean="0"/>
              <a:t>喷泉的水源应为无色、无味、无有害杂质的清洁水。因此，喷泉除用城市自来水作为水源外，也可用地下水；其他像冷却设备和空调系统的废水也可作为喷泉的水源。</a:t>
            </a:r>
          </a:p>
          <a:p>
            <a:pPr indent="444500"/>
            <a:r>
              <a:rPr lang="zh-CN" altLang="en-US" b="1" dirty="0" smtClean="0">
                <a:solidFill>
                  <a:srgbClr val="FF9300"/>
                </a:solidFill>
              </a:rPr>
              <a:t>（一）喷泉的给水方式</a:t>
            </a:r>
          </a:p>
          <a:p>
            <a:pPr indent="444500"/>
            <a:r>
              <a:rPr lang="zh-CN" altLang="en-US" dirty="0" smtClean="0"/>
              <a:t>喷泉的给水方式有以下几种，如图</a:t>
            </a:r>
            <a:r>
              <a:rPr lang="en-US" dirty="0" smtClean="0"/>
              <a:t>4-44</a:t>
            </a:r>
            <a:r>
              <a:rPr lang="zh-CN" altLang="en-US" dirty="0" smtClean="0"/>
              <a:t>所示。</a:t>
            </a:r>
            <a:endParaRPr lang="zh-CN" altLang="en-US" dirty="0"/>
          </a:p>
        </p:txBody>
      </p:sp>
      <p:pic>
        <p:nvPicPr>
          <p:cNvPr id="2051" name="Picture 3" descr="图4-45"/>
          <p:cNvPicPr>
            <a:picLocks noChangeAspect="1" noChangeArrowheads="1"/>
          </p:cNvPicPr>
          <p:nvPr/>
        </p:nvPicPr>
        <p:blipFill>
          <a:blip r:embed="rId2"/>
          <a:srcRect b="57149"/>
          <a:stretch>
            <a:fillRect/>
          </a:stretch>
        </p:blipFill>
        <p:spPr bwMode="auto">
          <a:xfrm>
            <a:off x="595274" y="3143248"/>
            <a:ext cx="6269750" cy="1285884"/>
          </a:xfrm>
          <a:prstGeom prst="rect">
            <a:avLst/>
          </a:prstGeom>
          <a:noFill/>
          <a:ln w="9525">
            <a:noFill/>
            <a:miter lim="800000"/>
            <a:headEnd/>
            <a:tailEnd/>
          </a:ln>
        </p:spPr>
      </p:pic>
      <p:pic>
        <p:nvPicPr>
          <p:cNvPr id="2052" name="Picture 4" descr="图4-45"/>
          <p:cNvPicPr>
            <a:picLocks noChangeAspect="1" noChangeArrowheads="1"/>
          </p:cNvPicPr>
          <p:nvPr/>
        </p:nvPicPr>
        <p:blipFill>
          <a:blip r:embed="rId2"/>
          <a:srcRect l="15936" t="59657" r="6487"/>
          <a:stretch>
            <a:fillRect/>
          </a:stretch>
        </p:blipFill>
        <p:spPr bwMode="auto">
          <a:xfrm>
            <a:off x="7239008" y="3196910"/>
            <a:ext cx="4664989" cy="1160784"/>
          </a:xfrm>
          <a:prstGeom prst="rect">
            <a:avLst/>
          </a:prstGeom>
          <a:noFill/>
          <a:ln w="9525">
            <a:noFill/>
            <a:miter lim="800000"/>
            <a:headEnd/>
            <a:tailEnd/>
          </a:ln>
        </p:spPr>
      </p:pic>
      <p:sp>
        <p:nvSpPr>
          <p:cNvPr id="8" name="矩形 7"/>
          <p:cNvSpPr/>
          <p:nvPr/>
        </p:nvSpPr>
        <p:spPr>
          <a:xfrm>
            <a:off x="666712" y="4429132"/>
            <a:ext cx="6715172" cy="307777"/>
          </a:xfrm>
          <a:prstGeom prst="rect">
            <a:avLst/>
          </a:prstGeom>
        </p:spPr>
        <p:txBody>
          <a:bodyPr wrap="square">
            <a:spAutoFit/>
          </a:bodyPr>
          <a:lstStyle/>
          <a:p>
            <a:r>
              <a:rPr lang="zh-CN" altLang="en-US" sz="1400" dirty="0" smtClean="0"/>
              <a:t>（</a:t>
            </a:r>
            <a:r>
              <a:rPr lang="en-US" sz="1400" dirty="0" smtClean="0"/>
              <a:t>a</a:t>
            </a:r>
            <a:r>
              <a:rPr lang="zh-CN" altLang="en-US" sz="1400" dirty="0" smtClean="0"/>
              <a:t>）小型喷泉供水</a:t>
            </a:r>
            <a:r>
              <a:rPr lang="en-US" sz="1400" dirty="0" smtClean="0"/>
              <a:t>            </a:t>
            </a:r>
            <a:r>
              <a:rPr lang="zh-CN" altLang="en-US" sz="1400" dirty="0" smtClean="0"/>
              <a:t>（</a:t>
            </a:r>
            <a:r>
              <a:rPr lang="en-US" sz="1400" dirty="0" smtClean="0"/>
              <a:t>b</a:t>
            </a:r>
            <a:r>
              <a:rPr lang="zh-CN" altLang="en-US" sz="1400" dirty="0" smtClean="0"/>
              <a:t>）小喷泉加压供水</a:t>
            </a:r>
            <a:r>
              <a:rPr lang="en-US" sz="1400" dirty="0" smtClean="0"/>
              <a:t>              </a:t>
            </a:r>
            <a:r>
              <a:rPr lang="zh-CN" altLang="en-US" sz="1400" dirty="0" smtClean="0"/>
              <a:t>（</a:t>
            </a:r>
            <a:r>
              <a:rPr lang="en-US" sz="1400" dirty="0" smtClean="0"/>
              <a:t>c</a:t>
            </a:r>
            <a:r>
              <a:rPr lang="zh-CN" altLang="en-US" sz="1400" dirty="0" smtClean="0"/>
              <a:t>）离心泵循环供水</a:t>
            </a:r>
            <a:endParaRPr lang="zh-CN" altLang="en-US" sz="1400" dirty="0"/>
          </a:p>
        </p:txBody>
      </p:sp>
      <p:sp>
        <p:nvSpPr>
          <p:cNvPr id="9" name="矩形 8"/>
          <p:cNvSpPr/>
          <p:nvPr/>
        </p:nvSpPr>
        <p:spPr>
          <a:xfrm>
            <a:off x="7167570" y="4429132"/>
            <a:ext cx="4714908" cy="307777"/>
          </a:xfrm>
          <a:prstGeom prst="rect">
            <a:avLst/>
          </a:prstGeom>
        </p:spPr>
        <p:txBody>
          <a:bodyPr wrap="square">
            <a:spAutoFit/>
          </a:bodyPr>
          <a:lstStyle/>
          <a:p>
            <a:r>
              <a:rPr lang="zh-CN" altLang="en-US" sz="1400" dirty="0" smtClean="0"/>
              <a:t>（</a:t>
            </a:r>
            <a:r>
              <a:rPr lang="en-US" sz="1400" dirty="0" smtClean="0"/>
              <a:t>d</a:t>
            </a:r>
            <a:r>
              <a:rPr lang="zh-CN" altLang="en-US" sz="1400" dirty="0" smtClean="0"/>
              <a:t>）潜水泵循环供水</a:t>
            </a:r>
            <a:r>
              <a:rPr lang="en-US" sz="1400" dirty="0" smtClean="0"/>
              <a:t>               </a:t>
            </a:r>
            <a:r>
              <a:rPr lang="zh-CN" altLang="en-US" sz="1400" dirty="0" smtClean="0"/>
              <a:t>（</a:t>
            </a:r>
            <a:r>
              <a:rPr lang="en-US" sz="1400" dirty="0" smtClean="0"/>
              <a:t>e</a:t>
            </a:r>
            <a:r>
              <a:rPr lang="zh-CN" altLang="en-US" sz="1400" dirty="0" smtClean="0"/>
              <a:t>）高位水体供水</a:t>
            </a:r>
            <a:endParaRPr lang="zh-CN" altLang="en-US" sz="1400" dirty="0"/>
          </a:p>
        </p:txBody>
      </p:sp>
      <p:sp>
        <p:nvSpPr>
          <p:cNvPr id="10" name="矩形 9"/>
          <p:cNvSpPr/>
          <p:nvPr/>
        </p:nvSpPr>
        <p:spPr>
          <a:xfrm>
            <a:off x="4810116" y="5000636"/>
            <a:ext cx="2569934" cy="369332"/>
          </a:xfrm>
          <a:prstGeom prst="rect">
            <a:avLst/>
          </a:prstGeom>
        </p:spPr>
        <p:txBody>
          <a:bodyPr wrap="none">
            <a:spAutoFit/>
          </a:bodyPr>
          <a:lstStyle/>
          <a:p>
            <a:r>
              <a:rPr lang="zh-CN" altLang="en-US" dirty="0" smtClean="0">
                <a:solidFill>
                  <a:srgbClr val="FF9300"/>
                </a:solidFill>
              </a:rPr>
              <a:t>图</a:t>
            </a:r>
            <a:r>
              <a:rPr lang="en-US" dirty="0" smtClean="0">
                <a:solidFill>
                  <a:srgbClr val="FF9300"/>
                </a:solidFill>
              </a:rPr>
              <a:t>4-44  </a:t>
            </a:r>
            <a:r>
              <a:rPr lang="zh-CN" altLang="en-US" dirty="0" smtClean="0">
                <a:solidFill>
                  <a:srgbClr val="FF9300"/>
                </a:solidFill>
              </a:rPr>
              <a:t>喷泉的给水方式</a:t>
            </a:r>
            <a:endParaRPr lang="zh-CN" altLang="en-US" dirty="0">
              <a:solidFill>
                <a:srgbClr val="FF9300"/>
              </a:solidFill>
            </a:endParaRPr>
          </a:p>
        </p:txBody>
      </p:sp>
      <p:sp>
        <p:nvSpPr>
          <p:cNvPr id="11"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相关知识</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Horizontal)">
                                      <p:cBhvr>
                                        <p:cTn id="10" dur="500"/>
                                        <p:tgtEl>
                                          <p:spTgt spid="5"/>
                                        </p:tgtEl>
                                      </p:cBhvr>
                                    </p:animEffect>
                                  </p:childTnLst>
                                </p:cTn>
                              </p:par>
                            </p:childTnLst>
                          </p:cTn>
                        </p:par>
                        <p:par>
                          <p:cTn id="11" fill="hold">
                            <p:stCondLst>
                              <p:cond delay="500"/>
                            </p:stCondLst>
                            <p:childTnLst>
                              <p:par>
                                <p:cTn id="12" presetID="37" presetClass="entr" presetSubtype="0" fill="hold" nodeType="afterEffect">
                                  <p:stCondLst>
                                    <p:cond delay="0"/>
                                  </p:stCondLst>
                                  <p:childTnLst>
                                    <p:set>
                                      <p:cBhvr>
                                        <p:cTn id="13" dur="1" fill="hold">
                                          <p:stCondLst>
                                            <p:cond delay="0"/>
                                          </p:stCondLst>
                                        </p:cTn>
                                        <p:tgtEl>
                                          <p:spTgt spid="2051"/>
                                        </p:tgtEl>
                                        <p:attrNameLst>
                                          <p:attrName>style.visibility</p:attrName>
                                        </p:attrNameLst>
                                      </p:cBhvr>
                                      <p:to>
                                        <p:strVal val="visible"/>
                                      </p:to>
                                    </p:set>
                                    <p:animEffect transition="in" filter="fade">
                                      <p:cBhvr>
                                        <p:cTn id="14" dur="1000"/>
                                        <p:tgtEl>
                                          <p:spTgt spid="2051"/>
                                        </p:tgtEl>
                                      </p:cBhvr>
                                    </p:animEffect>
                                    <p:anim calcmode="lin" valueType="num">
                                      <p:cBhvr>
                                        <p:cTn id="15" dur="1000" fill="hold"/>
                                        <p:tgtEl>
                                          <p:spTgt spid="2051"/>
                                        </p:tgtEl>
                                        <p:attrNameLst>
                                          <p:attrName>ppt_x</p:attrName>
                                        </p:attrNameLst>
                                      </p:cBhvr>
                                      <p:tavLst>
                                        <p:tav tm="0">
                                          <p:val>
                                            <p:strVal val="#ppt_x"/>
                                          </p:val>
                                        </p:tav>
                                        <p:tav tm="100000">
                                          <p:val>
                                            <p:strVal val="#ppt_x"/>
                                          </p:val>
                                        </p:tav>
                                      </p:tavLst>
                                    </p:anim>
                                    <p:anim calcmode="lin" valueType="num">
                                      <p:cBhvr>
                                        <p:cTn id="16" dur="900" decel="100000" fill="hold"/>
                                        <p:tgtEl>
                                          <p:spTgt spid="2051"/>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2051"/>
                                        </p:tgtEl>
                                        <p:attrNameLst>
                                          <p:attrName>ppt_y</p:attrName>
                                        </p:attrNameLst>
                                      </p:cBhvr>
                                      <p:tavLst>
                                        <p:tav tm="0">
                                          <p:val>
                                            <p:strVal val="#ppt_y-.03"/>
                                          </p:val>
                                        </p:tav>
                                        <p:tav tm="100000">
                                          <p:val>
                                            <p:strVal val="#ppt_y"/>
                                          </p:val>
                                        </p:tav>
                                      </p:tavLst>
                                    </p:anim>
                                  </p:childTnLst>
                                </p:cTn>
                              </p:par>
                              <p:par>
                                <p:cTn id="18" presetID="37" presetClass="entr" presetSubtype="0" fill="hold" nodeType="withEffect">
                                  <p:stCondLst>
                                    <p:cond delay="0"/>
                                  </p:stCondLst>
                                  <p:childTnLst>
                                    <p:set>
                                      <p:cBhvr>
                                        <p:cTn id="19" dur="1" fill="hold">
                                          <p:stCondLst>
                                            <p:cond delay="0"/>
                                          </p:stCondLst>
                                        </p:cTn>
                                        <p:tgtEl>
                                          <p:spTgt spid="2052"/>
                                        </p:tgtEl>
                                        <p:attrNameLst>
                                          <p:attrName>style.visibility</p:attrName>
                                        </p:attrNameLst>
                                      </p:cBhvr>
                                      <p:to>
                                        <p:strVal val="visible"/>
                                      </p:to>
                                    </p:set>
                                    <p:animEffect transition="in" filter="fade">
                                      <p:cBhvr>
                                        <p:cTn id="20" dur="1000"/>
                                        <p:tgtEl>
                                          <p:spTgt spid="2052"/>
                                        </p:tgtEl>
                                      </p:cBhvr>
                                    </p:animEffect>
                                    <p:anim calcmode="lin" valueType="num">
                                      <p:cBhvr>
                                        <p:cTn id="21" dur="1000" fill="hold"/>
                                        <p:tgtEl>
                                          <p:spTgt spid="2052"/>
                                        </p:tgtEl>
                                        <p:attrNameLst>
                                          <p:attrName>ppt_x</p:attrName>
                                        </p:attrNameLst>
                                      </p:cBhvr>
                                      <p:tavLst>
                                        <p:tav tm="0">
                                          <p:val>
                                            <p:strVal val="#ppt_x"/>
                                          </p:val>
                                        </p:tav>
                                        <p:tav tm="100000">
                                          <p:val>
                                            <p:strVal val="#ppt_x"/>
                                          </p:val>
                                        </p:tav>
                                      </p:tavLst>
                                    </p:anim>
                                    <p:anim calcmode="lin" valueType="num">
                                      <p:cBhvr>
                                        <p:cTn id="22" dur="900" decel="100000" fill="hold"/>
                                        <p:tgtEl>
                                          <p:spTgt spid="2052"/>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2052"/>
                                        </p:tgtEl>
                                        <p:attrNameLst>
                                          <p:attrName>ppt_y</p:attrName>
                                        </p:attrNameLst>
                                      </p:cBhvr>
                                      <p:tavLst>
                                        <p:tav tm="0">
                                          <p:val>
                                            <p:strVal val="#ppt_y-.03"/>
                                          </p:val>
                                        </p:tav>
                                        <p:tav tm="100000">
                                          <p:val>
                                            <p:strVal val="#ppt_y"/>
                                          </p:val>
                                        </p:tav>
                                      </p:tavLst>
                                    </p:anim>
                                  </p:childTnLst>
                                </p:cTn>
                              </p:par>
                              <p:par>
                                <p:cTn id="24" presetID="37"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900" decel="100000" fill="hold"/>
                                        <p:tgtEl>
                                          <p:spTgt spid="8"/>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30" presetID="37"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900" decel="100000" fill="hold"/>
                                        <p:tgtEl>
                                          <p:spTgt spid="9"/>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36" presetID="37" presetClass="entr" presetSubtype="0"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900" decel="100000" fill="hold"/>
                                        <p:tgtEl>
                                          <p:spTgt spid="10"/>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9" grpId="0"/>
      <p:bldP spid="10"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1452530" y="1071546"/>
            <a:ext cx="9286940" cy="5078313"/>
          </a:xfrm>
          <a:prstGeom prst="rect">
            <a:avLst/>
          </a:prstGeom>
          <a:ln>
            <a:prstDash val="lgDash"/>
          </a:ln>
          <a:effectLst>
            <a:glow rad="2286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txBody>
          <a:bodyPr wrap="square">
            <a:spAutoFit/>
          </a:bodyPr>
          <a:lstStyle/>
          <a:p>
            <a:pPr indent="444500"/>
            <a:r>
              <a:rPr lang="en-US" altLang="zh-CN" b="1" dirty="0" smtClean="0">
                <a:solidFill>
                  <a:srgbClr val="00B0F0"/>
                </a:solidFill>
              </a:rPr>
              <a:t>1</a:t>
            </a:r>
            <a:r>
              <a:rPr lang="zh-CN" altLang="en-US" b="1" dirty="0" smtClean="0">
                <a:solidFill>
                  <a:srgbClr val="00B0F0"/>
                </a:solidFill>
              </a:rPr>
              <a:t>．直流式供水（自来水供水）</a:t>
            </a:r>
          </a:p>
          <a:p>
            <a:pPr indent="444500"/>
            <a:r>
              <a:rPr lang="zh-CN" altLang="en-US" dirty="0" smtClean="0"/>
              <a:t>流量在</a:t>
            </a:r>
            <a:r>
              <a:rPr lang="en-US" altLang="zh-CN" dirty="0" smtClean="0"/>
              <a:t>2</a:t>
            </a:r>
            <a:r>
              <a:rPr lang="zh-CN" altLang="en-US" dirty="0" smtClean="0"/>
              <a:t>～</a:t>
            </a:r>
            <a:r>
              <a:rPr lang="en-US" altLang="zh-CN" dirty="0" smtClean="0"/>
              <a:t>3 L/s</a:t>
            </a:r>
            <a:r>
              <a:rPr lang="zh-CN" altLang="en-US" dirty="0" smtClean="0"/>
              <a:t>以内的小型喷泉，可直接由城市自来水供水，使用后的水排入雨水管网。</a:t>
            </a:r>
          </a:p>
          <a:p>
            <a:pPr indent="444500"/>
            <a:r>
              <a:rPr lang="en-US" altLang="zh-CN" b="1" dirty="0" smtClean="0">
                <a:solidFill>
                  <a:srgbClr val="00B0F0"/>
                </a:solidFill>
              </a:rPr>
              <a:t>2</a:t>
            </a:r>
            <a:r>
              <a:rPr lang="zh-CN" altLang="en-US" b="1" dirty="0" smtClean="0">
                <a:solidFill>
                  <a:srgbClr val="00B0F0"/>
                </a:solidFill>
              </a:rPr>
              <a:t>．加压供水</a:t>
            </a:r>
          </a:p>
          <a:p>
            <a:pPr indent="444500"/>
            <a:r>
              <a:rPr lang="zh-CN" altLang="en-US" dirty="0" smtClean="0"/>
              <a:t>为了确保喷水有稳定的高度和射程，给水需要经过特设的水泵房加压，喷出后的水仍排入雨水管网。</a:t>
            </a:r>
          </a:p>
          <a:p>
            <a:pPr indent="444500"/>
            <a:r>
              <a:rPr lang="en-US" altLang="zh-CN" b="1" dirty="0" smtClean="0">
                <a:solidFill>
                  <a:srgbClr val="00B0F0"/>
                </a:solidFill>
              </a:rPr>
              <a:t>3</a:t>
            </a:r>
            <a:r>
              <a:rPr lang="zh-CN" altLang="en-US" b="1" dirty="0" smtClean="0">
                <a:solidFill>
                  <a:srgbClr val="00B0F0"/>
                </a:solidFill>
              </a:rPr>
              <a:t>．循环供水 </a:t>
            </a:r>
          </a:p>
          <a:p>
            <a:pPr indent="444500"/>
            <a:r>
              <a:rPr lang="zh-CN" altLang="en-US" dirty="0" smtClean="0"/>
              <a:t>对于大型喷泉，为了确保水具有足够的、稳定的压力，同时为节约用水、减少开支，一般采用循环供水。循环供水的方式有离心泵循环供水和潜水泵循环供水两种。</a:t>
            </a:r>
          </a:p>
          <a:p>
            <a:pPr indent="444500"/>
            <a:r>
              <a:rPr lang="zh-CN" altLang="en-US" dirty="0" smtClean="0"/>
              <a:t>	</a:t>
            </a:r>
            <a:r>
              <a:rPr lang="zh-CN" altLang="en-US" b="1" dirty="0" smtClean="0">
                <a:solidFill>
                  <a:srgbClr val="00B0F0"/>
                </a:solidFill>
              </a:rPr>
              <a:t>离心泵循环供水：</a:t>
            </a:r>
            <a:r>
              <a:rPr lang="zh-CN" altLang="en-US" dirty="0" smtClean="0"/>
              <a:t>需将水泵房置于地面上较隐蔽处，以不影响绿化效果为宜。</a:t>
            </a:r>
          </a:p>
          <a:p>
            <a:pPr indent="444500"/>
            <a:r>
              <a:rPr lang="zh-CN" altLang="en-US" dirty="0" smtClean="0"/>
              <a:t></a:t>
            </a:r>
            <a:r>
              <a:rPr lang="zh-CN" altLang="en-US" b="1" dirty="0" smtClean="0">
                <a:solidFill>
                  <a:srgbClr val="00B0F0"/>
                </a:solidFill>
              </a:rPr>
              <a:t>	潜水泵循环供水：</a:t>
            </a:r>
            <a:r>
              <a:rPr lang="zh-CN" altLang="en-US" dirty="0" smtClean="0"/>
              <a:t>将潜水泵直接放置于喷水池中较隐蔽处或低处，抽取池水向喷水管及喷头循环供水。这种供水方式较为常见，多适用于小型喷泉。</a:t>
            </a:r>
          </a:p>
          <a:p>
            <a:pPr indent="444500"/>
            <a:r>
              <a:rPr lang="en-US" altLang="zh-CN" b="1" dirty="0" smtClean="0">
                <a:solidFill>
                  <a:srgbClr val="00B0F0"/>
                </a:solidFill>
              </a:rPr>
              <a:t>4</a:t>
            </a:r>
            <a:r>
              <a:rPr lang="zh-CN" altLang="en-US" b="1" dirty="0" smtClean="0">
                <a:solidFill>
                  <a:srgbClr val="00B0F0"/>
                </a:solidFill>
              </a:rPr>
              <a:t>．高位水体供水 </a:t>
            </a:r>
          </a:p>
          <a:p>
            <a:pPr indent="444500"/>
            <a:r>
              <a:rPr lang="zh-CN" altLang="en-US" dirty="0" smtClean="0"/>
              <a:t>在有条件的地方，可以利用高位的天然水塘、河渠、水库等作为水源向喷泉供水，水用过后排放掉。</a:t>
            </a:r>
          </a:p>
          <a:p>
            <a:pPr indent="444500"/>
            <a:r>
              <a:rPr lang="zh-CN" altLang="en-US" dirty="0" smtClean="0"/>
              <a:t>为了确保喷水池的卫生，大型喷泉还可设专用水泵，以供喷水池水的循环，使水池的水不断流动；并在循环管线中设过滤器和消毒设备，以消除水中的杂物、藻类和病菌。</a:t>
            </a:r>
          </a:p>
          <a:p>
            <a:pPr indent="444500"/>
            <a:r>
              <a:rPr lang="zh-CN" altLang="en-US" dirty="0" smtClean="0"/>
              <a:t>喷水池的水应定期更换。在园林或其他公共绿地中，喷水池的废水可以和绿地喷灌或地面洒水等结合使用，作水的二次使用处理。</a:t>
            </a:r>
            <a:endParaRPr lang="zh-CN" altLang="en-US" dirty="0"/>
          </a:p>
        </p:txBody>
      </p:sp>
      <p:sp>
        <p:nvSpPr>
          <p:cNvPr id="13"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相关知识</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lide(fromBottom)">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95274" y="4357694"/>
            <a:ext cx="10787138" cy="1477328"/>
          </a:xfrm>
          <a:prstGeom prst="rect">
            <a:avLst/>
          </a:prstGeom>
        </p:spPr>
        <p:txBody>
          <a:bodyPr wrap="square">
            <a:spAutoFit/>
          </a:bodyPr>
          <a:lstStyle/>
          <a:p>
            <a:pPr indent="444500"/>
            <a:r>
              <a:rPr lang="zh-CN" altLang="en-US" b="1" dirty="0" smtClean="0"/>
              <a:t>（二）喷泉管线布置</a:t>
            </a:r>
          </a:p>
          <a:p>
            <a:pPr indent="444500"/>
            <a:r>
              <a:rPr lang="zh-CN" altLang="en-US" dirty="0" smtClean="0"/>
              <a:t>大型水景工程的管道可布置在专用或共用管沟内，一般水景工程的管道可直接敷设在水池内。为保持各喷头的水压一致，宜采用环状配管或对称配管，并尽量减少水头损失。每个喷头或每组喷头前宜设置调节水压的阀门。对于高射程喷头，喷头前应尽量保持较长的直线管段或设整流器。</a:t>
            </a:r>
          </a:p>
          <a:p>
            <a:pPr indent="444500"/>
            <a:r>
              <a:rPr lang="zh-CN" altLang="en-US" dirty="0" smtClean="0"/>
              <a:t>喷泉给排水管网由</a:t>
            </a:r>
            <a:r>
              <a:rPr lang="zh-CN" alt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进水管</a:t>
            </a:r>
            <a:r>
              <a:rPr lang="zh-CN" altLang="en-US" dirty="0" smtClean="0"/>
              <a:t>、</a:t>
            </a:r>
            <a:r>
              <a:rPr lang="zh-CN" alt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配水管</a:t>
            </a:r>
            <a:r>
              <a:rPr lang="zh-CN" altLang="en-US" dirty="0" smtClean="0"/>
              <a:t>、</a:t>
            </a:r>
            <a:r>
              <a:rPr lang="zh-CN" alt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补水管</a:t>
            </a:r>
            <a:r>
              <a:rPr lang="zh-CN" altLang="en-US" dirty="0" smtClean="0"/>
              <a:t>、</a:t>
            </a:r>
            <a:r>
              <a:rPr lang="zh-CN" alt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溢流管</a:t>
            </a:r>
            <a:r>
              <a:rPr lang="zh-CN" altLang="en-US" dirty="0" smtClean="0"/>
              <a:t>和</a:t>
            </a:r>
            <a:r>
              <a:rPr lang="zh-CN" alt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泄水管</a:t>
            </a:r>
            <a:r>
              <a:rPr lang="zh-CN" altLang="en-US" dirty="0" smtClean="0"/>
              <a:t>等组成。水池管线布置如图</a:t>
            </a:r>
            <a:r>
              <a:rPr lang="en-US" dirty="0" smtClean="0"/>
              <a:t>4-45</a:t>
            </a:r>
            <a:r>
              <a:rPr lang="zh-CN" altLang="en-US" dirty="0" smtClean="0"/>
              <a:t>所示。</a:t>
            </a:r>
            <a:endParaRPr lang="zh-CN" altLang="en-US" dirty="0"/>
          </a:p>
        </p:txBody>
      </p:sp>
      <p:pic>
        <p:nvPicPr>
          <p:cNvPr id="111618" name="Picture 2" descr="图4-46"/>
          <p:cNvPicPr>
            <a:picLocks noChangeAspect="1" noChangeArrowheads="1"/>
          </p:cNvPicPr>
          <p:nvPr/>
        </p:nvPicPr>
        <p:blipFill>
          <a:blip r:embed="rId2"/>
          <a:srcRect/>
          <a:stretch>
            <a:fillRect/>
          </a:stretch>
        </p:blipFill>
        <p:spPr bwMode="auto">
          <a:xfrm>
            <a:off x="2238348" y="1714488"/>
            <a:ext cx="8143932" cy="2511046"/>
          </a:xfrm>
          <a:prstGeom prst="rect">
            <a:avLst/>
          </a:prstGeom>
          <a:noFill/>
          <a:ln w="9525">
            <a:noFill/>
            <a:miter lim="800000"/>
            <a:headEnd/>
            <a:tailEnd/>
          </a:ln>
        </p:spPr>
      </p:pic>
      <p:sp>
        <p:nvSpPr>
          <p:cNvPr id="5" name="矩形 4"/>
          <p:cNvSpPr/>
          <p:nvPr/>
        </p:nvSpPr>
        <p:spPr>
          <a:xfrm>
            <a:off x="4952992" y="1285860"/>
            <a:ext cx="2569934" cy="369332"/>
          </a:xfrm>
          <a:prstGeom prst="rect">
            <a:avLst/>
          </a:prstGeom>
        </p:spPr>
        <p:txBody>
          <a:bodyPr wrap="none">
            <a:spAutoFit/>
          </a:bodyPr>
          <a:lstStyle/>
          <a:p>
            <a:r>
              <a:rPr lang="zh-CN" altLang="en-US" dirty="0" smtClean="0">
                <a:solidFill>
                  <a:srgbClr val="FF9300"/>
                </a:solidFill>
              </a:rPr>
              <a:t>图</a:t>
            </a:r>
            <a:r>
              <a:rPr lang="en-US" dirty="0" smtClean="0">
                <a:solidFill>
                  <a:srgbClr val="FF9300"/>
                </a:solidFill>
              </a:rPr>
              <a:t>4-45  </a:t>
            </a:r>
            <a:r>
              <a:rPr lang="zh-CN" altLang="en-US" dirty="0" smtClean="0">
                <a:solidFill>
                  <a:srgbClr val="FF9300"/>
                </a:solidFill>
              </a:rPr>
              <a:t>喷泉给排水系统</a:t>
            </a:r>
            <a:endParaRPr lang="zh-CN" altLang="en-US" dirty="0">
              <a:solidFill>
                <a:srgbClr val="FF9300"/>
              </a:solidFill>
            </a:endParaRPr>
          </a:p>
        </p:txBody>
      </p:sp>
      <p:sp>
        <p:nvSpPr>
          <p:cNvPr id="7"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相关知识</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111618"/>
                                        </p:tgtEl>
                                        <p:attrNameLst>
                                          <p:attrName>style.visibility</p:attrName>
                                        </p:attrNameLst>
                                      </p:cBhvr>
                                      <p:to>
                                        <p:strVal val="visible"/>
                                      </p:to>
                                    </p:set>
                                    <p:animEffect transition="in" filter="checkerboard(across)">
                                      <p:cBhvr>
                                        <p:cTn id="11" dur="500"/>
                                        <p:tgtEl>
                                          <p:spTgt spid="111618"/>
                                        </p:tgtEl>
                                      </p:cBhvr>
                                    </p:animEffect>
                                  </p:childTnLst>
                                </p:cTn>
                              </p:par>
                            </p:childTnLst>
                          </p:cTn>
                        </p:par>
                        <p:par>
                          <p:cTn id="12" fill="hold">
                            <p:stCondLst>
                              <p:cond delay="1000"/>
                            </p:stCondLst>
                            <p:childTnLst>
                              <p:par>
                                <p:cTn id="13" presetID="5" presetClass="entr" presetSubtype="1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heckerboard(across)">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23836" y="1643050"/>
            <a:ext cx="5929354" cy="4801314"/>
          </a:xfrm>
          <a:prstGeom prst="rect">
            <a:avLst/>
          </a:prstGeom>
          <a:effectLst>
            <a:glow rad="2286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txBody>
          <a:bodyPr wrap="square">
            <a:spAutoFit/>
          </a:bodyPr>
          <a:lstStyle/>
          <a:p>
            <a:pPr indent="444500"/>
            <a:r>
              <a:rPr lang="zh-CN" altLang="en-US" dirty="0" smtClean="0"/>
              <a:t>① 喷水池中水的蒸发及在喷射过程中有部分水被风吹走等原因，会造成喷水池内水量产生损失，因此，在水池中应设补水管。补水管和城市给水管相连接，并在管上设浮球阀或液位继电器，随时补充池内水量的损失，以保持水位稳定。</a:t>
            </a:r>
          </a:p>
          <a:p>
            <a:pPr indent="444500"/>
            <a:r>
              <a:rPr lang="zh-CN" altLang="en-US" dirty="0" smtClean="0"/>
              <a:t>② 为了防止因降雨使池水上涨而设的溢水管，应直接接通雨水管网，并应有不小于</a:t>
            </a:r>
            <a:r>
              <a:rPr lang="en-US" altLang="zh-CN" dirty="0" smtClean="0"/>
              <a:t>3%</a:t>
            </a:r>
            <a:r>
              <a:rPr lang="zh-CN" altLang="en-US" dirty="0" smtClean="0"/>
              <a:t>的坡度；溢水口的设置应尽量隐蔽，在溢水口外应设拦污栅。</a:t>
            </a:r>
          </a:p>
          <a:p>
            <a:pPr indent="444500"/>
            <a:r>
              <a:rPr lang="zh-CN" altLang="en-US" dirty="0" smtClean="0"/>
              <a:t>③ 泄水管直通雨水管道系统，或与园林湖池、沟渠等连接起来，使喷泉水泄出后作为园林其他水体的补给水；也可供绿地喷灌或地面洒水用，但需另行设计。</a:t>
            </a:r>
          </a:p>
          <a:p>
            <a:pPr indent="444500"/>
            <a:r>
              <a:rPr lang="zh-CN" altLang="en-US" dirty="0" smtClean="0"/>
              <a:t>④ 在寒冷地区，为防冻害，所有管道均应有一定坡度，一般不小于</a:t>
            </a:r>
            <a:r>
              <a:rPr lang="en-US" altLang="zh-CN" dirty="0" smtClean="0"/>
              <a:t>2%</a:t>
            </a:r>
            <a:r>
              <a:rPr lang="zh-CN" altLang="en-US" dirty="0" smtClean="0"/>
              <a:t>，以便冬季将管道内的水全部排空。</a:t>
            </a:r>
          </a:p>
          <a:p>
            <a:pPr indent="444500"/>
            <a:r>
              <a:rPr lang="zh-CN" altLang="en-US" dirty="0" smtClean="0"/>
              <a:t>⑤ 连接喷头的水管不能有急剧变化，如有变化，必须使管径逐渐由大变小，并且在喷头前必须有一段适当长度的直管，管长一般不小于喷头直径的</a:t>
            </a:r>
            <a:r>
              <a:rPr lang="en-US" altLang="zh-CN" dirty="0" smtClean="0"/>
              <a:t>20</a:t>
            </a:r>
            <a:r>
              <a:rPr lang="zh-CN" altLang="en-US" dirty="0" smtClean="0"/>
              <a:t>～</a:t>
            </a:r>
            <a:r>
              <a:rPr lang="en-US" altLang="zh-CN" dirty="0" smtClean="0"/>
              <a:t>30</a:t>
            </a:r>
            <a:r>
              <a:rPr lang="zh-CN" altLang="en-US" dirty="0" smtClean="0"/>
              <a:t>倍，以保持射流稳定。</a:t>
            </a:r>
            <a:endParaRPr lang="zh-CN" altLang="en-US" dirty="0"/>
          </a:p>
        </p:txBody>
      </p:sp>
      <p:sp>
        <p:nvSpPr>
          <p:cNvPr id="4" name="矩形 3"/>
          <p:cNvSpPr/>
          <p:nvPr/>
        </p:nvSpPr>
        <p:spPr>
          <a:xfrm>
            <a:off x="2809852" y="1071546"/>
            <a:ext cx="1107996" cy="369332"/>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zh-CN" altLang="en-US" b="1" dirty="0" smtClean="0"/>
              <a:t>布置要点</a:t>
            </a:r>
            <a:endParaRPr lang="zh-CN" altLang="en-US" b="1" dirty="0"/>
          </a:p>
        </p:txBody>
      </p:sp>
      <p:pic>
        <p:nvPicPr>
          <p:cNvPr id="113666" name="Picture 2"/>
          <p:cNvPicPr>
            <a:picLocks noChangeAspect="1" noChangeArrowheads="1"/>
          </p:cNvPicPr>
          <p:nvPr/>
        </p:nvPicPr>
        <p:blipFill>
          <a:blip r:embed="rId2"/>
          <a:srcRect/>
          <a:stretch>
            <a:fillRect/>
          </a:stretch>
        </p:blipFill>
        <p:spPr bwMode="auto">
          <a:xfrm>
            <a:off x="6810380" y="2285992"/>
            <a:ext cx="4791859" cy="3262315"/>
          </a:xfrm>
          <a:prstGeom prst="rect">
            <a:avLst/>
          </a:prstGeom>
          <a:noFill/>
          <a:ln w="9525">
            <a:noFill/>
            <a:miter lim="800000"/>
            <a:headEnd/>
            <a:tailEnd/>
          </a:ln>
          <a:effectLst/>
        </p:spPr>
      </p:pic>
      <p:sp>
        <p:nvSpPr>
          <p:cNvPr id="7"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相关知识</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809588" y="1142984"/>
            <a:ext cx="4572032" cy="5078313"/>
          </a:xfrm>
          <a:prstGeom prst="rect">
            <a:avLst/>
          </a:prstGeom>
        </p:spPr>
        <p:txBody>
          <a:bodyPr wrap="square">
            <a:spAutoFit/>
          </a:bodyPr>
          <a:lstStyle/>
          <a:p>
            <a:pPr indent="444500"/>
            <a:r>
              <a:rPr lang="zh-CN" altLang="en-US" dirty="0" smtClean="0"/>
              <a:t>五、喷泉构筑物</a:t>
            </a:r>
          </a:p>
          <a:p>
            <a:pPr indent="444500"/>
            <a:r>
              <a:rPr lang="zh-CN" altLang="en-US" b="1" dirty="0" smtClean="0">
                <a:solidFill>
                  <a:srgbClr val="FF9300"/>
                </a:solidFill>
              </a:rPr>
              <a:t>（一）喷水池</a:t>
            </a:r>
          </a:p>
          <a:p>
            <a:pPr indent="444500"/>
            <a:r>
              <a:rPr lang="zh-CN" altLang="en-US" b="1" dirty="0" smtClean="0">
                <a:solidFill>
                  <a:srgbClr val="00B0F0"/>
                </a:solidFill>
              </a:rPr>
              <a:t>喷水池是喷泉的重要组成部分，其本身不仅能独立成景，起点缀、装饰、渲染环境的作用，而且还能维持正常的水位以保证喷水。</a:t>
            </a:r>
            <a:r>
              <a:rPr lang="zh-CN" altLang="en-US" dirty="0" smtClean="0"/>
              <a:t>因此，喷水池是集审美功能和实用功能于一体的人工水景。</a:t>
            </a:r>
          </a:p>
          <a:p>
            <a:pPr indent="444500"/>
            <a:r>
              <a:rPr lang="zh-CN" altLang="en-US" dirty="0" smtClean="0"/>
              <a:t>喷水池的形状、大小应根据周围环境和设计需要而定。形状可以灵活设计，但要求富有时代感；水池大小要考虑喷高，喷水越高，水池越大，一般水池半径为最大喷高的</a:t>
            </a:r>
            <a:r>
              <a:rPr lang="en-US" dirty="0" smtClean="0"/>
              <a:t>1</a:t>
            </a:r>
            <a:r>
              <a:rPr lang="zh-CN" altLang="en-US" dirty="0" smtClean="0"/>
              <a:t>～</a:t>
            </a:r>
            <a:r>
              <a:rPr lang="en-US" dirty="0" smtClean="0"/>
              <a:t>1.3</a:t>
            </a:r>
            <a:r>
              <a:rPr lang="zh-CN" altLang="en-US" dirty="0" smtClean="0"/>
              <a:t>倍，平均池宽可为喷高的</a:t>
            </a:r>
            <a:r>
              <a:rPr lang="en-US" dirty="0" smtClean="0"/>
              <a:t>3</a:t>
            </a:r>
            <a:r>
              <a:rPr lang="zh-CN" altLang="en-US" dirty="0" smtClean="0"/>
              <a:t>倍。</a:t>
            </a:r>
          </a:p>
          <a:p>
            <a:pPr indent="444500"/>
            <a:r>
              <a:rPr lang="zh-CN" altLang="en-US" dirty="0" smtClean="0"/>
              <a:t>实际中，如用潜水泵供水，吸水池的有效容积不得小于最大一台水泵</a:t>
            </a:r>
            <a:r>
              <a:rPr lang="en-US" dirty="0" smtClean="0"/>
              <a:t>3 min</a:t>
            </a:r>
            <a:r>
              <a:rPr lang="zh-CN" altLang="en-US" dirty="0" smtClean="0"/>
              <a:t>的出水量。水池水深应根据潜水泵、喷头、水下灯具等的安装要求确定，其深度不能超过</a:t>
            </a:r>
            <a:r>
              <a:rPr lang="en-US" dirty="0" smtClean="0"/>
              <a:t>0.7 m</a:t>
            </a:r>
            <a:r>
              <a:rPr lang="zh-CN" altLang="en-US" dirty="0" smtClean="0"/>
              <a:t>，否则，必须设置保护措施。</a:t>
            </a:r>
          </a:p>
          <a:p>
            <a:pPr indent="444500"/>
            <a:r>
              <a:rPr lang="zh-CN" altLang="en-US" dirty="0" smtClean="0"/>
              <a:t>喷水池的常见结构与施工见任务二。</a:t>
            </a:r>
            <a:endParaRPr lang="zh-CN" altLang="en-US" dirty="0"/>
          </a:p>
        </p:txBody>
      </p:sp>
      <p:pic>
        <p:nvPicPr>
          <p:cNvPr id="117762" name="Picture 2"/>
          <p:cNvPicPr>
            <a:picLocks noChangeAspect="1" noChangeArrowheads="1"/>
          </p:cNvPicPr>
          <p:nvPr/>
        </p:nvPicPr>
        <p:blipFill>
          <a:blip r:embed="rId2"/>
          <a:srcRect/>
          <a:stretch>
            <a:fillRect/>
          </a:stretch>
        </p:blipFill>
        <p:spPr bwMode="auto">
          <a:xfrm>
            <a:off x="5810248" y="1357298"/>
            <a:ext cx="4572032" cy="4843055"/>
          </a:xfrm>
          <a:prstGeom prst="rect">
            <a:avLst/>
          </a:prstGeom>
          <a:noFill/>
          <a:ln w="9525">
            <a:noFill/>
            <a:miter lim="800000"/>
            <a:headEnd/>
            <a:tailEnd/>
          </a:ln>
          <a:effectLst/>
        </p:spPr>
      </p:pic>
      <p:sp>
        <p:nvSpPr>
          <p:cNvPr id="8"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相关知识</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Horizontal)">
                                      <p:cBhvr>
                                        <p:cTn id="7" dur="500"/>
                                        <p:tgtEl>
                                          <p:spTgt spid="6"/>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117762"/>
                                        </p:tgtEl>
                                        <p:attrNameLst>
                                          <p:attrName>style.visibility</p:attrName>
                                        </p:attrNameLst>
                                      </p:cBhvr>
                                      <p:to>
                                        <p:strVal val="visible"/>
                                      </p:to>
                                    </p:set>
                                    <p:animEffect transition="in" filter="slide(fromBottom)">
                                      <p:cBhvr>
                                        <p:cTn id="11" dur="500"/>
                                        <p:tgtEl>
                                          <p:spTgt spid="1177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881026" y="1000108"/>
            <a:ext cx="5857916" cy="5632311"/>
          </a:xfrm>
          <a:prstGeom prst="rect">
            <a:avLst/>
          </a:prstGeom>
        </p:spPr>
        <p:txBody>
          <a:bodyPr wrap="square">
            <a:spAutoFit/>
          </a:bodyPr>
          <a:lstStyle/>
          <a:p>
            <a:pPr indent="444500"/>
            <a:r>
              <a:rPr lang="zh-CN" altLang="en-US" b="1" dirty="0" smtClean="0">
                <a:solidFill>
                  <a:srgbClr val="FF9300"/>
                </a:solidFill>
              </a:rPr>
              <a:t>（二）泵房</a:t>
            </a:r>
          </a:p>
          <a:p>
            <a:pPr indent="444500"/>
            <a:r>
              <a:rPr lang="zh-CN" altLang="en-US" b="1" dirty="0" smtClean="0">
                <a:solidFill>
                  <a:srgbClr val="00B0F0"/>
                </a:solidFill>
              </a:rPr>
              <a:t>泵房是指安装水泵等提水设备的常用构筑物。</a:t>
            </a:r>
            <a:r>
              <a:rPr lang="zh-CN" altLang="en-US" dirty="0" smtClean="0"/>
              <a:t>在喷泉工程中，凡采用清水离心泵循环供水的都要设置泵房。按照泵房与地面的关系不同，泵房可分为地上式泵房、地下式泵房和半地下式泵房三种。</a:t>
            </a:r>
          </a:p>
          <a:p>
            <a:pPr indent="444500"/>
            <a:r>
              <a:rPr lang="zh-CN" altLang="en-US" dirty="0" smtClean="0"/>
              <a:t>泵房内安装有电动机、离心泵、电气控制设备及管线系统等。与水泵相连的管道有吸水管和出水管。吸水管是指喷水池至水泵间的管道，其作用是将水从水池中吸入水泵，并设闸阀控制。出水管是指水泵与分水器间的管道，设闸阀控制。为了防止喷水池中的水倒流，需在出水管安装单向阀。</a:t>
            </a:r>
          </a:p>
          <a:p>
            <a:pPr indent="444500"/>
            <a:r>
              <a:rPr lang="zh-CN" altLang="en-US" dirty="0" smtClean="0"/>
              <a:t>分水器的作用是将出水管的压力水分成多个支路，再由供水管送到喷水池中供喷水用。为了调节供水的水量和水压，应在每条供水管上安装闸阀。在北方地区，为了防止管道被冻坏，当喷泉停止运行时，必须将供水管内存的水排空。其方法是在泵房内供水管最低处设置回水管，接入房内下水池中排除，以截止阀控制。</a:t>
            </a:r>
          </a:p>
          <a:p>
            <a:pPr indent="444500"/>
            <a:r>
              <a:rPr lang="zh-CN" altLang="en-US" dirty="0" smtClean="0"/>
              <a:t>泵房内应设置地漏，需特别注意防止房内地面积水。泵房用电要注意安全。开关箱和控制板的安装要符合规定。泵房内应配备灭火器等灭火设备。</a:t>
            </a:r>
            <a:endParaRPr lang="zh-CN" altLang="en-US" dirty="0"/>
          </a:p>
        </p:txBody>
      </p:sp>
      <p:pic>
        <p:nvPicPr>
          <p:cNvPr id="118786" name="Picture 2"/>
          <p:cNvPicPr>
            <a:picLocks noChangeAspect="1" noChangeArrowheads="1"/>
          </p:cNvPicPr>
          <p:nvPr/>
        </p:nvPicPr>
        <p:blipFill>
          <a:blip r:embed="rId2"/>
          <a:srcRect/>
          <a:stretch>
            <a:fillRect/>
          </a:stretch>
        </p:blipFill>
        <p:spPr bwMode="auto">
          <a:xfrm>
            <a:off x="6738942" y="1785926"/>
            <a:ext cx="4999154" cy="3824293"/>
          </a:xfrm>
          <a:prstGeom prst="rect">
            <a:avLst/>
          </a:prstGeom>
          <a:noFill/>
          <a:ln w="9525">
            <a:noFill/>
            <a:miter lim="800000"/>
            <a:headEnd/>
            <a:tailEnd/>
          </a:ln>
          <a:effectLst/>
        </p:spPr>
      </p:pic>
      <p:sp>
        <p:nvSpPr>
          <p:cNvPr id="6"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相关知识</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118786"/>
                                        </p:tgtEl>
                                        <p:attrNameLst>
                                          <p:attrName>style.visibility</p:attrName>
                                        </p:attrNameLst>
                                      </p:cBhvr>
                                      <p:to>
                                        <p:strVal val="visible"/>
                                      </p:to>
                                    </p:set>
                                    <p:animEffect transition="in" filter="slide(fromBottom)">
                                      <p:cBhvr>
                                        <p:cTn id="11" dur="500"/>
                                        <p:tgtEl>
                                          <p:spTgt spid="1187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相关知识</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矩形 2"/>
          <p:cNvSpPr/>
          <p:nvPr/>
        </p:nvSpPr>
        <p:spPr>
          <a:xfrm>
            <a:off x="921403" y="1000108"/>
            <a:ext cx="2031325" cy="369332"/>
          </a:xfrm>
          <a:prstGeom prst="rect">
            <a:avLst/>
          </a:prstGeom>
        </p:spPr>
        <p:txBody>
          <a:bodyPr wrap="none">
            <a:spAutoFit/>
          </a:bodyPr>
          <a:lstStyle/>
          <a:p>
            <a:r>
              <a:rPr lang="zh-CN" altLang="en-US" dirty="0" smtClean="0"/>
              <a:t>一、人工湖的分类</a:t>
            </a:r>
            <a:endParaRPr lang="zh-CN" altLang="en-US" dirty="0"/>
          </a:p>
        </p:txBody>
      </p:sp>
      <p:sp>
        <p:nvSpPr>
          <p:cNvPr id="4" name="矩形 3"/>
          <p:cNvSpPr/>
          <p:nvPr/>
        </p:nvSpPr>
        <p:spPr>
          <a:xfrm>
            <a:off x="380960" y="1357298"/>
            <a:ext cx="6096000" cy="923330"/>
          </a:xfrm>
          <a:prstGeom prst="rect">
            <a:avLst/>
          </a:prstGeom>
        </p:spPr>
        <p:txBody>
          <a:bodyPr>
            <a:spAutoFit/>
          </a:bodyPr>
          <a:lstStyle/>
          <a:p>
            <a:pPr indent="444500"/>
            <a:r>
              <a:rPr lang="zh-CN" altLang="en-US" b="1" dirty="0" smtClean="0">
                <a:solidFill>
                  <a:srgbClr val="FF9300"/>
                </a:solidFill>
              </a:rPr>
              <a:t>（一）按结构分类</a:t>
            </a:r>
          </a:p>
          <a:p>
            <a:pPr indent="444500"/>
            <a:r>
              <a:rPr lang="zh-CN" altLang="en-US" dirty="0" smtClean="0"/>
              <a:t>按结构不同，人工湖可分为简易湖、硬质驳岸湖和混凝土湖。</a:t>
            </a:r>
            <a:endParaRPr lang="zh-CN" altLang="en-US" dirty="0"/>
          </a:p>
        </p:txBody>
      </p:sp>
      <p:sp>
        <p:nvSpPr>
          <p:cNvPr id="6" name="矩形 5"/>
          <p:cNvSpPr/>
          <p:nvPr/>
        </p:nvSpPr>
        <p:spPr>
          <a:xfrm>
            <a:off x="5965474" y="5214950"/>
            <a:ext cx="5917004" cy="369332"/>
          </a:xfrm>
          <a:prstGeom prst="rect">
            <a:avLst/>
          </a:prstGeom>
        </p:spPr>
        <p:txBody>
          <a:bodyPr wrap="none">
            <a:spAutoFit/>
          </a:bodyPr>
          <a:lstStyle/>
          <a:p>
            <a:r>
              <a:rPr lang="zh-CN" altLang="en-US" dirty="0" smtClean="0">
                <a:solidFill>
                  <a:srgbClr val="FF9300"/>
                </a:solidFill>
              </a:rPr>
              <a:t>图</a:t>
            </a:r>
            <a:r>
              <a:rPr lang="en-US" dirty="0" smtClean="0">
                <a:solidFill>
                  <a:srgbClr val="FF9300"/>
                </a:solidFill>
              </a:rPr>
              <a:t>4-4  </a:t>
            </a:r>
            <a:r>
              <a:rPr lang="zh-CN" altLang="en-US" dirty="0" smtClean="0">
                <a:solidFill>
                  <a:srgbClr val="FF9300"/>
                </a:solidFill>
              </a:rPr>
              <a:t>黑龙江生物科技职业学院的硬质驳岸湖（明月湖）</a:t>
            </a:r>
            <a:endParaRPr lang="zh-CN" altLang="en-US" dirty="0">
              <a:solidFill>
                <a:srgbClr val="FF9300"/>
              </a:solidFill>
            </a:endParaRPr>
          </a:p>
        </p:txBody>
      </p:sp>
      <p:sp>
        <p:nvSpPr>
          <p:cNvPr id="7" name="矩形 6"/>
          <p:cNvSpPr/>
          <p:nvPr/>
        </p:nvSpPr>
        <p:spPr>
          <a:xfrm>
            <a:off x="809588" y="2763750"/>
            <a:ext cx="4786346" cy="230832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indent="535305"/>
            <a:r>
              <a:rPr lang="zh-CN" altLang="en-US" dirty="0" smtClean="0"/>
              <a:t>驳岸是指在园林水体边缘与陆地交界处，为稳定岸壁，保护湖岸不被冲刷或水淹所设置的构筑物。硬质驳岸湖是指驳岸由石材砌筑而成的湖，如图</a:t>
            </a:r>
            <a:r>
              <a:rPr lang="en-US" altLang="zh-CN" dirty="0" smtClean="0"/>
              <a:t>4-4</a:t>
            </a:r>
            <a:r>
              <a:rPr lang="zh-CN" altLang="en-US" dirty="0" smtClean="0"/>
              <a:t>所示。中国古典园林中的湖泊多为石砌驳岸湖。</a:t>
            </a:r>
            <a:endParaRPr lang="en-US" altLang="zh-CN" dirty="0" smtClean="0"/>
          </a:p>
          <a:p>
            <a:pPr indent="535305"/>
            <a:r>
              <a:rPr lang="zh-CN" altLang="en-US" dirty="0" smtClean="0"/>
              <a:t>除此以外，还有混凝土湖。它是指人工湖的湖底和湖壁均由水泥浇筑，这种湖一般较小，多以规则形式出现。</a:t>
            </a:r>
          </a:p>
        </p:txBody>
      </p:sp>
      <p:pic>
        <p:nvPicPr>
          <p:cNvPr id="59394" name="Picture 2" descr="4-3"/>
          <p:cNvPicPr>
            <a:picLocks noChangeAspect="1" noChangeArrowheads="1"/>
          </p:cNvPicPr>
          <p:nvPr/>
        </p:nvPicPr>
        <p:blipFill>
          <a:blip r:embed="rId2"/>
          <a:srcRect/>
          <a:stretch>
            <a:fillRect/>
          </a:stretch>
        </p:blipFill>
        <p:spPr bwMode="auto">
          <a:xfrm>
            <a:off x="5953124" y="2071677"/>
            <a:ext cx="5857916" cy="301264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0"/>
                                  </p:stCondLst>
                                  <p:childTnLst>
                                    <p:set>
                                      <p:cBhvr>
                                        <p:cTn id="6" dur="1" fill="hold">
                                          <p:stCondLst>
                                            <p:cond delay="0"/>
                                          </p:stCondLst>
                                        </p:cTn>
                                        <p:tgtEl>
                                          <p:spTgt spid="59394"/>
                                        </p:tgtEl>
                                        <p:attrNameLst>
                                          <p:attrName>style.visibility</p:attrName>
                                        </p:attrNameLst>
                                      </p:cBhvr>
                                      <p:to>
                                        <p:strVal val="visible"/>
                                      </p:to>
                                    </p:set>
                                    <p:animEffect transition="in" filter="barn(inHorizontal)">
                                      <p:cBhvr>
                                        <p:cTn id="7" dur="500"/>
                                        <p:tgtEl>
                                          <p:spTgt spid="59394"/>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Horizontal)">
                                      <p:cBhvr>
                                        <p:cTn id="10" dur="500"/>
                                        <p:tgtEl>
                                          <p:spTgt spid="6"/>
                                        </p:tgtEl>
                                      </p:cBhvr>
                                    </p:animEffect>
                                  </p:childTnLst>
                                </p:cTn>
                              </p:par>
                            </p:childTnLst>
                          </p:cTn>
                        </p:par>
                        <p:par>
                          <p:cTn id="11" fill="hold">
                            <p:stCondLst>
                              <p:cond delay="500"/>
                            </p:stCondLst>
                            <p:childTnLst>
                              <p:par>
                                <p:cTn id="12" presetID="5" presetClass="entr" presetSubtype="1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heckerboard(across)">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相关知识</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4" name="矩形 3"/>
          <p:cNvSpPr/>
          <p:nvPr/>
        </p:nvSpPr>
        <p:spPr>
          <a:xfrm>
            <a:off x="5667372" y="1500174"/>
            <a:ext cx="6096000" cy="3970318"/>
          </a:xfrm>
          <a:prstGeom prst="rect">
            <a:avLst/>
          </a:prstGeom>
        </p:spPr>
        <p:txBody>
          <a:bodyPr>
            <a:spAutoFit/>
          </a:bodyPr>
          <a:lstStyle/>
          <a:p>
            <a:pPr indent="444500"/>
            <a:r>
              <a:rPr lang="zh-CN" altLang="en-US" b="1" dirty="0" smtClean="0">
                <a:solidFill>
                  <a:srgbClr val="FF9300"/>
                </a:solidFill>
              </a:rPr>
              <a:t>（三）阀门井</a:t>
            </a:r>
          </a:p>
          <a:p>
            <a:pPr indent="444500"/>
            <a:r>
              <a:rPr lang="en-US" b="1" dirty="0" smtClean="0">
                <a:solidFill>
                  <a:srgbClr val="00B0F0"/>
                </a:solidFill>
              </a:rPr>
              <a:t>1</a:t>
            </a:r>
            <a:r>
              <a:rPr lang="zh-CN" altLang="en-US" b="1" dirty="0" smtClean="0">
                <a:solidFill>
                  <a:srgbClr val="00B0F0"/>
                </a:solidFill>
              </a:rPr>
              <a:t>．给水阀门井</a:t>
            </a:r>
          </a:p>
          <a:p>
            <a:pPr indent="444500"/>
            <a:r>
              <a:rPr lang="zh-CN" altLang="en-US" dirty="0" smtClean="0"/>
              <a:t>有时在给水管道上要设置给水阀门井，根据给水需要可随时开启和关闭，便于操作。给水阀门井内安装截止阀控制。</a:t>
            </a:r>
          </a:p>
          <a:p>
            <a:pPr indent="444500"/>
            <a:r>
              <a:rPr lang="zh-CN" altLang="en-US" dirty="0" smtClean="0"/>
              <a:t>给水阀门井一般为砖砌圆形结构，由井底、井身和井盖组成。井底一般采用</a:t>
            </a:r>
            <a:r>
              <a:rPr lang="en-US" dirty="0" smtClean="0"/>
              <a:t>C10</a:t>
            </a:r>
            <a:r>
              <a:rPr lang="zh-CN" altLang="en-US" dirty="0" smtClean="0"/>
              <a:t>混凝土垫层，井底内径不小于</a:t>
            </a:r>
            <a:r>
              <a:rPr lang="en-US" dirty="0" smtClean="0"/>
              <a:t>1.2 m</a:t>
            </a:r>
            <a:r>
              <a:rPr lang="zh-CN" altLang="en-US" dirty="0" smtClean="0"/>
              <a:t>，井壁应逐渐向上收拢，且一侧应为直壁，便于设置铁爬梯。井口为圆形，直径</a:t>
            </a:r>
            <a:r>
              <a:rPr lang="en-US" dirty="0" smtClean="0"/>
              <a:t>600 mm</a:t>
            </a:r>
            <a:r>
              <a:rPr lang="zh-CN" altLang="en-US" dirty="0" smtClean="0"/>
              <a:t>或</a:t>
            </a:r>
            <a:r>
              <a:rPr lang="en-US" dirty="0" smtClean="0"/>
              <a:t>700 mm</a:t>
            </a:r>
            <a:r>
              <a:rPr lang="zh-CN" altLang="en-US" dirty="0" smtClean="0"/>
              <a:t>。井盖采用成品铸铁井盖。</a:t>
            </a:r>
          </a:p>
          <a:p>
            <a:pPr indent="444500"/>
            <a:r>
              <a:rPr lang="en-US" b="1" dirty="0" smtClean="0">
                <a:solidFill>
                  <a:srgbClr val="00B0F0"/>
                </a:solidFill>
              </a:rPr>
              <a:t>2</a:t>
            </a:r>
            <a:r>
              <a:rPr lang="zh-CN" altLang="en-US" b="1" dirty="0" smtClean="0">
                <a:solidFill>
                  <a:srgbClr val="00B0F0"/>
                </a:solidFill>
              </a:rPr>
              <a:t>．排水阀门井</a:t>
            </a:r>
            <a:r>
              <a:rPr lang="en-US" b="1" dirty="0" smtClean="0">
                <a:solidFill>
                  <a:srgbClr val="00B0F0"/>
                </a:solidFill>
              </a:rPr>
              <a:t>  </a:t>
            </a:r>
            <a:endParaRPr lang="zh-CN" altLang="en-US" b="1" dirty="0" smtClean="0">
              <a:solidFill>
                <a:srgbClr val="00B0F0"/>
              </a:solidFill>
            </a:endParaRPr>
          </a:p>
          <a:p>
            <a:pPr indent="444500"/>
            <a:r>
              <a:rPr lang="zh-CN" altLang="en-US" dirty="0" smtClean="0"/>
              <a:t>排水阀门井用于泄水管和溢水管的交接，并将水排进下水管网。泄水管道要安装闸阀，溢水管接于阀后，以确保溢水管排水畅通。</a:t>
            </a:r>
            <a:endParaRPr lang="zh-CN" altLang="en-US" dirty="0"/>
          </a:p>
        </p:txBody>
      </p:sp>
      <p:pic>
        <p:nvPicPr>
          <p:cNvPr id="119810" name="Picture 2"/>
          <p:cNvPicPr>
            <a:picLocks noChangeAspect="1" noChangeArrowheads="1"/>
          </p:cNvPicPr>
          <p:nvPr/>
        </p:nvPicPr>
        <p:blipFill>
          <a:blip r:embed="rId2"/>
          <a:srcRect/>
          <a:stretch>
            <a:fillRect/>
          </a:stretch>
        </p:blipFill>
        <p:spPr bwMode="auto">
          <a:xfrm>
            <a:off x="1023902" y="1928802"/>
            <a:ext cx="4422318" cy="3348044"/>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19810"/>
                                        </p:tgtEl>
                                        <p:attrNameLst>
                                          <p:attrName>style.visibility</p:attrName>
                                        </p:attrNameLst>
                                      </p:cBhvr>
                                      <p:to>
                                        <p:strVal val="visible"/>
                                      </p:to>
                                    </p:set>
                                    <p:animEffect transition="in" filter="fade">
                                      <p:cBhvr>
                                        <p:cTn id="11" dur="1000"/>
                                        <p:tgtEl>
                                          <p:spTgt spid="119810"/>
                                        </p:tgtEl>
                                      </p:cBhvr>
                                    </p:animEffect>
                                    <p:anim calcmode="lin" valueType="num">
                                      <p:cBhvr>
                                        <p:cTn id="12" dur="1000" fill="hold"/>
                                        <p:tgtEl>
                                          <p:spTgt spid="119810"/>
                                        </p:tgtEl>
                                        <p:attrNameLst>
                                          <p:attrName>ppt_x</p:attrName>
                                        </p:attrNameLst>
                                      </p:cBhvr>
                                      <p:tavLst>
                                        <p:tav tm="0">
                                          <p:val>
                                            <p:strVal val="#ppt_x"/>
                                          </p:val>
                                        </p:tav>
                                        <p:tav tm="100000">
                                          <p:val>
                                            <p:strVal val="#ppt_x"/>
                                          </p:val>
                                        </p:tav>
                                      </p:tavLst>
                                    </p:anim>
                                    <p:anim calcmode="lin" valueType="num">
                                      <p:cBhvr>
                                        <p:cTn id="13" dur="900" decel="100000" fill="hold"/>
                                        <p:tgtEl>
                                          <p:spTgt spid="119810"/>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198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相关知识</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4" name="矩形 3"/>
          <p:cNvSpPr/>
          <p:nvPr/>
        </p:nvSpPr>
        <p:spPr>
          <a:xfrm>
            <a:off x="881026" y="1071546"/>
            <a:ext cx="10501386" cy="5016758"/>
          </a:xfrm>
          <a:prstGeom prst="rect">
            <a:avLst/>
          </a:prstGeom>
          <a:ln w="57150">
            <a:solidFill>
              <a:schemeClr val="accent5">
                <a:lumMod val="75000"/>
              </a:schemeClr>
            </a:solidFill>
            <a:prstDash val="lgDashDot"/>
          </a:ln>
        </p:spPr>
        <p:txBody>
          <a:bodyPr wrap="square">
            <a:spAutoFit/>
          </a:bodyPr>
          <a:lstStyle/>
          <a:p>
            <a:pPr indent="444500"/>
            <a:r>
              <a:rPr lang="zh-CN" altLang="en-US" sz="1600" dirty="0" smtClean="0"/>
              <a:t>六、喷泉的控制方式</a:t>
            </a:r>
          </a:p>
          <a:p>
            <a:pPr indent="444500"/>
            <a:r>
              <a:rPr lang="zh-CN" altLang="en-US" sz="1600" dirty="0" smtClean="0"/>
              <a:t>喷泉喷射水量、时间和喷水图样变化的控制，主要有以下四种方式。</a:t>
            </a:r>
          </a:p>
          <a:p>
            <a:pPr indent="444500"/>
            <a:r>
              <a:rPr lang="zh-CN" altLang="en-US" sz="1600" b="1" dirty="0" smtClean="0">
                <a:solidFill>
                  <a:srgbClr val="FF9300"/>
                </a:solidFill>
              </a:rPr>
              <a:t>（一）手阀控制</a:t>
            </a:r>
          </a:p>
          <a:p>
            <a:pPr indent="444500"/>
            <a:r>
              <a:rPr lang="zh-CN" altLang="en-US" sz="1600" dirty="0" smtClean="0"/>
              <a:t>这是最常见和最简单的控制方式，在喷泉的供水管上安装手控调节阀，用来调节各管段中水的压力流量，以形成固定的水姿。</a:t>
            </a:r>
          </a:p>
          <a:p>
            <a:pPr indent="444500"/>
            <a:r>
              <a:rPr lang="zh-CN" altLang="en-US" sz="1600" b="1" dirty="0" smtClean="0">
                <a:solidFill>
                  <a:srgbClr val="FF9300"/>
                </a:solidFill>
              </a:rPr>
              <a:t>（二）继电器控制</a:t>
            </a:r>
          </a:p>
          <a:p>
            <a:pPr indent="444500"/>
            <a:r>
              <a:rPr lang="zh-CN" altLang="en-US" sz="1600" dirty="0" smtClean="0"/>
              <a:t>通常用时间继电器按照设计时间程序控制水泵、电磁阀、彩色灯等的启闭，从而实现可以自动变换的喷水水姿。</a:t>
            </a:r>
          </a:p>
          <a:p>
            <a:pPr indent="444500"/>
            <a:r>
              <a:rPr lang="zh-CN" altLang="en-US" sz="1600" b="1" dirty="0" smtClean="0">
                <a:solidFill>
                  <a:srgbClr val="FF9300"/>
                </a:solidFill>
              </a:rPr>
              <a:t>（三）音响控制</a:t>
            </a:r>
          </a:p>
          <a:p>
            <a:pPr indent="444500"/>
            <a:r>
              <a:rPr lang="zh-CN" altLang="en-US" sz="1600" dirty="0" smtClean="0"/>
              <a:t>声控喷泉是利用声音来控制喷泉水形变化的一种自控泉。它一般由以下几部分组成。</a:t>
            </a:r>
          </a:p>
          <a:p>
            <a:pPr indent="444500"/>
            <a:r>
              <a:rPr lang="zh-CN" altLang="en-US" sz="1600" dirty="0" smtClean="0"/>
              <a:t>	</a:t>
            </a:r>
            <a:r>
              <a:rPr lang="zh-CN" altLang="en-US" sz="1600" b="1" dirty="0" smtClean="0">
                <a:solidFill>
                  <a:srgbClr val="00B0F0"/>
                </a:solidFill>
              </a:rPr>
              <a:t>声电转换、放大装置：</a:t>
            </a:r>
            <a:r>
              <a:rPr lang="zh-CN" altLang="en-US" sz="1600" dirty="0" smtClean="0"/>
              <a:t>通常由电子线路或数字电路、计算机组成。</a:t>
            </a:r>
          </a:p>
          <a:p>
            <a:pPr indent="444500"/>
            <a:r>
              <a:rPr lang="zh-CN" altLang="en-US" sz="1600" dirty="0" smtClean="0"/>
              <a:t>	</a:t>
            </a:r>
            <a:r>
              <a:rPr lang="zh-CN" altLang="en-US" sz="1600" b="1" dirty="0" smtClean="0">
                <a:solidFill>
                  <a:srgbClr val="00B0F0"/>
                </a:solidFill>
              </a:rPr>
              <a:t>执行机构：</a:t>
            </a:r>
            <a:r>
              <a:rPr lang="zh-CN" altLang="en-US" sz="1600" dirty="0" smtClean="0"/>
              <a:t>通常使用电磁阀来执行控制指令。</a:t>
            </a:r>
          </a:p>
          <a:p>
            <a:pPr indent="444500"/>
            <a:r>
              <a:rPr lang="zh-CN" altLang="en-US" sz="1600" dirty="0" smtClean="0"/>
              <a:t>	</a:t>
            </a:r>
            <a:r>
              <a:rPr lang="zh-CN" altLang="en-US" sz="1600" b="1" dirty="0" smtClean="0">
                <a:solidFill>
                  <a:srgbClr val="00B0F0"/>
                </a:solidFill>
              </a:rPr>
              <a:t>动力设备：</a:t>
            </a:r>
            <a:r>
              <a:rPr lang="zh-CN" altLang="en-US" sz="1600" dirty="0" smtClean="0"/>
              <a:t>用水泵提供动力，并产生压力水。</a:t>
            </a:r>
          </a:p>
          <a:p>
            <a:pPr indent="444500"/>
            <a:r>
              <a:rPr lang="zh-CN" altLang="en-US" sz="1600" dirty="0" smtClean="0"/>
              <a:t>	</a:t>
            </a:r>
            <a:r>
              <a:rPr lang="zh-CN" altLang="en-US" sz="1600" b="1" dirty="0" smtClean="0">
                <a:solidFill>
                  <a:srgbClr val="00B0F0"/>
                </a:solidFill>
              </a:rPr>
              <a:t>其他设备：</a:t>
            </a:r>
            <a:r>
              <a:rPr lang="zh-CN" altLang="en-US" sz="1600" dirty="0" smtClean="0"/>
              <a:t>主要有管路、过滤器、喷头等。</a:t>
            </a:r>
          </a:p>
          <a:p>
            <a:pPr indent="444500"/>
            <a:r>
              <a:rPr lang="zh-CN" altLang="en-US" sz="1600" dirty="0" smtClean="0"/>
              <a:t>声控喷泉的原理是将声音信号转变为电信号，经放大及其他一些处理，推动继电器或电子式开关，再去控制设在水路上的电磁阀的启闭，从而控制喷头水流的通断。这样，随着声音的起伏，人们可以看到喷水大小、高矮和形态的变化。它能把人们的听觉和视觉结合起来，使喷泉喷射的水花随着音乐优美的旋律而翩翩起舞。</a:t>
            </a:r>
          </a:p>
          <a:p>
            <a:pPr indent="444500"/>
            <a:r>
              <a:rPr lang="zh-CN" altLang="en-US" sz="1600" b="1" dirty="0" smtClean="0">
                <a:solidFill>
                  <a:srgbClr val="FF9300"/>
                </a:solidFill>
              </a:rPr>
              <a:t>（四）电脑控制</a:t>
            </a:r>
          </a:p>
          <a:p>
            <a:pPr indent="444500"/>
            <a:r>
              <a:rPr lang="zh-CN" altLang="en-US" sz="1600" dirty="0" smtClean="0"/>
              <a:t>计算机通过对音频、视频、光线、电流等信号的识别，进行译码和编码，最终将信号输出到控制系统，使喷泉及灯光的变化与音乐变化保持同步，从而达到喷泉水形、灯光、色彩、视频等与音乐情绪的完美结合，使喷泉表演更生动。</a:t>
            </a:r>
            <a:endParaRPr lang="zh-CN" altLang="en-US" sz="1600"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任务实施</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4" name="矩形 3"/>
          <p:cNvSpPr/>
          <p:nvPr/>
        </p:nvSpPr>
        <p:spPr>
          <a:xfrm>
            <a:off x="619108" y="1593069"/>
            <a:ext cx="7191404" cy="3693319"/>
          </a:xfrm>
          <a:prstGeom prst="rect">
            <a:avLst/>
          </a:prstGeom>
        </p:spPr>
        <p:txBody>
          <a:bodyPr wrap="square">
            <a:spAutoFit/>
          </a:bodyPr>
          <a:lstStyle/>
          <a:p>
            <a:r>
              <a:rPr lang="zh-CN" altLang="en-US" dirty="0" smtClean="0"/>
              <a:t>一、准备工作</a:t>
            </a:r>
          </a:p>
          <a:p>
            <a:r>
              <a:rPr lang="zh-CN" altLang="en-US" b="1" dirty="0" smtClean="0">
                <a:solidFill>
                  <a:srgbClr val="FF9300"/>
                </a:solidFill>
              </a:rPr>
              <a:t>（一）资料确认</a:t>
            </a:r>
          </a:p>
          <a:p>
            <a:r>
              <a:rPr lang="zh-CN" altLang="en-US" dirty="0" smtClean="0"/>
              <a:t>熟悉设计图纸。首先对喷泉设计图有总体的分析和了解，体会其设计意图，掌握设计手法，在此基础上进行施工现场勘察，对现场施工条件要有总体把握，哪些条件可以充分利用，哪些必须清除等。 </a:t>
            </a:r>
          </a:p>
          <a:p>
            <a:r>
              <a:rPr lang="zh-CN" altLang="en-US" b="1" dirty="0" smtClean="0">
                <a:solidFill>
                  <a:srgbClr val="FF9300"/>
                </a:solidFill>
              </a:rPr>
              <a:t>（二）现场准备工作</a:t>
            </a:r>
          </a:p>
          <a:p>
            <a:r>
              <a:rPr lang="en-US" altLang="zh-CN" dirty="0" smtClean="0"/>
              <a:t>1</a:t>
            </a:r>
            <a:r>
              <a:rPr lang="zh-CN" altLang="en-US" dirty="0" smtClean="0"/>
              <a:t>．布置好各种临时设施，职工生活及办公用房等。仓库按需而设，做到最大限度的降低临时性设施的投入。 </a:t>
            </a:r>
          </a:p>
          <a:p>
            <a:r>
              <a:rPr lang="en-US" altLang="zh-CN" dirty="0" smtClean="0"/>
              <a:t>2</a:t>
            </a:r>
            <a:r>
              <a:rPr lang="zh-CN" altLang="en-US" dirty="0" smtClean="0"/>
              <a:t>．组织材料、机具进场。各种施工材料、机具等应由专人负责验收登记，要有购料计划，进出库时要履行手续，认真记录，并保证用料规格质量。</a:t>
            </a:r>
          </a:p>
          <a:p>
            <a:r>
              <a:rPr lang="en-US" altLang="zh-CN" dirty="0" smtClean="0"/>
              <a:t>3</a:t>
            </a:r>
            <a:r>
              <a:rPr lang="zh-CN" altLang="en-US" dirty="0" smtClean="0"/>
              <a:t>．做好劳务调配工作。应视实际的施工方式及进度计划合理组织劳动力，采用平行施工或交叉施工时，更应重视劳力调配，避免窝工浪费。</a:t>
            </a:r>
            <a:endParaRPr lang="zh-CN" altLang="en-US" dirty="0"/>
          </a:p>
        </p:txBody>
      </p:sp>
      <p:pic>
        <p:nvPicPr>
          <p:cNvPr id="122881" name="Picture 1"/>
          <p:cNvPicPr>
            <a:picLocks noChangeAspect="1" noChangeArrowheads="1"/>
          </p:cNvPicPr>
          <p:nvPr/>
        </p:nvPicPr>
        <p:blipFill>
          <a:blip r:embed="rId2"/>
          <a:srcRect/>
          <a:stretch>
            <a:fillRect/>
          </a:stretch>
        </p:blipFill>
        <p:spPr bwMode="auto">
          <a:xfrm flipH="1">
            <a:off x="8239140" y="1428736"/>
            <a:ext cx="2928958" cy="4481523"/>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122881"/>
                                        </p:tgtEl>
                                        <p:attrNameLst>
                                          <p:attrName>style.visibility</p:attrName>
                                        </p:attrNameLst>
                                      </p:cBhvr>
                                      <p:to>
                                        <p:strVal val="visible"/>
                                      </p:to>
                                    </p:set>
                                    <p:animEffect transition="in" filter="checkerboard(across)">
                                      <p:cBhvr>
                                        <p:cTn id="11" dur="500"/>
                                        <p:tgtEl>
                                          <p:spTgt spid="1228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任务实施</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4" name="矩形 3"/>
          <p:cNvSpPr/>
          <p:nvPr/>
        </p:nvSpPr>
        <p:spPr>
          <a:xfrm>
            <a:off x="952464" y="1071546"/>
            <a:ext cx="1569660" cy="369332"/>
          </a:xfrm>
          <a:prstGeom prst="rect">
            <a:avLst/>
          </a:prstGeom>
        </p:spPr>
        <p:txBody>
          <a:bodyPr wrap="none">
            <a:spAutoFit/>
          </a:bodyPr>
          <a:lstStyle/>
          <a:p>
            <a:r>
              <a:rPr lang="zh-CN" altLang="en-US" dirty="0" smtClean="0"/>
              <a:t>二、喷泉施工</a:t>
            </a:r>
            <a:endParaRPr lang="zh-CN" altLang="en-US" dirty="0"/>
          </a:p>
        </p:txBody>
      </p:sp>
      <p:sp>
        <p:nvSpPr>
          <p:cNvPr id="5" name="矩形 4"/>
          <p:cNvSpPr/>
          <p:nvPr/>
        </p:nvSpPr>
        <p:spPr>
          <a:xfrm>
            <a:off x="666712" y="3929066"/>
            <a:ext cx="10930014" cy="2308324"/>
          </a:xfrm>
          <a:prstGeom prst="rect">
            <a:avLst/>
          </a:prstGeom>
        </p:spPr>
        <p:txBody>
          <a:bodyPr wrap="square">
            <a:spAutoFit/>
          </a:bodyPr>
          <a:lstStyle/>
          <a:p>
            <a:r>
              <a:rPr lang="zh-CN" altLang="en-US" b="1" dirty="0" smtClean="0">
                <a:solidFill>
                  <a:srgbClr val="FF9300"/>
                </a:solidFill>
              </a:rPr>
              <a:t>（一）回水槽施工方法 </a:t>
            </a:r>
          </a:p>
          <a:p>
            <a:r>
              <a:rPr lang="zh-CN" altLang="en-US" dirty="0" smtClean="0"/>
              <a:t>① 核对永久性水准点，布设临时水准点，核对高程。</a:t>
            </a:r>
          </a:p>
          <a:p>
            <a:r>
              <a:rPr lang="zh-CN" altLang="en-US" dirty="0" smtClean="0"/>
              <a:t>② 测设水槽中心桩、管线原地面高程，施放挖槽边线、堆土堆料界线及临时用地范围。</a:t>
            </a:r>
          </a:p>
          <a:p>
            <a:r>
              <a:rPr lang="zh-CN" altLang="en-US" dirty="0" smtClean="0"/>
              <a:t>③ 槽开挖时严格控制槽底高程，决不超挖，槽底高程可以比设计高程提高</a:t>
            </a:r>
            <a:r>
              <a:rPr lang="en-US" altLang="zh-CN" dirty="0" smtClean="0"/>
              <a:t>10 cm</a:t>
            </a:r>
            <a:r>
              <a:rPr lang="zh-CN" altLang="en-US" dirty="0" smtClean="0"/>
              <a:t>，做预留部分，最后用人工清挖，以防槽底被扰动而影响工程质量。槽内挖出的土方，堆放在距沟槽边沿</a:t>
            </a:r>
            <a:r>
              <a:rPr lang="en-US" altLang="zh-CN" dirty="0" smtClean="0"/>
              <a:t>1.0 m</a:t>
            </a:r>
            <a:r>
              <a:rPr lang="zh-CN" altLang="en-US" dirty="0" smtClean="0"/>
              <a:t>以外，土质松软危险地段应采用支撑措施，以防沟槽塌方。</a:t>
            </a:r>
          </a:p>
          <a:p>
            <a:r>
              <a:rPr lang="zh-CN" altLang="en-US" dirty="0" smtClean="0"/>
              <a:t>④ 槽底素土夯实，槽四边周围使用</a:t>
            </a:r>
            <a:r>
              <a:rPr lang="en-US" altLang="zh-CN" dirty="0" smtClean="0"/>
              <a:t>MU5.0</a:t>
            </a:r>
            <a:r>
              <a:rPr lang="zh-CN" altLang="en-US" dirty="0" smtClean="0"/>
              <a:t>毛石和</a:t>
            </a:r>
            <a:r>
              <a:rPr lang="en-US" altLang="zh-CN" dirty="0" smtClean="0"/>
              <a:t>M5</a:t>
            </a:r>
            <a:r>
              <a:rPr lang="zh-CN" altLang="en-US" dirty="0" smtClean="0"/>
              <a:t>水泥砂浆砌筑。</a:t>
            </a:r>
          </a:p>
          <a:p>
            <a:r>
              <a:rPr lang="zh-CN" altLang="en-US" dirty="0" smtClean="0"/>
              <a:t>	</a:t>
            </a:r>
            <a:endParaRPr lang="zh-CN" altLang="en-US" dirty="0"/>
          </a:p>
        </p:txBody>
      </p:sp>
      <p:pic>
        <p:nvPicPr>
          <p:cNvPr id="124930" name="Picture 2"/>
          <p:cNvPicPr>
            <a:picLocks noChangeAspect="1" noChangeArrowheads="1"/>
          </p:cNvPicPr>
          <p:nvPr/>
        </p:nvPicPr>
        <p:blipFill>
          <a:blip r:embed="rId2"/>
          <a:srcRect/>
          <a:stretch>
            <a:fillRect/>
          </a:stretch>
        </p:blipFill>
        <p:spPr bwMode="auto">
          <a:xfrm>
            <a:off x="6167438" y="1142984"/>
            <a:ext cx="5357850" cy="3149271"/>
          </a:xfrm>
          <a:prstGeom prst="rect">
            <a:avLst/>
          </a:prstGeom>
          <a:noFill/>
          <a:ln w="9525">
            <a:noFill/>
            <a:miter lim="800000"/>
            <a:headEnd/>
            <a:tailEnd/>
          </a:ln>
          <a:effectLst/>
        </p:spPr>
      </p:pic>
      <p:pic>
        <p:nvPicPr>
          <p:cNvPr id="124931" name="Picture 3"/>
          <p:cNvPicPr>
            <a:picLocks noChangeAspect="1" noChangeArrowheads="1"/>
          </p:cNvPicPr>
          <p:nvPr/>
        </p:nvPicPr>
        <p:blipFill>
          <a:blip r:embed="rId3"/>
          <a:srcRect/>
          <a:stretch>
            <a:fillRect/>
          </a:stretch>
        </p:blipFill>
        <p:spPr bwMode="auto">
          <a:xfrm>
            <a:off x="2166910" y="1500174"/>
            <a:ext cx="3238498" cy="2354476"/>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124931"/>
                                        </p:tgtEl>
                                        <p:attrNameLst>
                                          <p:attrName>style.visibility</p:attrName>
                                        </p:attrNameLst>
                                      </p:cBhvr>
                                      <p:to>
                                        <p:strVal val="visible"/>
                                      </p:to>
                                    </p:set>
                                    <p:animEffect transition="in" filter="checkerboard(across)">
                                      <p:cBhvr>
                                        <p:cTn id="12" dur="500"/>
                                        <p:tgtEl>
                                          <p:spTgt spid="124931"/>
                                        </p:tgtEl>
                                      </p:cBhvr>
                                    </p:animEffect>
                                  </p:childTnLst>
                                </p:cTn>
                              </p:par>
                              <p:par>
                                <p:cTn id="13" presetID="5" presetClass="entr" presetSubtype="10" fill="hold" nodeType="withEffect">
                                  <p:stCondLst>
                                    <p:cond delay="0"/>
                                  </p:stCondLst>
                                  <p:childTnLst>
                                    <p:set>
                                      <p:cBhvr>
                                        <p:cTn id="14" dur="1" fill="hold">
                                          <p:stCondLst>
                                            <p:cond delay="0"/>
                                          </p:stCondLst>
                                        </p:cTn>
                                        <p:tgtEl>
                                          <p:spTgt spid="124930"/>
                                        </p:tgtEl>
                                        <p:attrNameLst>
                                          <p:attrName>style.visibility</p:attrName>
                                        </p:attrNameLst>
                                      </p:cBhvr>
                                      <p:to>
                                        <p:strVal val="visible"/>
                                      </p:to>
                                    </p:set>
                                    <p:animEffect transition="in" filter="checkerboard(across)">
                                      <p:cBhvr>
                                        <p:cTn id="15" dur="500"/>
                                        <p:tgtEl>
                                          <p:spTgt spid="124930"/>
                                        </p:tgtEl>
                                      </p:cBhvr>
                                    </p:animEffect>
                                  </p:childTnLst>
                                </p:cTn>
                              </p:par>
                            </p:childTnLst>
                          </p:cTn>
                        </p:par>
                        <p:par>
                          <p:cTn id="16" fill="hold">
                            <p:stCondLst>
                              <p:cond delay="1000"/>
                            </p:stCondLst>
                            <p:childTnLst>
                              <p:par>
                                <p:cTn id="17" presetID="37"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900" decel="100000" fill="hold"/>
                                        <p:tgtEl>
                                          <p:spTgt spid="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任务实施</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4" name="矩形 3"/>
          <p:cNvSpPr/>
          <p:nvPr/>
        </p:nvSpPr>
        <p:spPr>
          <a:xfrm>
            <a:off x="452398" y="1244632"/>
            <a:ext cx="11239536" cy="3970318"/>
          </a:xfrm>
          <a:prstGeom prst="rect">
            <a:avLst/>
          </a:prstGeom>
        </p:spPr>
        <p:txBody>
          <a:bodyPr wrap="square">
            <a:spAutoFit/>
          </a:bodyPr>
          <a:lstStyle/>
          <a:p>
            <a:pPr indent="444500"/>
            <a:r>
              <a:rPr lang="zh-CN" altLang="en-US" b="1" dirty="0" smtClean="0">
                <a:solidFill>
                  <a:srgbClr val="00B0F0"/>
                </a:solidFill>
              </a:rPr>
              <a:t>浇筑方法：</a:t>
            </a:r>
            <a:r>
              <a:rPr lang="zh-CN" altLang="en-US" dirty="0" smtClean="0"/>
              <a:t>要求一次性浇筑完成，不留施工缝，加强池底及池壁的防渗水能力。混凝土浇筑采用从底到上“斜面分层、循序渐进、薄层浇筑、自然流淌、连续施工、一次到顶”的浇筑方法。</a:t>
            </a:r>
          </a:p>
          <a:p>
            <a:pPr indent="444500"/>
            <a:r>
              <a:rPr lang="zh-CN" altLang="en-US" b="1" dirty="0" smtClean="0">
                <a:solidFill>
                  <a:srgbClr val="00B0F0"/>
                </a:solidFill>
              </a:rPr>
              <a:t>振捣：</a:t>
            </a:r>
            <a:r>
              <a:rPr lang="zh-CN" altLang="en-US" dirty="0" smtClean="0"/>
              <a:t>应严格控制振捣时间、振捣点间距和插入深度，避免各浇筑带交接处的漏振。提高混凝土与钢筋的握裹力，增大密实度。</a:t>
            </a:r>
          </a:p>
          <a:p>
            <a:pPr indent="444500"/>
            <a:r>
              <a:rPr lang="zh-CN" altLang="en-US" dirty="0" smtClean="0"/>
              <a:t>表面及泌水处理：浇筑成型后的混凝土表面水泥砂浆较厚，应按设计标高用刮尺刮平，赶走表面泌水，初凝前，反复碾压，用木抹子搓压表面</a:t>
            </a:r>
            <a:r>
              <a:rPr lang="en-US" altLang="zh-CN" dirty="0" smtClean="0"/>
              <a:t>2</a:t>
            </a:r>
            <a:r>
              <a:rPr lang="zh-CN" altLang="en-US" dirty="0" smtClean="0"/>
              <a:t>～</a:t>
            </a:r>
            <a:r>
              <a:rPr lang="en-US" altLang="zh-CN" dirty="0" smtClean="0"/>
              <a:t>3</a:t>
            </a:r>
            <a:r>
              <a:rPr lang="zh-CN" altLang="en-US" dirty="0" smtClean="0"/>
              <a:t>遍，以逼和收水裂缝。</a:t>
            </a:r>
          </a:p>
          <a:p>
            <a:pPr indent="444500"/>
            <a:r>
              <a:rPr lang="zh-CN" altLang="en-US" b="1" dirty="0" smtClean="0">
                <a:solidFill>
                  <a:srgbClr val="00B0F0"/>
                </a:solidFill>
              </a:rPr>
              <a:t>混凝土养护：</a:t>
            </a:r>
            <a:r>
              <a:rPr lang="zh-CN" altLang="en-US" dirty="0" smtClean="0"/>
              <a:t>中午、夜晚温差较大时，为保证混凝土施工质量，控制温度裂缝的产生，采取蓄水养护。蓄水前，采取先盖一层塑料薄膜，一层草袋，进行保湿临时养护。 </a:t>
            </a:r>
          </a:p>
          <a:p>
            <a:pPr indent="444500"/>
            <a:r>
              <a:rPr lang="zh-CN" altLang="en-US" b="1" dirty="0" smtClean="0">
                <a:solidFill>
                  <a:srgbClr val="FF9300"/>
                </a:solidFill>
              </a:rPr>
              <a:t>（二）溢水、进水管线的安装</a:t>
            </a:r>
          </a:p>
          <a:p>
            <a:pPr indent="444500"/>
            <a:r>
              <a:rPr lang="zh-CN" altLang="en-US" dirty="0" smtClean="0"/>
              <a:t>溢水、进水管线的安装参照设计图纸。 </a:t>
            </a:r>
          </a:p>
          <a:p>
            <a:pPr indent="444500"/>
            <a:r>
              <a:rPr lang="zh-CN" altLang="en-US" b="1" dirty="0" smtClean="0">
                <a:solidFill>
                  <a:srgbClr val="FF9300"/>
                </a:solidFill>
              </a:rPr>
              <a:t>（三）安装喷头、潜水泵、控制器、阀门</a:t>
            </a:r>
          </a:p>
          <a:p>
            <a:pPr indent="444500"/>
            <a:r>
              <a:rPr lang="zh-CN" altLang="en-US" dirty="0" smtClean="0"/>
              <a:t>喷头、潜水泵、控制器、阀门的安装参照设计图纸。</a:t>
            </a:r>
            <a:endParaRPr lang="zh-CN" altLang="en-US" b="1" dirty="0" smtClean="0">
              <a:solidFill>
                <a:srgbClr val="FF9300"/>
              </a:solidFill>
            </a:endParaRPr>
          </a:p>
          <a:p>
            <a:pPr indent="444500"/>
            <a:r>
              <a:rPr lang="zh-CN" altLang="en-US" b="1" dirty="0" smtClean="0">
                <a:solidFill>
                  <a:srgbClr val="FF9300"/>
                </a:solidFill>
              </a:rPr>
              <a:t>（四）喷水试验和喷头、水形调整。</a:t>
            </a:r>
          </a:p>
          <a:p>
            <a:pPr indent="444500"/>
            <a:r>
              <a:rPr lang="zh-CN" altLang="en-US" dirty="0" smtClean="0"/>
              <a:t>上述各步骤完成后，接通水路，进行喷水试验和喷头、水形调整。</a:t>
            </a:r>
            <a:endParaRPr lang="zh-CN" altLang="en-US" dirty="0"/>
          </a:p>
        </p:txBody>
      </p:sp>
      <p:pic>
        <p:nvPicPr>
          <p:cNvPr id="125954" name="Picture 2"/>
          <p:cNvPicPr>
            <a:picLocks noChangeAspect="1" noChangeArrowheads="1"/>
          </p:cNvPicPr>
          <p:nvPr/>
        </p:nvPicPr>
        <p:blipFill>
          <a:blip r:embed="rId2"/>
          <a:srcRect/>
          <a:stretch>
            <a:fillRect/>
          </a:stretch>
        </p:blipFill>
        <p:spPr bwMode="auto">
          <a:xfrm>
            <a:off x="7881950" y="3429000"/>
            <a:ext cx="3260241" cy="324803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25954"/>
                                        </p:tgtEl>
                                        <p:attrNameLst>
                                          <p:attrName>style.visibility</p:attrName>
                                        </p:attrNameLst>
                                      </p:cBhvr>
                                      <p:to>
                                        <p:strVal val="visible"/>
                                      </p:to>
                                    </p:set>
                                    <p:animEffect transition="in" filter="dissolve">
                                      <p:cBhvr>
                                        <p:cTn id="11" dur="500"/>
                                        <p:tgtEl>
                                          <p:spTgt spid="1259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cove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相关知识</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矩形 2"/>
          <p:cNvSpPr/>
          <p:nvPr/>
        </p:nvSpPr>
        <p:spPr>
          <a:xfrm>
            <a:off x="921403" y="1000108"/>
            <a:ext cx="2031325" cy="369332"/>
          </a:xfrm>
          <a:prstGeom prst="rect">
            <a:avLst/>
          </a:prstGeom>
        </p:spPr>
        <p:txBody>
          <a:bodyPr wrap="none">
            <a:spAutoFit/>
          </a:bodyPr>
          <a:lstStyle/>
          <a:p>
            <a:r>
              <a:rPr lang="zh-CN" altLang="en-US" dirty="0" smtClean="0"/>
              <a:t>一、人工湖的分类</a:t>
            </a:r>
            <a:endParaRPr lang="zh-CN" altLang="en-US" dirty="0"/>
          </a:p>
        </p:txBody>
      </p:sp>
      <p:sp>
        <p:nvSpPr>
          <p:cNvPr id="4" name="矩形 3"/>
          <p:cNvSpPr/>
          <p:nvPr/>
        </p:nvSpPr>
        <p:spPr>
          <a:xfrm>
            <a:off x="380960" y="1357298"/>
            <a:ext cx="6096000" cy="2862322"/>
          </a:xfrm>
          <a:prstGeom prst="rect">
            <a:avLst/>
          </a:prstGeom>
        </p:spPr>
        <p:txBody>
          <a:bodyPr>
            <a:spAutoFit/>
          </a:bodyPr>
          <a:lstStyle/>
          <a:p>
            <a:pPr indent="535305"/>
            <a:r>
              <a:rPr lang="zh-CN" altLang="en-US" b="1" dirty="0" smtClean="0">
                <a:solidFill>
                  <a:srgbClr val="FF9300"/>
                </a:solidFill>
              </a:rPr>
              <a:t>（二）按人工湖平面形状分类</a:t>
            </a:r>
          </a:p>
          <a:p>
            <a:pPr indent="535305"/>
            <a:r>
              <a:rPr lang="zh-CN" altLang="en-US" dirty="0" smtClean="0"/>
              <a:t>在园林造景中建造人工湖，最重要的是做好水体平面形状的设计，人工湖的平面形状直接影响水景形象表现及其景观效果。根据曲线岸边的不同围合情况，人工湖可设计为多种形状，</a:t>
            </a:r>
            <a:r>
              <a:rPr lang="zh-CN" alt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如肾形、葫芦形、兽皮形、钥匙形、菜刀形、指形、聚合形等，如图</a:t>
            </a: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4-5</a:t>
            </a:r>
            <a:r>
              <a:rPr lang="zh-CN" alt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所示。</a:t>
            </a:r>
            <a:endParaRPr lang="en-US" altLang="zh-CN" dirty="0" smtClean="0"/>
          </a:p>
          <a:p>
            <a:pPr indent="535305"/>
            <a:r>
              <a:rPr lang="zh-CN" altLang="en-US" dirty="0" smtClean="0"/>
              <a:t>设计这类水体形状时应注意：水面形状应大致与所在地块的形状保持一致，仅在具体的岸线处给予曲折变化；设计成的水面要尽量减少对称、整齐的因素。</a:t>
            </a:r>
          </a:p>
          <a:p>
            <a:pPr indent="535305"/>
            <a:endParaRPr lang="zh-CN" altLang="en-US" dirty="0"/>
          </a:p>
        </p:txBody>
      </p:sp>
      <p:pic>
        <p:nvPicPr>
          <p:cNvPr id="60418" name="Picture 2" descr="4-5"/>
          <p:cNvPicPr>
            <a:picLocks noChangeAspect="1" noChangeArrowheads="1"/>
          </p:cNvPicPr>
          <p:nvPr/>
        </p:nvPicPr>
        <p:blipFill>
          <a:blip r:embed="rId2"/>
          <a:srcRect/>
          <a:stretch>
            <a:fillRect/>
          </a:stretch>
        </p:blipFill>
        <p:spPr bwMode="auto">
          <a:xfrm>
            <a:off x="6453190" y="1643050"/>
            <a:ext cx="5497390" cy="3714776"/>
          </a:xfrm>
          <a:prstGeom prst="rect">
            <a:avLst/>
          </a:prstGeom>
          <a:noFill/>
          <a:ln w="9525">
            <a:noFill/>
            <a:miter lim="800000"/>
            <a:headEnd/>
            <a:tailEnd/>
          </a:ln>
        </p:spPr>
      </p:pic>
      <p:sp>
        <p:nvSpPr>
          <p:cNvPr id="9" name="矩形 8"/>
          <p:cNvSpPr/>
          <p:nvPr/>
        </p:nvSpPr>
        <p:spPr>
          <a:xfrm>
            <a:off x="7596198" y="5500702"/>
            <a:ext cx="3608680" cy="369332"/>
          </a:xfrm>
          <a:prstGeom prst="rect">
            <a:avLst/>
          </a:prstGeom>
        </p:spPr>
        <p:txBody>
          <a:bodyPr wrap="none">
            <a:spAutoFit/>
          </a:bodyPr>
          <a:lstStyle/>
          <a:p>
            <a:r>
              <a:rPr lang="zh-CN" altLang="en-US" dirty="0" smtClean="0">
                <a:solidFill>
                  <a:srgbClr val="FF9300"/>
                </a:solidFill>
              </a:rPr>
              <a:t>图</a:t>
            </a:r>
            <a:r>
              <a:rPr lang="en-US" dirty="0" smtClean="0">
                <a:solidFill>
                  <a:srgbClr val="FF9300"/>
                </a:solidFill>
              </a:rPr>
              <a:t>4-5  </a:t>
            </a:r>
            <a:r>
              <a:rPr lang="zh-CN" altLang="en-US" dirty="0" smtClean="0">
                <a:solidFill>
                  <a:srgbClr val="FF9300"/>
                </a:solidFill>
              </a:rPr>
              <a:t>自然式人工湖平面形状示例</a:t>
            </a:r>
            <a:endParaRPr lang="zh-CN" altLang="en-US" dirty="0">
              <a:solidFill>
                <a:srgbClr val="FF93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par>
                          <p:cTn id="8" fill="hold">
                            <p:stCondLst>
                              <p:cond delay="500"/>
                            </p:stCondLst>
                            <p:childTnLst>
                              <p:par>
                                <p:cTn id="9" presetID="16" presetClass="entr" presetSubtype="26" fill="hold" nodeType="afterEffect">
                                  <p:stCondLst>
                                    <p:cond delay="0"/>
                                  </p:stCondLst>
                                  <p:childTnLst>
                                    <p:set>
                                      <p:cBhvr>
                                        <p:cTn id="10" dur="1" fill="hold">
                                          <p:stCondLst>
                                            <p:cond delay="0"/>
                                          </p:stCondLst>
                                        </p:cTn>
                                        <p:tgtEl>
                                          <p:spTgt spid="60418"/>
                                        </p:tgtEl>
                                        <p:attrNameLst>
                                          <p:attrName>style.visibility</p:attrName>
                                        </p:attrNameLst>
                                      </p:cBhvr>
                                      <p:to>
                                        <p:strVal val="visible"/>
                                      </p:to>
                                    </p:set>
                                    <p:animEffect transition="in" filter="barn(inHorizontal)">
                                      <p:cBhvr>
                                        <p:cTn id="11" dur="500"/>
                                        <p:tgtEl>
                                          <p:spTgt spid="60418"/>
                                        </p:tgtEl>
                                      </p:cBhvr>
                                    </p:animEffect>
                                  </p:childTnLst>
                                </p:cTn>
                              </p:par>
                              <p:par>
                                <p:cTn id="12" presetID="16" presetClass="entr" presetSubtype="26"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Horizont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767408" y="351715"/>
            <a:ext cx="5113862" cy="400110"/>
          </a:xfrm>
          <a:prstGeom prst="rect">
            <a:avLst/>
          </a:prstGeom>
          <a:noFill/>
        </p:spPr>
        <p:txBody>
          <a:bodyPr wrap="square" rtlCol="0" anchor="ctr">
            <a:spAutoFit/>
          </a:bodyPr>
          <a:lstStyle/>
          <a:p>
            <a:r>
              <a:rPr lang="en-US" altLang="zh-CN" sz="2000" dirty="0" smtClean="0">
                <a:solidFill>
                  <a:schemeClr val="bg1"/>
                </a:solidFill>
                <a:latin typeface="华康俪金黑W8(P)" panose="020B0800000000000000" pitchFamily="34" charset="-122"/>
                <a:ea typeface="华康俪金黑W8(P)" panose="020B0800000000000000" pitchFamily="34" charset="-122"/>
              </a:rPr>
              <a:t>【</a:t>
            </a:r>
            <a:r>
              <a:rPr lang="zh-CN" altLang="en-US" sz="2000" dirty="0" smtClean="0">
                <a:solidFill>
                  <a:schemeClr val="bg1"/>
                </a:solidFill>
                <a:latin typeface="华康俪金黑W8(P)" panose="020B0800000000000000" pitchFamily="34" charset="-122"/>
                <a:ea typeface="华康俪金黑W8(P)" panose="020B0800000000000000" pitchFamily="34" charset="-122"/>
              </a:rPr>
              <a:t>相关知识</a:t>
            </a:r>
            <a:r>
              <a:rPr lang="en-US" altLang="zh-CN" sz="2000" dirty="0" smtClean="0">
                <a:solidFill>
                  <a:schemeClr val="bg1"/>
                </a:solidFill>
                <a:latin typeface="华康俪金黑W8(P)" panose="020B0800000000000000" pitchFamily="34" charset="-122"/>
                <a:ea typeface="华康俪金黑W8(P)" panose="020B0800000000000000" pitchFamily="34" charset="-122"/>
              </a:rPr>
              <a:t>】</a:t>
            </a:r>
            <a:endParaRPr lang="zh-CN" altLang="en-US" sz="2000" dirty="0">
              <a:solidFill>
                <a:schemeClr val="bg1"/>
              </a:solidFill>
              <a:latin typeface="华康俪金黑W8(P)" panose="020B0800000000000000" pitchFamily="34" charset="-122"/>
              <a:ea typeface="华康俪金黑W8(P)" panose="020B0800000000000000" pitchFamily="34" charset="-122"/>
            </a:endParaRPr>
          </a:p>
        </p:txBody>
      </p:sp>
      <p:sp>
        <p:nvSpPr>
          <p:cNvPr id="3" name="矩形 2"/>
          <p:cNvSpPr/>
          <p:nvPr/>
        </p:nvSpPr>
        <p:spPr>
          <a:xfrm>
            <a:off x="921403" y="1000108"/>
            <a:ext cx="2492990" cy="369332"/>
          </a:xfrm>
          <a:prstGeom prst="rect">
            <a:avLst/>
          </a:prstGeom>
        </p:spPr>
        <p:txBody>
          <a:bodyPr wrap="none">
            <a:spAutoFit/>
          </a:bodyPr>
          <a:lstStyle/>
          <a:p>
            <a:r>
              <a:rPr lang="zh-CN" altLang="en-US" dirty="0" smtClean="0"/>
              <a:t>二、人工湖的布置要点</a:t>
            </a:r>
            <a:endParaRPr lang="zh-CN" altLang="en-US" dirty="0"/>
          </a:p>
        </p:txBody>
      </p:sp>
      <p:sp>
        <p:nvSpPr>
          <p:cNvPr id="4" name="矩形 3"/>
          <p:cNvSpPr/>
          <p:nvPr/>
        </p:nvSpPr>
        <p:spPr>
          <a:xfrm>
            <a:off x="452398" y="4357694"/>
            <a:ext cx="11287204" cy="1754326"/>
          </a:xfrm>
          <a:prstGeom prst="rect">
            <a:avLst/>
          </a:prstGeom>
        </p:spPr>
        <p:txBody>
          <a:bodyPr wrap="square">
            <a:spAutoFit/>
          </a:bodyPr>
          <a:lstStyle/>
          <a:p>
            <a:pPr indent="444500"/>
            <a:r>
              <a:rPr lang="zh-CN" altLang="en-US" dirty="0" smtClean="0"/>
              <a:t>根据园林的现有水体或利用低地挖土成湖时，应充分体现湖的水光特色，其具体布置要点如下。</a:t>
            </a:r>
          </a:p>
          <a:p>
            <a:pPr indent="444500"/>
            <a:r>
              <a:rPr lang="zh-CN" altLang="en-US" b="1" dirty="0" smtClean="0">
                <a:solidFill>
                  <a:schemeClr val="accent5">
                    <a:lumMod val="75000"/>
                  </a:schemeClr>
                </a:solidFill>
              </a:rPr>
              <a:t>① 注意湖岸线的水滨设计及“线形艺术”，以自然曲线为主，讲究自然流畅，开合相映。</a:t>
            </a:r>
          </a:p>
          <a:p>
            <a:pPr indent="444500"/>
            <a:r>
              <a:rPr lang="zh-CN" altLang="en-US" b="1" dirty="0" smtClean="0">
                <a:solidFill>
                  <a:schemeClr val="accent5">
                    <a:lumMod val="75000"/>
                  </a:schemeClr>
                </a:solidFill>
              </a:rPr>
              <a:t>② 注意湖体水位设计，选择合适的排水设施，如水闸、溢流孔（槽）、排水孔等，最好能有一定的汇水面，或人工创造汇水面，通过自然降水（雨、雪）的汇入补充湖水。</a:t>
            </a:r>
          </a:p>
          <a:p>
            <a:pPr indent="444500"/>
            <a:r>
              <a:rPr lang="zh-CN" altLang="en-US" b="1" dirty="0" smtClean="0">
                <a:solidFill>
                  <a:schemeClr val="accent5">
                    <a:lumMod val="75000"/>
                  </a:schemeClr>
                </a:solidFill>
              </a:rPr>
              <a:t>③ 注意人工湖的地基情况，应选择土质细密、厚实的土壤，不宜选择黏土或渗透性大的土。如果人工湖地基的渗透性较大，则必须采取工程措施设置防漏层。</a:t>
            </a:r>
            <a:endParaRPr lang="zh-CN" altLang="en-US" b="1" dirty="0">
              <a:solidFill>
                <a:schemeClr val="accent5">
                  <a:lumMod val="75000"/>
                </a:schemeClr>
              </a:solidFill>
            </a:endParaRPr>
          </a:p>
        </p:txBody>
      </p:sp>
      <p:pic>
        <p:nvPicPr>
          <p:cNvPr id="61442" name="Picture 2"/>
          <p:cNvPicPr>
            <a:picLocks noChangeAspect="1" noChangeArrowheads="1"/>
          </p:cNvPicPr>
          <p:nvPr/>
        </p:nvPicPr>
        <p:blipFill>
          <a:blip r:embed="rId2"/>
          <a:srcRect/>
          <a:stretch>
            <a:fillRect/>
          </a:stretch>
        </p:blipFill>
        <p:spPr bwMode="auto">
          <a:xfrm>
            <a:off x="2500350" y="1471369"/>
            <a:ext cx="7453302" cy="2743449"/>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 presetClass="entr" presetSubtype="5"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down)">
                                      <p:cBhvr>
                                        <p:cTn id="12" dur="500"/>
                                        <p:tgtEl>
                                          <p:spTgt spid="4"/>
                                        </p:tgtEl>
                                      </p:cBhvr>
                                    </p:animEffect>
                                  </p:childTnLst>
                                </p:cTn>
                              </p:par>
                            </p:childTnLst>
                          </p:cTn>
                        </p:par>
                        <p:par>
                          <p:cTn id="13" fill="hold">
                            <p:stCondLst>
                              <p:cond delay="1000"/>
                            </p:stCondLst>
                            <p:childTnLst>
                              <p:par>
                                <p:cTn id="14" presetID="16" presetClass="entr" presetSubtype="26" fill="hold" nodeType="afterEffect">
                                  <p:stCondLst>
                                    <p:cond delay="0"/>
                                  </p:stCondLst>
                                  <p:childTnLst>
                                    <p:set>
                                      <p:cBhvr>
                                        <p:cTn id="15" dur="1" fill="hold">
                                          <p:stCondLst>
                                            <p:cond delay="0"/>
                                          </p:stCondLst>
                                        </p:cTn>
                                        <p:tgtEl>
                                          <p:spTgt spid="61442"/>
                                        </p:tgtEl>
                                        <p:attrNameLst>
                                          <p:attrName>style.visibility</p:attrName>
                                        </p:attrNameLst>
                                      </p:cBhvr>
                                      <p:to>
                                        <p:strVal val="visible"/>
                                      </p:to>
                                    </p:set>
                                    <p:animEffect transition="in" filter="barn(inHorizontal)">
                                      <p:cBhvr>
                                        <p:cTn id="16" dur="500"/>
                                        <p:tgtEl>
                                          <p:spTgt spid="61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1">
      <a:majorFont>
        <a:latin typeface="Times New Roman"/>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TotalTime>
  <Words>11440</Words>
  <Application>Microsoft Office PowerPoint</Application>
  <PresentationFormat>自定义</PresentationFormat>
  <Paragraphs>615</Paragraphs>
  <Slides>75</Slides>
  <Notes>0</Notes>
  <HiddenSlides>0</HiddenSlides>
  <MMClips>0</MMClips>
  <ScaleCrop>false</ScaleCrop>
  <HeadingPairs>
    <vt:vector size="4" baseType="variant">
      <vt:variant>
        <vt:lpstr>主题</vt:lpstr>
      </vt:variant>
      <vt:variant>
        <vt:i4>1</vt:i4>
      </vt:variant>
      <vt:variant>
        <vt:lpstr>幻灯片标题</vt:lpstr>
      </vt:variant>
      <vt:variant>
        <vt:i4>75</vt:i4>
      </vt:variant>
    </vt:vector>
  </HeadingPairs>
  <TitlesOfParts>
    <vt:vector size="76" baseType="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user</dc:creator>
  <cp:lastModifiedBy>Windows 用户</cp:lastModifiedBy>
  <cp:revision>1298</cp:revision>
  <dcterms:created xsi:type="dcterms:W3CDTF">2017-04-21T00:42:16Z</dcterms:created>
  <dcterms:modified xsi:type="dcterms:W3CDTF">2017-04-24T01:42:55Z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2052-10.1.0.6260</vt:lpwstr>
  </property>
</Properties>
</file>