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9"/>
  </p:notesMasterIdLst>
  <p:sldIdLst>
    <p:sldId id="256" r:id="rId2"/>
    <p:sldId id="266" r:id="rId3"/>
    <p:sldId id="257" r:id="rId4"/>
    <p:sldId id="258" r:id="rId5"/>
    <p:sldId id="276" r:id="rId6"/>
    <p:sldId id="277" r:id="rId7"/>
    <p:sldId id="267" r:id="rId8"/>
    <p:sldId id="278" r:id="rId9"/>
    <p:sldId id="279" r:id="rId10"/>
    <p:sldId id="280" r:id="rId11"/>
    <p:sldId id="281" r:id="rId12"/>
    <p:sldId id="282" r:id="rId13"/>
    <p:sldId id="268" r:id="rId14"/>
    <p:sldId id="283" r:id="rId15"/>
    <p:sldId id="284" r:id="rId16"/>
    <p:sldId id="285" r:id="rId17"/>
    <p:sldId id="286" r:id="rId18"/>
    <p:sldId id="287" r:id="rId19"/>
    <p:sldId id="288" r:id="rId20"/>
    <p:sldId id="289" r:id="rId21"/>
    <p:sldId id="290" r:id="rId22"/>
    <p:sldId id="291" r:id="rId23"/>
    <p:sldId id="369" r:id="rId24"/>
    <p:sldId id="292" r:id="rId25"/>
    <p:sldId id="293" r:id="rId26"/>
    <p:sldId id="269" r:id="rId27"/>
    <p:sldId id="294" r:id="rId28"/>
    <p:sldId id="295" r:id="rId29"/>
    <p:sldId id="296" r:id="rId30"/>
    <p:sldId id="297" r:id="rId31"/>
    <p:sldId id="298" r:id="rId32"/>
    <p:sldId id="271"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9" r:id="rId53"/>
    <p:sldId id="320" r:id="rId54"/>
    <p:sldId id="318" r:id="rId55"/>
    <p:sldId id="325" r:id="rId56"/>
    <p:sldId id="326" r:id="rId57"/>
    <p:sldId id="327" r:id="rId58"/>
    <p:sldId id="328" r:id="rId59"/>
    <p:sldId id="357" r:id="rId60"/>
    <p:sldId id="356" r:id="rId61"/>
    <p:sldId id="355" r:id="rId62"/>
    <p:sldId id="354" r:id="rId63"/>
    <p:sldId id="353" r:id="rId64"/>
    <p:sldId id="352" r:id="rId65"/>
    <p:sldId id="351" r:id="rId66"/>
    <p:sldId id="350" r:id="rId67"/>
    <p:sldId id="349" r:id="rId68"/>
    <p:sldId id="348" r:id="rId69"/>
    <p:sldId id="347" r:id="rId70"/>
    <p:sldId id="346" r:id="rId71"/>
    <p:sldId id="345" r:id="rId72"/>
    <p:sldId id="335" r:id="rId73"/>
    <p:sldId id="334" r:id="rId74"/>
    <p:sldId id="368" r:id="rId75"/>
    <p:sldId id="367" r:id="rId76"/>
    <p:sldId id="366" r:id="rId77"/>
    <p:sldId id="365" r:id="rId78"/>
    <p:sldId id="364" r:id="rId79"/>
    <p:sldId id="342" r:id="rId80"/>
    <p:sldId id="343" r:id="rId81"/>
    <p:sldId id="337" r:id="rId82"/>
    <p:sldId id="339" r:id="rId83"/>
    <p:sldId id="336" r:id="rId84"/>
    <p:sldId id="338" r:id="rId85"/>
    <p:sldId id="341" r:id="rId86"/>
    <p:sldId id="340" r:id="rId87"/>
    <p:sldId id="263" r:id="rId88"/>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CCE"/>
    <a:srgbClr val="8E947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3" autoAdjust="0"/>
    <p:restoredTop sz="94907" autoAdjust="0"/>
  </p:normalViewPr>
  <p:slideViewPr>
    <p:cSldViewPr>
      <p:cViewPr varScale="1">
        <p:scale>
          <a:sx n="60" d="100"/>
          <a:sy n="60" d="100"/>
        </p:scale>
        <p:origin x="-84" y="120"/>
      </p:cViewPr>
      <p:guideLst>
        <p:guide orient="horz" pos="2161"/>
        <p:guide pos="3840"/>
      </p:guideLst>
    </p:cSldViewPr>
  </p:slideViewPr>
  <p:notesTextViewPr>
    <p:cViewPr>
      <p:scale>
        <a:sx n="1" d="1"/>
        <a:sy n="1" d="1"/>
      </p:scale>
      <p:origin x="0" y="0"/>
    </p:cViewPr>
  </p:notesTextViewPr>
  <p:sorterViewPr>
    <p:cViewPr>
      <p:scale>
        <a:sx n="140" d="100"/>
        <a:sy n="14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image" Target="../media/image88.wmf"/><Relationship Id="rId18" Type="http://schemas.openxmlformats.org/officeDocument/2006/relationships/image" Target="../media/image93.wmf"/><Relationship Id="rId3" Type="http://schemas.openxmlformats.org/officeDocument/2006/relationships/image" Target="../media/image78.wmf"/><Relationship Id="rId7" Type="http://schemas.openxmlformats.org/officeDocument/2006/relationships/image" Target="../media/image82.wmf"/><Relationship Id="rId12" Type="http://schemas.openxmlformats.org/officeDocument/2006/relationships/image" Target="../media/image87.wmf"/><Relationship Id="rId17" Type="http://schemas.openxmlformats.org/officeDocument/2006/relationships/image" Target="../media/image92.wmf"/><Relationship Id="rId2" Type="http://schemas.openxmlformats.org/officeDocument/2006/relationships/image" Target="../media/image77.wmf"/><Relationship Id="rId16" Type="http://schemas.openxmlformats.org/officeDocument/2006/relationships/image" Target="../media/image91.wmf"/><Relationship Id="rId1" Type="http://schemas.openxmlformats.org/officeDocument/2006/relationships/image" Target="../media/image76.wmf"/><Relationship Id="rId6" Type="http://schemas.openxmlformats.org/officeDocument/2006/relationships/image" Target="../media/image81.wmf"/><Relationship Id="rId11" Type="http://schemas.openxmlformats.org/officeDocument/2006/relationships/image" Target="../media/image86.wmf"/><Relationship Id="rId5" Type="http://schemas.openxmlformats.org/officeDocument/2006/relationships/image" Target="../media/image80.wmf"/><Relationship Id="rId15" Type="http://schemas.openxmlformats.org/officeDocument/2006/relationships/image" Target="../media/image90.wmf"/><Relationship Id="rId10" Type="http://schemas.openxmlformats.org/officeDocument/2006/relationships/image" Target="../media/image85.wmf"/><Relationship Id="rId4" Type="http://schemas.openxmlformats.org/officeDocument/2006/relationships/image" Target="../media/image79.wmf"/><Relationship Id="rId9" Type="http://schemas.openxmlformats.org/officeDocument/2006/relationships/image" Target="../media/image84.wmf"/><Relationship Id="rId14" Type="http://schemas.openxmlformats.org/officeDocument/2006/relationships/image" Target="../media/image8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image" Target="../media/image96.wmf"/><Relationship Id="rId7" Type="http://schemas.openxmlformats.org/officeDocument/2006/relationships/image" Target="../media/image100.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 Id="rId9" Type="http://schemas.openxmlformats.org/officeDocument/2006/relationships/image" Target="../media/image10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12FE7-897C-4E37-9713-85040C229B09}" type="datetimeFigureOut">
              <a:rPr lang="zh-CN" altLang="en-US" smtClean="0"/>
              <a:pPr/>
              <a:t>2019/9/23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2C41C0-98AE-4834-B25A-A059B81B36D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BEBA8EAE-BF5A-486C-A8C5-ECC9F3942E4B}">
                <a14:imgProps xmlns="" xmlns:a14="http://schemas.microsoft.com/office/drawing/2010/main">
                  <a14:imgLayer r:embed="rId3">
                    <a14:imgEffect>
                      <a14:colorTemperature colorTemp="5900"/>
                    </a14:imgEffect>
                  </a14:imgLayer>
                </a14:imgProps>
              </a:ext>
              <a:ext uri="{28A0092B-C50C-407E-A947-70E740481C1C}">
                <a14:useLocalDpi xmlns="" xmlns:a14="http://schemas.microsoft.com/office/drawing/2010/main" val="0"/>
              </a:ext>
            </a:extLst>
          </a:blip>
          <a:srcRect t="10901" b="6054"/>
          <a:stretch>
            <a:fillRect/>
          </a:stretch>
        </p:blipFill>
        <p:spPr>
          <a:xfrm>
            <a:off x="0" y="-1"/>
            <a:ext cx="12190413" cy="6859589"/>
          </a:xfrm>
          <a:prstGeom prst="rect">
            <a:avLst/>
          </a:prstGeom>
        </p:spPr>
      </p:pic>
      <p:sp>
        <p:nvSpPr>
          <p:cNvPr id="8" name="矩形 7"/>
          <p:cNvSpPr/>
          <p:nvPr userDrawn="1"/>
        </p:nvSpPr>
        <p:spPr>
          <a:xfrm>
            <a:off x="0" y="0"/>
            <a:ext cx="12190413" cy="6859588"/>
          </a:xfrm>
          <a:prstGeom prst="rect">
            <a:avLst/>
          </a:prstGeom>
          <a:gradFill flip="none" rotWithShape="1">
            <a:gsLst>
              <a:gs pos="0">
                <a:srgbClr val="F1ECCE">
                  <a:alpha val="19000"/>
                </a:srgbClr>
              </a:gs>
              <a:gs pos="100000">
                <a:srgbClr val="8E9470">
                  <a:alpha val="7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 name="标题 1"/>
          <p:cNvSpPr>
            <a:spLocks noGrp="1"/>
          </p:cNvSpPr>
          <p:nvPr>
            <p:ph type="ctrTitle"/>
          </p:nvPr>
        </p:nvSpPr>
        <p:spPr>
          <a:xfrm>
            <a:off x="914281" y="2130919"/>
            <a:ext cx="10361851" cy="147036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2019/9/23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2019/9/23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2019/9/23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BEBA8EAE-BF5A-486C-A8C5-ECC9F3942E4B}">
                <a14:imgProps xmlns="" xmlns:a14="http://schemas.microsoft.com/office/drawing/2010/main">
                  <a14:imgLayer r:embed="rId3">
                    <a14:imgEffect>
                      <a14:colorTemperature colorTemp="5900"/>
                    </a14:imgEffect>
                  </a14:imgLayer>
                </a14:imgProps>
              </a:ext>
              <a:ext uri="{28A0092B-C50C-407E-A947-70E740481C1C}">
                <a14:useLocalDpi xmlns="" xmlns:a14="http://schemas.microsoft.com/office/drawing/2010/main" val="0"/>
              </a:ext>
            </a:extLst>
          </a:blip>
          <a:srcRect t="10901" b="6054"/>
          <a:stretch>
            <a:fillRect/>
          </a:stretch>
        </p:blipFill>
        <p:spPr>
          <a:xfrm>
            <a:off x="0" y="-1"/>
            <a:ext cx="12190413" cy="6859589"/>
          </a:xfrm>
          <a:prstGeom prst="rect">
            <a:avLst/>
          </a:prstGeom>
        </p:spPr>
      </p:pic>
      <p:sp>
        <p:nvSpPr>
          <p:cNvPr id="8" name="矩形 7"/>
          <p:cNvSpPr/>
          <p:nvPr userDrawn="1"/>
        </p:nvSpPr>
        <p:spPr>
          <a:xfrm>
            <a:off x="0" y="0"/>
            <a:ext cx="12190413" cy="6859588"/>
          </a:xfrm>
          <a:prstGeom prst="rect">
            <a:avLst/>
          </a:prstGeom>
          <a:gradFill flip="none" rotWithShape="1">
            <a:gsLst>
              <a:gs pos="0">
                <a:srgbClr val="F1ECCE">
                  <a:alpha val="94000"/>
                </a:srgbClr>
              </a:gs>
              <a:gs pos="100000">
                <a:srgbClr val="8E9470">
                  <a:alpha val="9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 name="标题 1"/>
          <p:cNvSpPr>
            <a:spLocks noGrp="1"/>
          </p:cNvSpPr>
          <p:nvPr>
            <p:ph type="title"/>
          </p:nvPr>
        </p:nvSpPr>
        <p:spPr>
          <a:xfrm>
            <a:off x="609521" y="190523"/>
            <a:ext cx="10971372" cy="571636"/>
          </a:xfrm>
        </p:spPr>
        <p:txBody>
          <a:bodyPr>
            <a:normAutofit/>
          </a:bodyPr>
          <a:lstStyle>
            <a:lvl1pPr algn="l">
              <a:defRPr sz="3700" b="1"/>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2019/9/23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
        <p:nvSpPr>
          <p:cNvPr id="9" name="矩形 8"/>
          <p:cNvSpPr/>
          <p:nvPr userDrawn="1"/>
        </p:nvSpPr>
        <p:spPr>
          <a:xfrm>
            <a:off x="359654" y="762158"/>
            <a:ext cx="11640325" cy="5836722"/>
          </a:xfrm>
          <a:prstGeom prst="rect">
            <a:avLst/>
          </a:prstGeom>
          <a:solidFill>
            <a:srgbClr val="F1ECCE">
              <a:alpha val="89000"/>
            </a:srgbClr>
          </a:solid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cxnSp>
        <p:nvCxnSpPr>
          <p:cNvPr id="10" name="直接连接符 9"/>
          <p:cNvCxnSpPr>
            <a:stCxn id="11" idx="3"/>
          </p:cNvCxnSpPr>
          <p:nvPr userDrawn="1"/>
        </p:nvCxnSpPr>
        <p:spPr>
          <a:xfrm>
            <a:off x="719309" y="476340"/>
            <a:ext cx="2117" cy="6122540"/>
          </a:xfrm>
          <a:prstGeom prst="line">
            <a:avLst/>
          </a:prstGeom>
          <a:ln>
            <a:solidFill>
              <a:srgbClr val="8E9470"/>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0" y="190522"/>
            <a:ext cx="719309" cy="571636"/>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12" name="组合 11"/>
          <p:cNvGrpSpPr/>
          <p:nvPr userDrawn="1"/>
        </p:nvGrpSpPr>
        <p:grpSpPr>
          <a:xfrm>
            <a:off x="465727" y="952704"/>
            <a:ext cx="479991" cy="137190"/>
            <a:chOff x="323528" y="1059582"/>
            <a:chExt cx="504055" cy="144016"/>
          </a:xfrm>
        </p:grpSpPr>
        <p:cxnSp>
          <p:nvCxnSpPr>
            <p:cNvPr id="13" name="直接连接符 12"/>
            <p:cNvCxnSpPr>
              <a:stCxn id="15"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83567"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2019/9/23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CF4C145-B56E-4498-93F5-E4E456B3B800}" type="datetimeFigureOut">
              <a:rPr lang="zh-CN" altLang="en-US" smtClean="0"/>
              <a:pPr/>
              <a:t>2019/9/23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CF4C145-B56E-4498-93F5-E4E456B3B800}" type="datetimeFigureOut">
              <a:rPr lang="zh-CN" altLang="en-US" smtClean="0"/>
              <a:pPr/>
              <a:t>2019/9/23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CF4C145-B56E-4498-93F5-E4E456B3B800}" type="datetimeFigureOut">
              <a:rPr lang="zh-CN" altLang="en-US" smtClean="0"/>
              <a:pPr/>
              <a:t>2019/9/23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4C145-B56E-4498-93F5-E4E456B3B800}" type="datetimeFigureOut">
              <a:rPr lang="zh-CN" altLang="en-US" smtClean="0"/>
              <a:pPr/>
              <a:t>2019/9/23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3" y="273112"/>
            <a:ext cx="4010562" cy="1162320"/>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114"/>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3" y="1435434"/>
            <a:ext cx="4010562" cy="46921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CF4C145-B56E-4498-93F5-E4E456B3B800}" type="datetimeFigureOut">
              <a:rPr lang="zh-CN" altLang="en-US" smtClean="0"/>
              <a:pPr/>
              <a:t>2019/9/23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70"/>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916"/>
            <a:ext cx="7314248" cy="4115753"/>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zh-CN" altLang="en-US"/>
          </a:p>
        </p:txBody>
      </p:sp>
      <p:sp>
        <p:nvSpPr>
          <p:cNvPr id="4" name="文本占位符 3"/>
          <p:cNvSpPr>
            <a:spLocks noGrp="1"/>
          </p:cNvSpPr>
          <p:nvPr>
            <p:ph type="body" sz="half" idx="2"/>
          </p:nvPr>
        </p:nvSpPr>
        <p:spPr>
          <a:xfrm>
            <a:off x="2389406" y="5368581"/>
            <a:ext cx="7314248" cy="8050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CF4C145-B56E-4498-93F5-E4E456B3B800}" type="datetimeFigureOut">
              <a:rPr lang="zh-CN" altLang="en-US" smtClean="0"/>
              <a:pPr/>
              <a:t>2019/9/23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BCF4C145-B56E-4498-93F5-E4E456B3B800}" type="datetimeFigureOut">
              <a:rPr lang="zh-CN" altLang="en-US" smtClean="0"/>
              <a:pPr/>
              <a:t>2019/9/23</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4CA832A-12C9-44B6-B2EC-0277088DB1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218565" rtl="0" eaLnBrk="1" latinLnBrk="0" hangingPunct="1">
        <a:spcBef>
          <a:spcPct val="0"/>
        </a:spcBef>
        <a:buNone/>
        <a:defRPr sz="43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4.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oleObject" Target="../embeddings/oleObject8.bin"/><Relationship Id="rId3" Type="http://schemas.openxmlformats.org/officeDocument/2006/relationships/image" Target="../media/image4.png"/><Relationship Id="rId7" Type="http://schemas.openxmlformats.org/officeDocument/2006/relationships/image" Target="../media/image37.png"/><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6.png"/><Relationship Id="rId11" Type="http://schemas.openxmlformats.org/officeDocument/2006/relationships/oleObject" Target="../embeddings/oleObject6.bin"/><Relationship Id="rId5" Type="http://schemas.openxmlformats.org/officeDocument/2006/relationships/image" Target="../media/image35.png"/><Relationship Id="rId15" Type="http://schemas.openxmlformats.org/officeDocument/2006/relationships/oleObject" Target="../embeddings/oleObject10.bin"/><Relationship Id="rId10" Type="http://schemas.openxmlformats.org/officeDocument/2006/relationships/image" Target="../media/image40.png"/><Relationship Id="rId4" Type="http://schemas.openxmlformats.org/officeDocument/2006/relationships/image" Target="../media/image5.emf"/><Relationship Id="rId9" Type="http://schemas.openxmlformats.org/officeDocument/2006/relationships/image" Target="../media/image39.png"/><Relationship Id="rId1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47.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oleObject" Target="../embeddings/oleObject17.bin"/><Relationship Id="rId3" Type="http://schemas.openxmlformats.org/officeDocument/2006/relationships/image" Target="../media/image4.png"/><Relationship Id="rId7" Type="http://schemas.openxmlformats.org/officeDocument/2006/relationships/image" Target="../media/image55.png"/><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4.png"/><Relationship Id="rId11" Type="http://schemas.openxmlformats.org/officeDocument/2006/relationships/oleObject" Target="../embeddings/oleObject15.bin"/><Relationship Id="rId5" Type="http://schemas.openxmlformats.org/officeDocument/2006/relationships/image" Target="../media/image53.png"/><Relationship Id="rId15" Type="http://schemas.openxmlformats.org/officeDocument/2006/relationships/oleObject" Target="../embeddings/oleObject19.bin"/><Relationship Id="rId10" Type="http://schemas.openxmlformats.org/officeDocument/2006/relationships/image" Target="../media/image58.png"/><Relationship Id="rId4" Type="http://schemas.openxmlformats.org/officeDocument/2006/relationships/image" Target="../media/image5.emf"/><Relationship Id="rId9" Type="http://schemas.openxmlformats.org/officeDocument/2006/relationships/image" Target="../media/image57.png"/><Relationship Id="rId14" Type="http://schemas.openxmlformats.org/officeDocument/2006/relationships/oleObject" Target="../embeddings/oleObject18.bin"/></Relationships>
</file>

<file path=ppt/slides/_rels/slide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oleObject" Target="../embeddings/oleObject22.bin"/><Relationship Id="rId10" Type="http://schemas.openxmlformats.org/officeDocument/2006/relationships/image" Target="../media/image4.png"/><Relationship Id="rId4" Type="http://schemas.openxmlformats.org/officeDocument/2006/relationships/oleObject" Target="../embeddings/oleObject21.bin"/><Relationship Id="rId9" Type="http://schemas.openxmlformats.org/officeDocument/2006/relationships/image" Target="../media/image5.e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4.png"/><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6.bin"/><Relationship Id="rId5" Type="http://schemas.openxmlformats.org/officeDocument/2006/relationships/image" Target="../media/image73.png"/><Relationship Id="rId10" Type="http://schemas.openxmlformats.org/officeDocument/2006/relationships/oleObject" Target="../embeddings/oleObject30.bin"/><Relationship Id="rId4" Type="http://schemas.openxmlformats.org/officeDocument/2006/relationships/image" Target="../media/image5.emf"/><Relationship Id="rId9" Type="http://schemas.openxmlformats.org/officeDocument/2006/relationships/oleObject" Target="../embeddings/oleObject29.bin"/></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5.png"/><Relationship Id="rId5" Type="http://schemas.openxmlformats.org/officeDocument/2006/relationships/oleObject" Target="../embeddings/oleObject31.bin"/><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oleObject" Target="../embeddings/oleObject40.bin"/><Relationship Id="rId18" Type="http://schemas.openxmlformats.org/officeDocument/2006/relationships/oleObject" Target="../embeddings/oleObject45.bin"/><Relationship Id="rId3" Type="http://schemas.openxmlformats.org/officeDocument/2006/relationships/image" Target="../media/image4.png"/><Relationship Id="rId21" Type="http://schemas.openxmlformats.org/officeDocument/2006/relationships/oleObject" Target="../embeddings/oleObject48.bin"/><Relationship Id="rId7" Type="http://schemas.openxmlformats.org/officeDocument/2006/relationships/oleObject" Target="../embeddings/oleObject34.bin"/><Relationship Id="rId12" Type="http://schemas.openxmlformats.org/officeDocument/2006/relationships/oleObject" Target="../embeddings/oleObject39.bin"/><Relationship Id="rId17"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oleObject" Target="../embeddings/oleObject43.bin"/><Relationship Id="rId20" Type="http://schemas.openxmlformats.org/officeDocument/2006/relationships/oleObject" Target="../embeddings/oleObject47.bin"/><Relationship Id="rId1" Type="http://schemas.openxmlformats.org/officeDocument/2006/relationships/vmlDrawing" Target="../drawings/vmlDrawing10.vml"/><Relationship Id="rId6" Type="http://schemas.openxmlformats.org/officeDocument/2006/relationships/oleObject" Target="../embeddings/oleObject33.bin"/><Relationship Id="rId11" Type="http://schemas.openxmlformats.org/officeDocument/2006/relationships/oleObject" Target="../embeddings/oleObject38.bin"/><Relationship Id="rId5" Type="http://schemas.openxmlformats.org/officeDocument/2006/relationships/oleObject" Target="../embeddings/oleObject32.bin"/><Relationship Id="rId15" Type="http://schemas.openxmlformats.org/officeDocument/2006/relationships/oleObject" Target="../embeddings/oleObject42.bin"/><Relationship Id="rId10" Type="http://schemas.openxmlformats.org/officeDocument/2006/relationships/oleObject" Target="../embeddings/oleObject37.bin"/><Relationship Id="rId19" Type="http://schemas.openxmlformats.org/officeDocument/2006/relationships/oleObject" Target="../embeddings/oleObject46.bin"/><Relationship Id="rId4" Type="http://schemas.openxmlformats.org/officeDocument/2006/relationships/image" Target="../media/image5.emf"/><Relationship Id="rId9" Type="http://schemas.openxmlformats.org/officeDocument/2006/relationships/oleObject" Target="../embeddings/oleObject36.bin"/><Relationship Id="rId14" Type="http://schemas.openxmlformats.org/officeDocument/2006/relationships/oleObject" Target="../embeddings/oleObject41.bin"/><Relationship Id="rId22" Type="http://schemas.openxmlformats.org/officeDocument/2006/relationships/oleObject" Target="../embeddings/oleObject49.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oleObject" Target="../embeddings/oleObject58.bin"/><Relationship Id="rId3" Type="http://schemas.openxmlformats.org/officeDocument/2006/relationships/image" Target="../media/image4.png"/><Relationship Id="rId7" Type="http://schemas.openxmlformats.org/officeDocument/2006/relationships/oleObject" Target="../embeddings/oleObject52.bin"/><Relationship Id="rId12"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1.bin"/><Relationship Id="rId11" Type="http://schemas.openxmlformats.org/officeDocument/2006/relationships/oleObject" Target="../embeddings/oleObject56.bin"/><Relationship Id="rId5" Type="http://schemas.openxmlformats.org/officeDocument/2006/relationships/oleObject" Target="../embeddings/oleObject50.bin"/><Relationship Id="rId10" Type="http://schemas.openxmlformats.org/officeDocument/2006/relationships/oleObject" Target="../embeddings/oleObject55.bin"/><Relationship Id="rId4" Type="http://schemas.openxmlformats.org/officeDocument/2006/relationships/image" Target="../media/image5.emf"/><Relationship Id="rId9" Type="http://schemas.openxmlformats.org/officeDocument/2006/relationships/oleObject" Target="../embeddings/oleObject54.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4.png"/><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60.bin"/><Relationship Id="rId5" Type="http://schemas.openxmlformats.org/officeDocument/2006/relationships/oleObject" Target="../embeddings/oleObject59.bin"/><Relationship Id="rId10" Type="http://schemas.openxmlformats.org/officeDocument/2006/relationships/oleObject" Target="../embeddings/oleObject64.bin"/><Relationship Id="rId4" Type="http://schemas.openxmlformats.org/officeDocument/2006/relationships/image" Target="../media/image5.emf"/><Relationship Id="rId9" Type="http://schemas.openxmlformats.org/officeDocument/2006/relationships/oleObject" Target="../embeddings/oleObject63.bin"/></Relationships>
</file>

<file path=ppt/slides/_rels/slide5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2.png"/><Relationship Id="rId4" Type="http://schemas.openxmlformats.org/officeDocument/2006/relationships/image" Target="../media/image111.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7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5316" y="452774"/>
            <a:ext cx="1309616" cy="1633223"/>
          </a:xfrm>
          <a:prstGeom prst="rect">
            <a:avLst/>
          </a:prstGeom>
        </p:spPr>
      </p:pic>
      <p:sp>
        <p:nvSpPr>
          <p:cNvPr id="7" name="矩形 6"/>
          <p:cNvSpPr/>
          <p:nvPr/>
        </p:nvSpPr>
        <p:spPr>
          <a:xfrm>
            <a:off x="3503256" y="6118715"/>
            <a:ext cx="882493" cy="261606"/>
          </a:xfrm>
          <a:prstGeom prst="rect">
            <a:avLst/>
          </a:prstGeom>
        </p:spPr>
        <p:txBody>
          <a:bodyPr wrap="square" lIns="121917" tIns="60958" rIns="121917" bIns="60958">
            <a:spAutoFit/>
          </a:bodyPr>
          <a:lstStyle/>
          <a:p>
            <a:pPr>
              <a:defRPr/>
            </a:pPr>
            <a:r>
              <a:rPr lang="en-US" altLang="zh-CN" sz="100" kern="0" dirty="0">
                <a:solidFill>
                  <a:srgbClr val="F1ECCE"/>
                </a:solidFill>
              </a:rPr>
              <a:t>PPT</a:t>
            </a:r>
            <a:r>
              <a:rPr lang="zh-CN" altLang="en-US" sz="100" kern="0" dirty="0">
                <a:solidFill>
                  <a:srgbClr val="F1ECCE"/>
                </a:solidFill>
              </a:rPr>
              <a:t>模板下载：</a:t>
            </a:r>
            <a:r>
              <a:rPr lang="en-US" altLang="zh-CN" sz="100" kern="0" dirty="0">
                <a:solidFill>
                  <a:srgbClr val="F1ECCE"/>
                </a:solidFill>
              </a:rPr>
              <a:t>www.1ppt.com/moban/     </a:t>
            </a:r>
            <a:r>
              <a:rPr lang="zh-CN" altLang="en-US" sz="100" kern="0" dirty="0">
                <a:solidFill>
                  <a:srgbClr val="F1ECCE"/>
                </a:solidFill>
              </a:rPr>
              <a:t>行业</a:t>
            </a:r>
            <a:r>
              <a:rPr lang="en-US" altLang="zh-CN" sz="100" kern="0" dirty="0">
                <a:solidFill>
                  <a:srgbClr val="F1ECCE"/>
                </a:solidFill>
              </a:rPr>
              <a:t>PPT</a:t>
            </a:r>
            <a:r>
              <a:rPr lang="zh-CN" altLang="en-US" sz="100" kern="0" dirty="0">
                <a:solidFill>
                  <a:srgbClr val="F1ECCE"/>
                </a:solidFill>
              </a:rPr>
              <a:t>模板：</a:t>
            </a:r>
            <a:r>
              <a:rPr lang="en-US" altLang="zh-CN" sz="100" kern="0" dirty="0">
                <a:solidFill>
                  <a:srgbClr val="F1ECCE"/>
                </a:solidFill>
              </a:rPr>
              <a:t>www.1ppt.com/hangye/ </a:t>
            </a:r>
          </a:p>
          <a:p>
            <a:pPr>
              <a:defRPr/>
            </a:pPr>
            <a:r>
              <a:rPr lang="zh-CN" altLang="en-US" sz="100" kern="0" dirty="0">
                <a:solidFill>
                  <a:srgbClr val="F1ECCE"/>
                </a:solidFill>
              </a:rPr>
              <a:t>节日</a:t>
            </a:r>
            <a:r>
              <a:rPr lang="en-US" altLang="zh-CN" sz="100" kern="0" dirty="0">
                <a:solidFill>
                  <a:srgbClr val="F1ECCE"/>
                </a:solidFill>
              </a:rPr>
              <a:t>PPT</a:t>
            </a:r>
            <a:r>
              <a:rPr lang="zh-CN" altLang="en-US" sz="100" kern="0" dirty="0">
                <a:solidFill>
                  <a:srgbClr val="F1ECCE"/>
                </a:solidFill>
              </a:rPr>
              <a:t>模板：</a:t>
            </a:r>
            <a:r>
              <a:rPr lang="en-US" altLang="zh-CN" sz="100" kern="0" dirty="0">
                <a:solidFill>
                  <a:srgbClr val="F1ECCE"/>
                </a:solidFill>
              </a:rPr>
              <a:t>www.1ppt.com/jieri/           PPT</a:t>
            </a:r>
            <a:r>
              <a:rPr lang="zh-CN" altLang="en-US" sz="100" kern="0" dirty="0">
                <a:solidFill>
                  <a:srgbClr val="F1ECCE"/>
                </a:solidFill>
              </a:rPr>
              <a:t>素材下载：</a:t>
            </a:r>
            <a:r>
              <a:rPr lang="en-US" altLang="zh-CN" sz="100" kern="0" dirty="0">
                <a:solidFill>
                  <a:srgbClr val="F1ECCE"/>
                </a:solidFill>
              </a:rPr>
              <a:t>www.1ppt.com/sucai/</a:t>
            </a:r>
          </a:p>
          <a:p>
            <a:pPr>
              <a:defRPr/>
            </a:pPr>
            <a:r>
              <a:rPr lang="en-US" altLang="zh-CN" sz="100" kern="0" dirty="0">
                <a:solidFill>
                  <a:srgbClr val="F1ECCE"/>
                </a:solidFill>
              </a:rPr>
              <a:t>PPT</a:t>
            </a:r>
            <a:r>
              <a:rPr lang="zh-CN" altLang="en-US" sz="100" kern="0" dirty="0">
                <a:solidFill>
                  <a:srgbClr val="F1ECCE"/>
                </a:solidFill>
              </a:rPr>
              <a:t>背景图片：</a:t>
            </a:r>
            <a:r>
              <a:rPr lang="en-US" altLang="zh-CN" sz="100" kern="0" dirty="0">
                <a:solidFill>
                  <a:srgbClr val="F1ECCE"/>
                </a:solidFill>
              </a:rPr>
              <a:t>www.1ppt.com/beijing/      PPT</a:t>
            </a:r>
            <a:r>
              <a:rPr lang="zh-CN" altLang="en-US" sz="100" kern="0" dirty="0">
                <a:solidFill>
                  <a:srgbClr val="F1ECCE"/>
                </a:solidFill>
              </a:rPr>
              <a:t>图表下载：</a:t>
            </a:r>
            <a:r>
              <a:rPr lang="en-US" altLang="zh-CN" sz="100" kern="0" dirty="0">
                <a:solidFill>
                  <a:srgbClr val="F1ECCE"/>
                </a:solidFill>
              </a:rPr>
              <a:t>www.1ppt.com/tubiao/      </a:t>
            </a:r>
          </a:p>
          <a:p>
            <a:pPr>
              <a:defRPr/>
            </a:pPr>
            <a:r>
              <a:rPr lang="zh-CN" altLang="en-US" sz="100" kern="0" dirty="0">
                <a:solidFill>
                  <a:srgbClr val="F1ECCE"/>
                </a:solidFill>
              </a:rPr>
              <a:t>优秀</a:t>
            </a:r>
            <a:r>
              <a:rPr lang="en-US" altLang="zh-CN" sz="100" kern="0" dirty="0">
                <a:solidFill>
                  <a:srgbClr val="F1ECCE"/>
                </a:solidFill>
              </a:rPr>
              <a:t>PPT</a:t>
            </a:r>
            <a:r>
              <a:rPr lang="zh-CN" altLang="en-US" sz="100" kern="0" dirty="0">
                <a:solidFill>
                  <a:srgbClr val="F1ECCE"/>
                </a:solidFill>
              </a:rPr>
              <a:t>下载：</a:t>
            </a:r>
            <a:r>
              <a:rPr lang="en-US" altLang="zh-CN" sz="100" kern="0" dirty="0">
                <a:solidFill>
                  <a:srgbClr val="F1ECCE"/>
                </a:solidFill>
              </a:rPr>
              <a:t>www.1ppt.com/xiazai/        PPT</a:t>
            </a:r>
            <a:r>
              <a:rPr lang="zh-CN" altLang="en-US" sz="100" kern="0" dirty="0">
                <a:solidFill>
                  <a:srgbClr val="F1ECCE"/>
                </a:solidFill>
              </a:rPr>
              <a:t>教程： </a:t>
            </a:r>
            <a:r>
              <a:rPr lang="en-US" altLang="zh-CN" sz="100" kern="0" dirty="0">
                <a:solidFill>
                  <a:srgbClr val="F1ECCE"/>
                </a:solidFill>
              </a:rPr>
              <a:t>www.1ppt.com/powerpoint/      </a:t>
            </a:r>
          </a:p>
          <a:p>
            <a:pPr>
              <a:defRPr/>
            </a:pPr>
            <a:r>
              <a:rPr lang="en-US" altLang="zh-CN" sz="100" kern="0" dirty="0">
                <a:solidFill>
                  <a:srgbClr val="F1ECCE"/>
                </a:solidFill>
              </a:rPr>
              <a:t>Word</a:t>
            </a:r>
            <a:r>
              <a:rPr lang="zh-CN" altLang="en-US" sz="100" kern="0" dirty="0">
                <a:solidFill>
                  <a:srgbClr val="F1ECCE"/>
                </a:solidFill>
              </a:rPr>
              <a:t>教程： </a:t>
            </a:r>
            <a:r>
              <a:rPr lang="en-US" altLang="zh-CN" sz="100" kern="0" dirty="0">
                <a:solidFill>
                  <a:srgbClr val="F1ECCE"/>
                </a:solidFill>
              </a:rPr>
              <a:t>www.1ppt.com/word/              Excel</a:t>
            </a:r>
            <a:r>
              <a:rPr lang="zh-CN" altLang="en-US" sz="100" kern="0" dirty="0">
                <a:solidFill>
                  <a:srgbClr val="F1ECCE"/>
                </a:solidFill>
              </a:rPr>
              <a:t>教程：</a:t>
            </a:r>
            <a:r>
              <a:rPr lang="en-US" altLang="zh-CN" sz="100" kern="0" dirty="0">
                <a:solidFill>
                  <a:srgbClr val="F1ECCE"/>
                </a:solidFill>
              </a:rPr>
              <a:t>www.1ppt.com/excel/  </a:t>
            </a:r>
          </a:p>
          <a:p>
            <a:pPr>
              <a:defRPr/>
            </a:pPr>
            <a:r>
              <a:rPr lang="zh-CN" altLang="en-US" sz="100" kern="0" dirty="0">
                <a:solidFill>
                  <a:srgbClr val="F1ECCE"/>
                </a:solidFill>
              </a:rPr>
              <a:t>资料下载：</a:t>
            </a:r>
            <a:r>
              <a:rPr lang="en-US" altLang="zh-CN" sz="100" kern="0" dirty="0">
                <a:solidFill>
                  <a:srgbClr val="F1ECCE"/>
                </a:solidFill>
              </a:rPr>
              <a:t>www.1ppt.com/ziliao/                PPT</a:t>
            </a:r>
            <a:r>
              <a:rPr lang="zh-CN" altLang="en-US" sz="100" kern="0" dirty="0">
                <a:solidFill>
                  <a:srgbClr val="F1ECCE"/>
                </a:solidFill>
              </a:rPr>
              <a:t>课件下载：</a:t>
            </a:r>
            <a:r>
              <a:rPr lang="en-US" altLang="zh-CN" sz="100" kern="0" dirty="0">
                <a:solidFill>
                  <a:srgbClr val="F1ECCE"/>
                </a:solidFill>
              </a:rPr>
              <a:t>www.1ppt.com/kejian/ </a:t>
            </a:r>
          </a:p>
          <a:p>
            <a:pPr>
              <a:defRPr/>
            </a:pPr>
            <a:r>
              <a:rPr lang="zh-CN" altLang="en-US" sz="100" kern="0" dirty="0">
                <a:solidFill>
                  <a:srgbClr val="F1ECCE"/>
                </a:solidFill>
              </a:rPr>
              <a:t>范文下载：</a:t>
            </a:r>
            <a:r>
              <a:rPr lang="en-US" altLang="zh-CN" sz="100" kern="0" dirty="0">
                <a:solidFill>
                  <a:srgbClr val="F1ECCE"/>
                </a:solidFill>
              </a:rPr>
              <a:t>www.1ppt.com/fanwen/             </a:t>
            </a:r>
            <a:r>
              <a:rPr lang="zh-CN" altLang="en-US" sz="100" kern="0" dirty="0">
                <a:solidFill>
                  <a:srgbClr val="F1ECCE"/>
                </a:solidFill>
              </a:rPr>
              <a:t>试卷下载：</a:t>
            </a:r>
            <a:r>
              <a:rPr lang="en-US" altLang="zh-CN" sz="100" kern="0" dirty="0">
                <a:solidFill>
                  <a:srgbClr val="F1ECCE"/>
                </a:solidFill>
              </a:rPr>
              <a:t>www.1ppt.com/shiti/  </a:t>
            </a:r>
          </a:p>
          <a:p>
            <a:pPr>
              <a:defRPr/>
            </a:pPr>
            <a:r>
              <a:rPr lang="zh-CN" altLang="en-US" sz="100" kern="0" dirty="0">
                <a:solidFill>
                  <a:srgbClr val="F1ECCE"/>
                </a:solidFill>
              </a:rPr>
              <a:t>教案下载：</a:t>
            </a:r>
            <a:r>
              <a:rPr lang="en-US" altLang="zh-CN" sz="100" kern="0" dirty="0">
                <a:solidFill>
                  <a:srgbClr val="F1ECCE"/>
                </a:solidFill>
              </a:rPr>
              <a:t>www.1ppt.com/jiaoan/  </a:t>
            </a:r>
          </a:p>
          <a:p>
            <a:pPr>
              <a:defRPr/>
            </a:pPr>
            <a:r>
              <a:rPr lang="en-US" altLang="zh-CN" sz="100" kern="0" dirty="0">
                <a:solidFill>
                  <a:srgbClr val="F1ECCE"/>
                </a:solidFill>
              </a:rPr>
              <a:t> </a:t>
            </a:r>
            <a:endParaRPr lang="zh-CN" altLang="en-US" sz="100" kern="0" dirty="0">
              <a:solidFill>
                <a:srgbClr val="F1ECCE"/>
              </a:solidFill>
            </a:endParaRPr>
          </a:p>
        </p:txBody>
      </p:sp>
      <p:sp>
        <p:nvSpPr>
          <p:cNvPr id="6" name="标题 5"/>
          <p:cNvSpPr>
            <a:spLocks noGrp="1"/>
          </p:cNvSpPr>
          <p:nvPr>
            <p:ph type="ctrTitle"/>
          </p:nvPr>
        </p:nvSpPr>
        <p:spPr>
          <a:xfrm>
            <a:off x="857102" y="1524340"/>
            <a:ext cx="10361851" cy="2137275"/>
          </a:xfrm>
        </p:spPr>
        <p:txBody>
          <a:bodyPr>
            <a:normAutofit fontScale="90000"/>
          </a:bodyPr>
          <a:lstStyle/>
          <a:p>
            <a:r>
              <a:rPr lang="zh-CN" altLang="en-US" sz="5900" b="1" dirty="0" smtClean="0">
                <a:ln w="11430"/>
                <a:effectLst>
                  <a:outerShdw blurRad="50800" dist="39000" dir="5460000" algn="tl">
                    <a:srgbClr val="000000">
                      <a:alpha val="38000"/>
                    </a:srgbClr>
                  </a:outerShdw>
                </a:effectLst>
                <a:latin typeface="方正魏碑简体" pitchFamily="2" charset="-122"/>
                <a:ea typeface="方正魏碑简体" pitchFamily="2" charset="-122"/>
              </a:rPr>
              <a:t>项目二</a:t>
            </a:r>
            <a:br>
              <a:rPr lang="zh-CN" altLang="en-US" sz="5900" b="1" dirty="0" smtClean="0">
                <a:ln w="11430"/>
                <a:effectLst>
                  <a:outerShdw blurRad="50800" dist="39000" dir="5460000" algn="tl">
                    <a:srgbClr val="000000">
                      <a:alpha val="38000"/>
                    </a:srgbClr>
                  </a:outerShdw>
                </a:effectLst>
                <a:latin typeface="方正魏碑简体" pitchFamily="2" charset="-122"/>
                <a:ea typeface="方正魏碑简体" pitchFamily="2" charset="-122"/>
              </a:rPr>
            </a:br>
            <a:r>
              <a:rPr lang="zh-CN" altLang="en-US" sz="5900" b="1" dirty="0" smtClean="0">
                <a:ln w="1905"/>
                <a:effectLst>
                  <a:innerShdw blurRad="69850" dist="43180" dir="5400000">
                    <a:srgbClr val="000000">
                      <a:alpha val="65000"/>
                    </a:srgbClr>
                  </a:innerShdw>
                </a:effectLst>
                <a:latin typeface="方正魏碑简体" pitchFamily="2" charset="-122"/>
                <a:ea typeface="方正魏碑简体" pitchFamily="2" charset="-122"/>
              </a:rPr>
              <a:t>园林工程竖向设计</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魏碑简体" pitchFamily="2" charset="-122"/>
                <a:ea typeface="方正魏碑简体" pitchFamily="2" charset="-122"/>
              </a:rPr>
              <a:t/>
            </a:r>
            <a:b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魏碑简体" pitchFamily="2" charset="-122"/>
                <a:ea typeface="方正魏碑简体" pitchFamily="2" charset="-122"/>
              </a:rPr>
            </a:b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52340" y="1714885"/>
            <a:ext cx="10857163" cy="438254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300" dirty="0" smtClean="0">
                <a:solidFill>
                  <a:schemeClr val="tx1"/>
                </a:solidFill>
                <a:latin typeface="微软雅黑" panose="020B0503020204020204" pitchFamily="34" charset="-122"/>
                <a:ea typeface="微软雅黑" panose="020B0503020204020204" pitchFamily="34" charset="-122"/>
              </a:rPr>
              <a:t>竖向设计就是合理地选择、确定建设用地的地面形式和场地排水方案，在满足平面布局要求的同时，确定建设场地各部分的高程标高关系等，使之适应使用功能要求，达到工程量少、投资省、综合效益佳的效果。竖向设计的步骤包括</a:t>
            </a:r>
            <a:r>
              <a:rPr lang="en-US" sz="1300" dirty="0" smtClean="0">
                <a:solidFill>
                  <a:schemeClr val="tx1"/>
                </a:solidFill>
                <a:latin typeface="微软雅黑" panose="020B0503020204020204" pitchFamily="34" charset="-122"/>
                <a:ea typeface="微软雅黑" panose="020B0503020204020204" pitchFamily="34" charset="-122"/>
              </a:rPr>
              <a:t>5</a:t>
            </a:r>
            <a:r>
              <a:rPr lang="zh-CN" altLang="en-US" sz="1300" dirty="0" smtClean="0">
                <a:solidFill>
                  <a:schemeClr val="tx1"/>
                </a:solidFill>
                <a:latin typeface="微软雅黑" panose="020B0503020204020204" pitchFamily="34" charset="-122"/>
                <a:ea typeface="微软雅黑" panose="020B0503020204020204" pitchFamily="34" charset="-122"/>
              </a:rPr>
              <a:t>个阶段</a:t>
            </a:r>
            <a:r>
              <a:rPr lang="en-US" altLang="zh-CN" sz="1300" dirty="0" smtClean="0">
                <a:solidFill>
                  <a:schemeClr val="tx1"/>
                </a:solidFill>
                <a:latin typeface="微软雅黑" panose="020B0503020204020204" pitchFamily="34" charset="-122"/>
                <a:ea typeface="微软雅黑" panose="020B0503020204020204" pitchFamily="34" charset="-122"/>
              </a:rPr>
              <a:t>:</a:t>
            </a:r>
            <a:endParaRPr lang="zh-CN" altLang="en-US" sz="13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en-US" sz="1300" b="1" dirty="0" smtClean="0">
                <a:solidFill>
                  <a:srgbClr val="C00000"/>
                </a:solidFill>
                <a:latin typeface="微软雅黑" panose="020B0503020204020204" pitchFamily="34" charset="-122"/>
                <a:ea typeface="微软雅黑" panose="020B0503020204020204" pitchFamily="34" charset="-122"/>
              </a:rPr>
              <a:t>1</a:t>
            </a:r>
            <a:r>
              <a:rPr lang="zh-CN" altLang="en-US" sz="1300" b="1" dirty="0" smtClean="0">
                <a:solidFill>
                  <a:srgbClr val="C00000"/>
                </a:solidFill>
                <a:latin typeface="微软雅黑" panose="020B0503020204020204" pitchFamily="34" charset="-122"/>
                <a:ea typeface="微软雅黑" panose="020B0503020204020204" pitchFamily="34" charset="-122"/>
              </a:rPr>
              <a:t>．进行场地地面的竖向布置</a:t>
            </a:r>
          </a:p>
          <a:p>
            <a:pPr indent="609600">
              <a:lnSpc>
                <a:spcPct val="150000"/>
              </a:lnSpc>
            </a:pPr>
            <a:r>
              <a:rPr lang="zh-CN" altLang="en-US" sz="1300" dirty="0" smtClean="0">
                <a:solidFill>
                  <a:schemeClr val="tx1"/>
                </a:solidFill>
                <a:latin typeface="微软雅黑" panose="020B0503020204020204" pitchFamily="34" charset="-122"/>
                <a:ea typeface="微软雅黑" panose="020B0503020204020204" pitchFamily="34" charset="-122"/>
              </a:rPr>
              <a:t>选择场地竖向布置方式，确定是按平坡式、台阶式还是混合式，人工地合理确定各部分的标高，力求减少土方量，并满足使用功能和建筑、道路等的布置要求，使场地内外能够相互衔接，并满足场地自然排水要求的坡度。</a:t>
            </a:r>
          </a:p>
          <a:p>
            <a:pPr indent="609600">
              <a:lnSpc>
                <a:spcPct val="150000"/>
              </a:lnSpc>
            </a:pPr>
            <a:r>
              <a:rPr lang="en-US" sz="1300" b="1" dirty="0" smtClean="0">
                <a:solidFill>
                  <a:srgbClr val="C00000"/>
                </a:solidFill>
                <a:latin typeface="微软雅黑" panose="020B0503020204020204" pitchFamily="34" charset="-122"/>
                <a:ea typeface="微软雅黑" panose="020B0503020204020204" pitchFamily="34" charset="-122"/>
              </a:rPr>
              <a:t>2</a:t>
            </a:r>
            <a:r>
              <a:rPr lang="zh-CN" altLang="en-US" sz="1300" b="1" dirty="0" smtClean="0">
                <a:solidFill>
                  <a:srgbClr val="C00000"/>
                </a:solidFill>
                <a:latin typeface="微软雅黑" panose="020B0503020204020204" pitchFamily="34" charset="-122"/>
                <a:ea typeface="微软雅黑" panose="020B0503020204020204" pitchFamily="34" charset="-122"/>
              </a:rPr>
              <a:t>．确定建（构）筑物的高程</a:t>
            </a:r>
          </a:p>
          <a:p>
            <a:pPr indent="609600">
              <a:lnSpc>
                <a:spcPct val="150000"/>
              </a:lnSpc>
            </a:pPr>
            <a:r>
              <a:rPr lang="zh-CN" altLang="en-US" sz="1300" dirty="0" smtClean="0">
                <a:solidFill>
                  <a:schemeClr val="tx1"/>
                </a:solidFill>
                <a:latin typeface="微软雅黑" panose="020B0503020204020204" pitchFamily="34" charset="-122"/>
                <a:ea typeface="微软雅黑" panose="020B0503020204020204" pitchFamily="34" charset="-122"/>
              </a:rPr>
              <a:t>建（构）筑物与露天台、场、仓库的室内标高</a:t>
            </a:r>
            <a:r>
              <a:rPr lang="en-US" altLang="zh-CN" sz="1300" dirty="0" smtClean="0">
                <a:solidFill>
                  <a:schemeClr val="tx1"/>
                </a:solidFill>
                <a:latin typeface="微软雅黑" panose="020B0503020204020204" pitchFamily="34" charset="-122"/>
                <a:ea typeface="微软雅黑" panose="020B0503020204020204" pitchFamily="34" charset="-122"/>
              </a:rPr>
              <a:t>—</a:t>
            </a:r>
            <a:r>
              <a:rPr lang="zh-CN" altLang="en-US" sz="1300" dirty="0" smtClean="0">
                <a:solidFill>
                  <a:schemeClr val="tx1"/>
                </a:solidFill>
                <a:latin typeface="微软雅黑" panose="020B0503020204020204" pitchFamily="34" charset="-122"/>
                <a:ea typeface="微软雅黑" panose="020B0503020204020204" pitchFamily="34" charset="-122"/>
              </a:rPr>
              <a:t>般是场地的最高点；道路、铁路、排水沟等的控制点标高，一般是场地的最低点。</a:t>
            </a:r>
          </a:p>
          <a:p>
            <a:pPr indent="609600">
              <a:lnSpc>
                <a:spcPct val="150000"/>
              </a:lnSpc>
            </a:pPr>
            <a:r>
              <a:rPr lang="en-US" sz="1300" b="1" dirty="0" smtClean="0">
                <a:solidFill>
                  <a:srgbClr val="C00000"/>
                </a:solidFill>
                <a:latin typeface="微软雅黑" panose="020B0503020204020204" pitchFamily="34" charset="-122"/>
                <a:ea typeface="微软雅黑" panose="020B0503020204020204" pitchFamily="34" charset="-122"/>
              </a:rPr>
              <a:t>3</a:t>
            </a:r>
            <a:r>
              <a:rPr lang="zh-CN" altLang="en-US" sz="1300" b="1" dirty="0" smtClean="0">
                <a:solidFill>
                  <a:srgbClr val="C00000"/>
                </a:solidFill>
                <a:latin typeface="微软雅黑" panose="020B0503020204020204" pitchFamily="34" charset="-122"/>
                <a:ea typeface="微软雅黑" panose="020B0503020204020204" pitchFamily="34" charset="-122"/>
              </a:rPr>
              <a:t>．拟定场地排水方案</a:t>
            </a:r>
          </a:p>
          <a:p>
            <a:pPr indent="609600">
              <a:lnSpc>
                <a:spcPct val="150000"/>
              </a:lnSpc>
            </a:pPr>
            <a:r>
              <a:rPr lang="zh-CN" altLang="en-US" sz="1300" dirty="0" smtClean="0">
                <a:solidFill>
                  <a:schemeClr val="tx1"/>
                </a:solidFill>
                <a:latin typeface="微软雅黑" panose="020B0503020204020204" pitchFamily="34" charset="-122"/>
                <a:ea typeface="微软雅黑" panose="020B0503020204020204" pitchFamily="34" charset="-122"/>
              </a:rPr>
              <a:t>为了保证地面雨水的顺利排出，需拟定场地的排水方案，一般是建筑室外四角向场地外缘排水，点应高于洪水水位</a:t>
            </a:r>
            <a:r>
              <a:rPr lang="en-US" sz="1300" dirty="0" smtClean="0">
                <a:solidFill>
                  <a:schemeClr val="tx1"/>
                </a:solidFill>
                <a:latin typeface="微软雅黑" panose="020B0503020204020204" pitchFamily="34" charset="-122"/>
                <a:ea typeface="微软雅黑" panose="020B0503020204020204" pitchFamily="34" charset="-122"/>
              </a:rPr>
              <a:t>0.5 m</a:t>
            </a:r>
            <a:r>
              <a:rPr lang="zh-CN" altLang="en-US" sz="13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en-US" sz="1300" b="1" dirty="0" smtClean="0">
                <a:solidFill>
                  <a:srgbClr val="C00000"/>
                </a:solidFill>
                <a:latin typeface="微软雅黑" panose="020B0503020204020204" pitchFamily="34" charset="-122"/>
                <a:ea typeface="微软雅黑" panose="020B0503020204020204" pitchFamily="34" charset="-122"/>
              </a:rPr>
              <a:t>4</a:t>
            </a:r>
            <a:r>
              <a:rPr lang="zh-CN" altLang="en-US" sz="1300" b="1" dirty="0" smtClean="0">
                <a:solidFill>
                  <a:srgbClr val="C00000"/>
                </a:solidFill>
                <a:latin typeface="微软雅黑" panose="020B0503020204020204" pitchFamily="34" charset="-122"/>
                <a:ea typeface="微软雅黑" panose="020B0503020204020204" pitchFamily="34" charset="-122"/>
              </a:rPr>
              <a:t>．确定土方平整方案</a:t>
            </a:r>
          </a:p>
          <a:p>
            <a:pPr indent="609600">
              <a:lnSpc>
                <a:spcPct val="150000"/>
              </a:lnSpc>
            </a:pPr>
            <a:r>
              <a:rPr lang="zh-CN" altLang="en-US" sz="1300" dirty="0" smtClean="0">
                <a:solidFill>
                  <a:schemeClr val="tx1"/>
                </a:solidFill>
                <a:latin typeface="微软雅黑" panose="020B0503020204020204" pitchFamily="34" charset="-122"/>
                <a:ea typeface="微软雅黑" panose="020B0503020204020204" pitchFamily="34" charset="-122"/>
              </a:rPr>
              <a:t>确定土方平整方案，计算填挖土方工程量，选定弃土和取土的地点。</a:t>
            </a:r>
          </a:p>
          <a:p>
            <a:pPr indent="609600">
              <a:lnSpc>
                <a:spcPct val="150000"/>
              </a:lnSpc>
            </a:pPr>
            <a:r>
              <a:rPr lang="en-US" sz="1300" b="1" dirty="0" smtClean="0">
                <a:solidFill>
                  <a:srgbClr val="C00000"/>
                </a:solidFill>
                <a:latin typeface="微软雅黑" panose="020B0503020204020204" pitchFamily="34" charset="-122"/>
                <a:ea typeface="微软雅黑" panose="020B0503020204020204" pitchFamily="34" charset="-122"/>
              </a:rPr>
              <a:t>5</a:t>
            </a:r>
            <a:r>
              <a:rPr lang="zh-CN" altLang="en-US" sz="1300" b="1" dirty="0" smtClean="0">
                <a:solidFill>
                  <a:srgbClr val="C00000"/>
                </a:solidFill>
                <a:latin typeface="微软雅黑" panose="020B0503020204020204" pitchFamily="34" charset="-122"/>
                <a:ea typeface="微软雅黑" panose="020B0503020204020204" pitchFamily="34" charset="-122"/>
              </a:rPr>
              <a:t>．有关构筑物的设计</a:t>
            </a:r>
          </a:p>
          <a:p>
            <a:pPr indent="609600">
              <a:lnSpc>
                <a:spcPct val="150000"/>
              </a:lnSpc>
            </a:pPr>
            <a:r>
              <a:rPr lang="zh-CN" altLang="en-US" sz="1300" dirty="0" smtClean="0">
                <a:solidFill>
                  <a:schemeClr val="tx1"/>
                </a:solidFill>
                <a:latin typeface="微软雅黑" panose="020B0503020204020204" pitchFamily="34" charset="-122"/>
                <a:ea typeface="微软雅黑" panose="020B0503020204020204" pitchFamily="34" charset="-122"/>
              </a:rPr>
              <a:t>确定建设场地内由于挖方工程和填方工程等必须建造的工程构筑物，如护坡、挡土墙、散水坡及排水沟等，进行有关构筑物的具体设计。</a:t>
            </a:r>
            <a:endParaRPr lang="zh-CN" altLang="en-US" sz="1900" b="1" dirty="0" smtClean="0">
              <a:solidFill>
                <a:schemeClr val="tx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任务二    竖向设计的内容、步骤和原则</a:t>
            </a:r>
            <a:endParaRPr lang="zh-CN" altLang="en-US" dirty="0"/>
          </a:p>
        </p:txBody>
      </p:sp>
      <p:sp>
        <p:nvSpPr>
          <p:cNvPr id="4" name="矩形 3"/>
          <p:cNvSpPr/>
          <p:nvPr/>
        </p:nvSpPr>
        <p:spPr>
          <a:xfrm>
            <a:off x="952340" y="762158"/>
            <a:ext cx="4095246" cy="476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一、竖向设计的内容和步骤</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11221398" y="5906885"/>
            <a:ext cx="969058" cy="969408"/>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圆角矩形 14"/>
          <p:cNvSpPr/>
          <p:nvPr/>
        </p:nvSpPr>
        <p:spPr>
          <a:xfrm>
            <a:off x="952340" y="1238521"/>
            <a:ext cx="3619054"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（二）竖向设计的步骤</a:t>
            </a:r>
          </a:p>
        </p:txBody>
      </p:sp>
      <p:pic>
        <p:nvPicPr>
          <p:cNvPr id="11" name="Picture 3" descr="E:\我的设计素材库\精美靓丽的中国风png图标169张@锐普PPT 本本\本本 (59).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82607" y="5976144"/>
            <a:ext cx="649722" cy="64995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Group 10"/>
          <p:cNvGrpSpPr/>
          <p:nvPr/>
        </p:nvGrpSpPr>
        <p:grpSpPr bwMode="auto">
          <a:xfrm>
            <a:off x="9881420" y="467506"/>
            <a:ext cx="2000264" cy="1247776"/>
            <a:chOff x="2648" y="2456"/>
            <a:chExt cx="1441" cy="937"/>
          </a:xfrm>
        </p:grpSpPr>
        <p:grpSp>
          <p:nvGrpSpPr>
            <p:cNvPr id="14" name="Group 11"/>
            <p:cNvGrpSpPr/>
            <p:nvPr/>
          </p:nvGrpSpPr>
          <p:grpSpPr bwMode="auto">
            <a:xfrm>
              <a:off x="2729" y="2456"/>
              <a:ext cx="350" cy="932"/>
              <a:chOff x="2729" y="2456"/>
              <a:chExt cx="350" cy="932"/>
            </a:xfrm>
          </p:grpSpPr>
          <p:sp>
            <p:nvSpPr>
              <p:cNvPr id="28" name="Freeform 12"/>
              <p:cNvSpPr/>
              <p:nvPr/>
            </p:nvSpPr>
            <p:spPr bwMode="auto">
              <a:xfrm>
                <a:off x="2849" y="2456"/>
                <a:ext cx="168" cy="186"/>
              </a:xfrm>
              <a:custGeom>
                <a:avLst/>
                <a:gdLst/>
                <a:ahLst/>
                <a:cxnLst>
                  <a:cxn ang="0">
                    <a:pos x="130" y="51"/>
                  </a:cxn>
                  <a:cxn ang="0">
                    <a:pos x="120" y="21"/>
                  </a:cxn>
                  <a:cxn ang="0">
                    <a:pos x="88" y="10"/>
                  </a:cxn>
                  <a:cxn ang="0">
                    <a:pos x="83" y="5"/>
                  </a:cxn>
                  <a:cxn ang="0">
                    <a:pos x="78" y="0"/>
                  </a:cxn>
                  <a:cxn ang="0">
                    <a:pos x="36" y="10"/>
                  </a:cxn>
                  <a:cxn ang="0">
                    <a:pos x="10" y="41"/>
                  </a:cxn>
                  <a:cxn ang="0">
                    <a:pos x="5" y="57"/>
                  </a:cxn>
                  <a:cxn ang="0">
                    <a:pos x="5" y="77"/>
                  </a:cxn>
                  <a:cxn ang="0">
                    <a:pos x="5" y="77"/>
                  </a:cxn>
                  <a:cxn ang="0">
                    <a:pos x="5" y="82"/>
                  </a:cxn>
                  <a:cxn ang="0">
                    <a:pos x="0" y="93"/>
                  </a:cxn>
                  <a:cxn ang="0">
                    <a:pos x="0" y="103"/>
                  </a:cxn>
                  <a:cxn ang="0">
                    <a:pos x="5" y="113"/>
                  </a:cxn>
                  <a:cxn ang="0">
                    <a:pos x="10" y="118"/>
                  </a:cxn>
                  <a:cxn ang="0">
                    <a:pos x="15" y="123"/>
                  </a:cxn>
                  <a:cxn ang="0">
                    <a:pos x="15" y="129"/>
                  </a:cxn>
                  <a:cxn ang="0">
                    <a:pos x="15" y="134"/>
                  </a:cxn>
                  <a:cxn ang="0">
                    <a:pos x="15" y="139"/>
                  </a:cxn>
                  <a:cxn ang="0">
                    <a:pos x="15" y="149"/>
                  </a:cxn>
                  <a:cxn ang="0">
                    <a:pos x="15" y="154"/>
                  </a:cxn>
                  <a:cxn ang="0">
                    <a:pos x="21" y="159"/>
                  </a:cxn>
                  <a:cxn ang="0">
                    <a:pos x="31" y="159"/>
                  </a:cxn>
                  <a:cxn ang="0">
                    <a:pos x="73" y="185"/>
                  </a:cxn>
                  <a:cxn ang="0">
                    <a:pos x="78" y="180"/>
                  </a:cxn>
                  <a:cxn ang="0">
                    <a:pos x="83" y="175"/>
                  </a:cxn>
                  <a:cxn ang="0">
                    <a:pos x="94" y="175"/>
                  </a:cxn>
                  <a:cxn ang="0">
                    <a:pos x="99" y="175"/>
                  </a:cxn>
                  <a:cxn ang="0">
                    <a:pos x="109" y="175"/>
                  </a:cxn>
                  <a:cxn ang="0">
                    <a:pos x="109" y="165"/>
                  </a:cxn>
                  <a:cxn ang="0">
                    <a:pos x="109" y="159"/>
                  </a:cxn>
                  <a:cxn ang="0">
                    <a:pos x="120" y="159"/>
                  </a:cxn>
                  <a:cxn ang="0">
                    <a:pos x="114" y="154"/>
                  </a:cxn>
                  <a:cxn ang="0">
                    <a:pos x="125" y="154"/>
                  </a:cxn>
                  <a:cxn ang="0">
                    <a:pos x="125" y="144"/>
                  </a:cxn>
                  <a:cxn ang="0">
                    <a:pos x="135" y="144"/>
                  </a:cxn>
                  <a:cxn ang="0">
                    <a:pos x="141" y="144"/>
                  </a:cxn>
                  <a:cxn ang="0">
                    <a:pos x="141" y="134"/>
                  </a:cxn>
                  <a:cxn ang="0">
                    <a:pos x="135" y="123"/>
                  </a:cxn>
                  <a:cxn ang="0">
                    <a:pos x="141" y="113"/>
                  </a:cxn>
                  <a:cxn ang="0">
                    <a:pos x="141" y="113"/>
                  </a:cxn>
                  <a:cxn ang="0">
                    <a:pos x="141" y="103"/>
                  </a:cxn>
                  <a:cxn ang="0">
                    <a:pos x="146" y="108"/>
                  </a:cxn>
                  <a:cxn ang="0">
                    <a:pos x="156" y="108"/>
                  </a:cxn>
                  <a:cxn ang="0">
                    <a:pos x="161" y="103"/>
                  </a:cxn>
                  <a:cxn ang="0">
                    <a:pos x="167" y="93"/>
                  </a:cxn>
                  <a:cxn ang="0">
                    <a:pos x="167" y="82"/>
                  </a:cxn>
                  <a:cxn ang="0">
                    <a:pos x="161" y="77"/>
                  </a:cxn>
                  <a:cxn ang="0">
                    <a:pos x="161" y="72"/>
                  </a:cxn>
                  <a:cxn ang="0">
                    <a:pos x="161" y="72"/>
                  </a:cxn>
                  <a:cxn ang="0">
                    <a:pos x="161" y="67"/>
                  </a:cxn>
                  <a:cxn ang="0">
                    <a:pos x="161" y="57"/>
                  </a:cxn>
                  <a:cxn ang="0">
                    <a:pos x="151" y="51"/>
                  </a:cxn>
                  <a:cxn ang="0">
                    <a:pos x="146" y="51"/>
                  </a:cxn>
                  <a:cxn ang="0">
                    <a:pos x="141" y="51"/>
                  </a:cxn>
                  <a:cxn ang="0">
                    <a:pos x="130" y="51"/>
                  </a:cxn>
                  <a:cxn ang="0">
                    <a:pos x="130" y="51"/>
                  </a:cxn>
                  <a:cxn ang="0">
                    <a:pos x="130" y="51"/>
                  </a:cxn>
                </a:cxnLst>
                <a:rect l="0" t="0" r="r" b="b"/>
                <a:pathLst>
                  <a:path w="168" h="186">
                    <a:moveTo>
                      <a:pt x="130" y="51"/>
                    </a:moveTo>
                    <a:lnTo>
                      <a:pt x="120" y="21"/>
                    </a:lnTo>
                    <a:lnTo>
                      <a:pt x="88" y="10"/>
                    </a:lnTo>
                    <a:lnTo>
                      <a:pt x="83" y="5"/>
                    </a:lnTo>
                    <a:lnTo>
                      <a:pt x="78" y="0"/>
                    </a:lnTo>
                    <a:lnTo>
                      <a:pt x="36" y="10"/>
                    </a:lnTo>
                    <a:lnTo>
                      <a:pt x="10" y="41"/>
                    </a:lnTo>
                    <a:lnTo>
                      <a:pt x="5" y="57"/>
                    </a:lnTo>
                    <a:lnTo>
                      <a:pt x="5" y="77"/>
                    </a:lnTo>
                    <a:lnTo>
                      <a:pt x="5" y="82"/>
                    </a:lnTo>
                    <a:lnTo>
                      <a:pt x="0" y="93"/>
                    </a:lnTo>
                    <a:lnTo>
                      <a:pt x="0" y="103"/>
                    </a:lnTo>
                    <a:lnTo>
                      <a:pt x="5" y="113"/>
                    </a:lnTo>
                    <a:lnTo>
                      <a:pt x="10" y="118"/>
                    </a:lnTo>
                    <a:lnTo>
                      <a:pt x="15" y="123"/>
                    </a:lnTo>
                    <a:lnTo>
                      <a:pt x="15" y="129"/>
                    </a:lnTo>
                    <a:lnTo>
                      <a:pt x="15" y="134"/>
                    </a:lnTo>
                    <a:lnTo>
                      <a:pt x="15" y="139"/>
                    </a:lnTo>
                    <a:lnTo>
                      <a:pt x="15" y="149"/>
                    </a:lnTo>
                    <a:lnTo>
                      <a:pt x="15" y="154"/>
                    </a:lnTo>
                    <a:lnTo>
                      <a:pt x="21" y="159"/>
                    </a:lnTo>
                    <a:lnTo>
                      <a:pt x="31" y="159"/>
                    </a:lnTo>
                    <a:lnTo>
                      <a:pt x="73" y="185"/>
                    </a:lnTo>
                    <a:lnTo>
                      <a:pt x="78" y="180"/>
                    </a:lnTo>
                    <a:lnTo>
                      <a:pt x="83" y="175"/>
                    </a:lnTo>
                    <a:lnTo>
                      <a:pt x="94" y="175"/>
                    </a:lnTo>
                    <a:lnTo>
                      <a:pt x="99" y="175"/>
                    </a:lnTo>
                    <a:lnTo>
                      <a:pt x="109" y="175"/>
                    </a:lnTo>
                    <a:lnTo>
                      <a:pt x="109" y="165"/>
                    </a:lnTo>
                    <a:lnTo>
                      <a:pt x="109" y="159"/>
                    </a:lnTo>
                    <a:lnTo>
                      <a:pt x="120" y="159"/>
                    </a:lnTo>
                    <a:lnTo>
                      <a:pt x="114" y="154"/>
                    </a:lnTo>
                    <a:lnTo>
                      <a:pt x="125" y="154"/>
                    </a:lnTo>
                    <a:lnTo>
                      <a:pt x="125" y="144"/>
                    </a:lnTo>
                    <a:lnTo>
                      <a:pt x="135" y="144"/>
                    </a:lnTo>
                    <a:lnTo>
                      <a:pt x="141" y="144"/>
                    </a:lnTo>
                    <a:lnTo>
                      <a:pt x="141" y="134"/>
                    </a:lnTo>
                    <a:lnTo>
                      <a:pt x="135" y="123"/>
                    </a:lnTo>
                    <a:lnTo>
                      <a:pt x="141" y="113"/>
                    </a:lnTo>
                    <a:lnTo>
                      <a:pt x="141" y="103"/>
                    </a:lnTo>
                    <a:lnTo>
                      <a:pt x="146" y="108"/>
                    </a:lnTo>
                    <a:lnTo>
                      <a:pt x="156" y="108"/>
                    </a:lnTo>
                    <a:lnTo>
                      <a:pt x="161" y="103"/>
                    </a:lnTo>
                    <a:lnTo>
                      <a:pt x="167" y="93"/>
                    </a:lnTo>
                    <a:lnTo>
                      <a:pt x="167" y="82"/>
                    </a:lnTo>
                    <a:lnTo>
                      <a:pt x="161" y="77"/>
                    </a:lnTo>
                    <a:lnTo>
                      <a:pt x="161" y="72"/>
                    </a:lnTo>
                    <a:lnTo>
                      <a:pt x="161" y="67"/>
                    </a:lnTo>
                    <a:lnTo>
                      <a:pt x="161" y="57"/>
                    </a:lnTo>
                    <a:lnTo>
                      <a:pt x="151" y="51"/>
                    </a:lnTo>
                    <a:lnTo>
                      <a:pt x="146" y="51"/>
                    </a:lnTo>
                    <a:lnTo>
                      <a:pt x="141" y="51"/>
                    </a:lnTo>
                    <a:lnTo>
                      <a:pt x="130" y="51"/>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9" name="Freeform 13"/>
              <p:cNvSpPr/>
              <p:nvPr/>
            </p:nvSpPr>
            <p:spPr bwMode="auto">
              <a:xfrm>
                <a:off x="2927" y="2646"/>
                <a:ext cx="6" cy="22"/>
              </a:xfrm>
              <a:custGeom>
                <a:avLst/>
                <a:gdLst/>
                <a:ahLst/>
                <a:cxnLst>
                  <a:cxn ang="0">
                    <a:pos x="0" y="0"/>
                  </a:cxn>
                  <a:cxn ang="0">
                    <a:pos x="5" y="5"/>
                  </a:cxn>
                  <a:cxn ang="0">
                    <a:pos x="5" y="21"/>
                  </a:cxn>
                  <a:cxn ang="0">
                    <a:pos x="0" y="11"/>
                  </a:cxn>
                  <a:cxn ang="0">
                    <a:pos x="0" y="0"/>
                  </a:cxn>
                  <a:cxn ang="0">
                    <a:pos x="0" y="0"/>
                  </a:cxn>
                </a:cxnLst>
                <a:rect l="0" t="0" r="r" b="b"/>
                <a:pathLst>
                  <a:path w="6" h="22">
                    <a:moveTo>
                      <a:pt x="0" y="0"/>
                    </a:moveTo>
                    <a:lnTo>
                      <a:pt x="5" y="5"/>
                    </a:lnTo>
                    <a:lnTo>
                      <a:pt x="5" y="21"/>
                    </a:lnTo>
                    <a:lnTo>
                      <a:pt x="0" y="11"/>
                    </a:lnTo>
                    <a:lnTo>
                      <a:pt x="0" y="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30" name="Freeform 14"/>
              <p:cNvSpPr/>
              <p:nvPr/>
            </p:nvSpPr>
            <p:spPr bwMode="auto">
              <a:xfrm>
                <a:off x="2901" y="2662"/>
                <a:ext cx="22" cy="26"/>
              </a:xfrm>
              <a:custGeom>
                <a:avLst/>
                <a:gdLst/>
                <a:ahLst/>
                <a:cxnLst>
                  <a:cxn ang="0">
                    <a:pos x="21" y="0"/>
                  </a:cxn>
                  <a:cxn ang="0">
                    <a:pos x="0" y="20"/>
                  </a:cxn>
                  <a:cxn ang="0">
                    <a:pos x="10" y="25"/>
                  </a:cxn>
                  <a:cxn ang="0">
                    <a:pos x="21" y="0"/>
                  </a:cxn>
                  <a:cxn ang="0">
                    <a:pos x="21" y="0"/>
                  </a:cxn>
                  <a:cxn ang="0">
                    <a:pos x="21" y="0"/>
                  </a:cxn>
                </a:cxnLst>
                <a:rect l="0" t="0" r="r" b="b"/>
                <a:pathLst>
                  <a:path w="22" h="26">
                    <a:moveTo>
                      <a:pt x="21" y="0"/>
                    </a:moveTo>
                    <a:lnTo>
                      <a:pt x="0" y="20"/>
                    </a:lnTo>
                    <a:lnTo>
                      <a:pt x="10" y="25"/>
                    </a:lnTo>
                    <a:lnTo>
                      <a:pt x="21" y="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31" name="Freeform 15"/>
              <p:cNvSpPr/>
              <p:nvPr/>
            </p:nvSpPr>
            <p:spPr bwMode="auto">
              <a:xfrm>
                <a:off x="2750" y="2631"/>
                <a:ext cx="324" cy="299"/>
              </a:xfrm>
              <a:custGeom>
                <a:avLst/>
                <a:gdLst/>
                <a:ahLst/>
                <a:cxnLst>
                  <a:cxn ang="0">
                    <a:pos x="156" y="206"/>
                  </a:cxn>
                  <a:cxn ang="0">
                    <a:pos x="193" y="221"/>
                  </a:cxn>
                  <a:cxn ang="0">
                    <a:pos x="213" y="257"/>
                  </a:cxn>
                  <a:cxn ang="0">
                    <a:pos x="234" y="247"/>
                  </a:cxn>
                  <a:cxn ang="0">
                    <a:pos x="266" y="267"/>
                  </a:cxn>
                  <a:cxn ang="0">
                    <a:pos x="255" y="226"/>
                  </a:cxn>
                  <a:cxn ang="0">
                    <a:pos x="260" y="221"/>
                  </a:cxn>
                  <a:cxn ang="0">
                    <a:pos x="234" y="206"/>
                  </a:cxn>
                  <a:cxn ang="0">
                    <a:pos x="198" y="185"/>
                  </a:cxn>
                  <a:cxn ang="0">
                    <a:pos x="281" y="170"/>
                  </a:cxn>
                  <a:cxn ang="0">
                    <a:pos x="297" y="164"/>
                  </a:cxn>
                  <a:cxn ang="0">
                    <a:pos x="318" y="154"/>
                  </a:cxn>
                  <a:cxn ang="0">
                    <a:pos x="302" y="123"/>
                  </a:cxn>
                  <a:cxn ang="0">
                    <a:pos x="323" y="103"/>
                  </a:cxn>
                  <a:cxn ang="0">
                    <a:pos x="177" y="149"/>
                  </a:cxn>
                  <a:cxn ang="0">
                    <a:pos x="187" y="46"/>
                  </a:cxn>
                  <a:cxn ang="0">
                    <a:pos x="187" y="92"/>
                  </a:cxn>
                  <a:cxn ang="0">
                    <a:pos x="177" y="56"/>
                  </a:cxn>
                  <a:cxn ang="0">
                    <a:pos x="156" y="67"/>
                  </a:cxn>
                  <a:cxn ang="0">
                    <a:pos x="135" y="62"/>
                  </a:cxn>
                  <a:cxn ang="0">
                    <a:pos x="135" y="46"/>
                  </a:cxn>
                  <a:cxn ang="0">
                    <a:pos x="156" y="31"/>
                  </a:cxn>
                  <a:cxn ang="0">
                    <a:pos x="135" y="41"/>
                  </a:cxn>
                  <a:cxn ang="0">
                    <a:pos x="130" y="36"/>
                  </a:cxn>
                  <a:cxn ang="0">
                    <a:pos x="114" y="15"/>
                  </a:cxn>
                  <a:cxn ang="0">
                    <a:pos x="83" y="0"/>
                  </a:cxn>
                  <a:cxn ang="0">
                    <a:pos x="67" y="41"/>
                  </a:cxn>
                  <a:cxn ang="0">
                    <a:pos x="52" y="82"/>
                  </a:cxn>
                  <a:cxn ang="0">
                    <a:pos x="31" y="139"/>
                  </a:cxn>
                  <a:cxn ang="0">
                    <a:pos x="31" y="164"/>
                  </a:cxn>
                  <a:cxn ang="0">
                    <a:pos x="41" y="185"/>
                  </a:cxn>
                  <a:cxn ang="0">
                    <a:pos x="10" y="247"/>
                  </a:cxn>
                  <a:cxn ang="0">
                    <a:pos x="177" y="298"/>
                  </a:cxn>
                </a:cxnLst>
                <a:rect l="0" t="0" r="r" b="b"/>
                <a:pathLst>
                  <a:path w="324" h="299">
                    <a:moveTo>
                      <a:pt x="177" y="298"/>
                    </a:moveTo>
                    <a:lnTo>
                      <a:pt x="156" y="206"/>
                    </a:lnTo>
                    <a:lnTo>
                      <a:pt x="167" y="190"/>
                    </a:lnTo>
                    <a:lnTo>
                      <a:pt x="193" y="221"/>
                    </a:lnTo>
                    <a:lnTo>
                      <a:pt x="203" y="262"/>
                    </a:lnTo>
                    <a:lnTo>
                      <a:pt x="213" y="257"/>
                    </a:lnTo>
                    <a:lnTo>
                      <a:pt x="219" y="262"/>
                    </a:lnTo>
                    <a:lnTo>
                      <a:pt x="234" y="247"/>
                    </a:lnTo>
                    <a:lnTo>
                      <a:pt x="260" y="272"/>
                    </a:lnTo>
                    <a:lnTo>
                      <a:pt x="266" y="267"/>
                    </a:lnTo>
                    <a:lnTo>
                      <a:pt x="240" y="226"/>
                    </a:lnTo>
                    <a:lnTo>
                      <a:pt x="255" y="226"/>
                    </a:lnTo>
                    <a:lnTo>
                      <a:pt x="260" y="226"/>
                    </a:lnTo>
                    <a:lnTo>
                      <a:pt x="260" y="221"/>
                    </a:lnTo>
                    <a:lnTo>
                      <a:pt x="245" y="216"/>
                    </a:lnTo>
                    <a:lnTo>
                      <a:pt x="234" y="206"/>
                    </a:lnTo>
                    <a:lnTo>
                      <a:pt x="219" y="206"/>
                    </a:lnTo>
                    <a:lnTo>
                      <a:pt x="198" y="185"/>
                    </a:lnTo>
                    <a:lnTo>
                      <a:pt x="255" y="154"/>
                    </a:lnTo>
                    <a:lnTo>
                      <a:pt x="281" y="170"/>
                    </a:lnTo>
                    <a:lnTo>
                      <a:pt x="286" y="164"/>
                    </a:lnTo>
                    <a:lnTo>
                      <a:pt x="297" y="164"/>
                    </a:lnTo>
                    <a:lnTo>
                      <a:pt x="313" y="154"/>
                    </a:lnTo>
                    <a:lnTo>
                      <a:pt x="318" y="154"/>
                    </a:lnTo>
                    <a:lnTo>
                      <a:pt x="323" y="149"/>
                    </a:lnTo>
                    <a:lnTo>
                      <a:pt x="302" y="123"/>
                    </a:lnTo>
                    <a:lnTo>
                      <a:pt x="323" y="113"/>
                    </a:lnTo>
                    <a:lnTo>
                      <a:pt x="323" y="103"/>
                    </a:lnTo>
                    <a:lnTo>
                      <a:pt x="245" y="123"/>
                    </a:lnTo>
                    <a:lnTo>
                      <a:pt x="177" y="149"/>
                    </a:lnTo>
                    <a:lnTo>
                      <a:pt x="213" y="103"/>
                    </a:lnTo>
                    <a:lnTo>
                      <a:pt x="187" y="46"/>
                    </a:lnTo>
                    <a:lnTo>
                      <a:pt x="187" y="51"/>
                    </a:lnTo>
                    <a:lnTo>
                      <a:pt x="187" y="92"/>
                    </a:lnTo>
                    <a:lnTo>
                      <a:pt x="172" y="92"/>
                    </a:lnTo>
                    <a:lnTo>
                      <a:pt x="177" y="56"/>
                    </a:lnTo>
                    <a:lnTo>
                      <a:pt x="167" y="62"/>
                    </a:lnTo>
                    <a:lnTo>
                      <a:pt x="156" y="67"/>
                    </a:lnTo>
                    <a:lnTo>
                      <a:pt x="140" y="67"/>
                    </a:lnTo>
                    <a:lnTo>
                      <a:pt x="135" y="62"/>
                    </a:lnTo>
                    <a:lnTo>
                      <a:pt x="135" y="56"/>
                    </a:lnTo>
                    <a:lnTo>
                      <a:pt x="135" y="46"/>
                    </a:lnTo>
                    <a:lnTo>
                      <a:pt x="146" y="41"/>
                    </a:lnTo>
                    <a:lnTo>
                      <a:pt x="156" y="31"/>
                    </a:lnTo>
                    <a:lnTo>
                      <a:pt x="146" y="41"/>
                    </a:lnTo>
                    <a:lnTo>
                      <a:pt x="135" y="41"/>
                    </a:lnTo>
                    <a:lnTo>
                      <a:pt x="130" y="36"/>
                    </a:lnTo>
                    <a:lnTo>
                      <a:pt x="120" y="31"/>
                    </a:lnTo>
                    <a:lnTo>
                      <a:pt x="114" y="15"/>
                    </a:lnTo>
                    <a:lnTo>
                      <a:pt x="114" y="0"/>
                    </a:lnTo>
                    <a:lnTo>
                      <a:pt x="83" y="0"/>
                    </a:lnTo>
                    <a:lnTo>
                      <a:pt x="73" y="15"/>
                    </a:lnTo>
                    <a:lnTo>
                      <a:pt x="67" y="41"/>
                    </a:lnTo>
                    <a:lnTo>
                      <a:pt x="57" y="62"/>
                    </a:lnTo>
                    <a:lnTo>
                      <a:pt x="52" y="82"/>
                    </a:lnTo>
                    <a:lnTo>
                      <a:pt x="41" y="108"/>
                    </a:lnTo>
                    <a:lnTo>
                      <a:pt x="31" y="139"/>
                    </a:lnTo>
                    <a:lnTo>
                      <a:pt x="31" y="149"/>
                    </a:lnTo>
                    <a:lnTo>
                      <a:pt x="31" y="164"/>
                    </a:lnTo>
                    <a:lnTo>
                      <a:pt x="36" y="180"/>
                    </a:lnTo>
                    <a:lnTo>
                      <a:pt x="41" y="185"/>
                    </a:lnTo>
                    <a:lnTo>
                      <a:pt x="31" y="206"/>
                    </a:lnTo>
                    <a:lnTo>
                      <a:pt x="10" y="247"/>
                    </a:lnTo>
                    <a:lnTo>
                      <a:pt x="0" y="298"/>
                    </a:lnTo>
                    <a:lnTo>
                      <a:pt x="177" y="298"/>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32" name="Freeform 16"/>
              <p:cNvSpPr/>
              <p:nvPr/>
            </p:nvSpPr>
            <p:spPr bwMode="auto">
              <a:xfrm>
                <a:off x="2729" y="2986"/>
                <a:ext cx="350" cy="402"/>
              </a:xfrm>
              <a:custGeom>
                <a:avLst/>
                <a:gdLst/>
                <a:ahLst/>
                <a:cxnLst>
                  <a:cxn ang="0">
                    <a:pos x="10" y="0"/>
                  </a:cxn>
                  <a:cxn ang="0">
                    <a:pos x="5" y="56"/>
                  </a:cxn>
                  <a:cxn ang="0">
                    <a:pos x="0" y="118"/>
                  </a:cxn>
                  <a:cxn ang="0">
                    <a:pos x="5" y="159"/>
                  </a:cxn>
                  <a:cxn ang="0">
                    <a:pos x="5" y="185"/>
                  </a:cxn>
                  <a:cxn ang="0">
                    <a:pos x="15" y="185"/>
                  </a:cxn>
                  <a:cxn ang="0">
                    <a:pos x="21" y="190"/>
                  </a:cxn>
                  <a:cxn ang="0">
                    <a:pos x="15" y="211"/>
                  </a:cxn>
                  <a:cxn ang="0">
                    <a:pos x="15" y="231"/>
                  </a:cxn>
                  <a:cxn ang="0">
                    <a:pos x="21" y="262"/>
                  </a:cxn>
                  <a:cxn ang="0">
                    <a:pos x="31" y="277"/>
                  </a:cxn>
                  <a:cxn ang="0">
                    <a:pos x="31" y="288"/>
                  </a:cxn>
                  <a:cxn ang="0">
                    <a:pos x="36" y="303"/>
                  </a:cxn>
                  <a:cxn ang="0">
                    <a:pos x="31" y="324"/>
                  </a:cxn>
                  <a:cxn ang="0">
                    <a:pos x="31" y="344"/>
                  </a:cxn>
                  <a:cxn ang="0">
                    <a:pos x="31" y="365"/>
                  </a:cxn>
                  <a:cxn ang="0">
                    <a:pos x="31" y="385"/>
                  </a:cxn>
                  <a:cxn ang="0">
                    <a:pos x="26" y="401"/>
                  </a:cxn>
                  <a:cxn ang="0">
                    <a:pos x="73" y="401"/>
                  </a:cxn>
                  <a:cxn ang="0">
                    <a:pos x="73" y="391"/>
                  </a:cxn>
                  <a:cxn ang="0">
                    <a:pos x="73" y="380"/>
                  </a:cxn>
                  <a:cxn ang="0">
                    <a:pos x="73" y="375"/>
                  </a:cxn>
                  <a:cxn ang="0">
                    <a:pos x="73" y="375"/>
                  </a:cxn>
                  <a:cxn ang="0">
                    <a:pos x="73" y="349"/>
                  </a:cxn>
                  <a:cxn ang="0">
                    <a:pos x="68" y="329"/>
                  </a:cxn>
                  <a:cxn ang="0">
                    <a:pos x="62" y="313"/>
                  </a:cxn>
                  <a:cxn ang="0">
                    <a:pos x="68" y="277"/>
                  </a:cxn>
                  <a:cxn ang="0">
                    <a:pos x="73" y="257"/>
                  </a:cxn>
                  <a:cxn ang="0">
                    <a:pos x="73" y="231"/>
                  </a:cxn>
                  <a:cxn ang="0">
                    <a:pos x="73" y="211"/>
                  </a:cxn>
                  <a:cxn ang="0">
                    <a:pos x="73" y="185"/>
                  </a:cxn>
                  <a:cxn ang="0">
                    <a:pos x="177" y="185"/>
                  </a:cxn>
                  <a:cxn ang="0">
                    <a:pos x="177" y="211"/>
                  </a:cxn>
                  <a:cxn ang="0">
                    <a:pos x="182" y="236"/>
                  </a:cxn>
                  <a:cxn ang="0">
                    <a:pos x="208" y="283"/>
                  </a:cxn>
                  <a:cxn ang="0">
                    <a:pos x="250" y="324"/>
                  </a:cxn>
                  <a:cxn ang="0">
                    <a:pos x="250" y="344"/>
                  </a:cxn>
                  <a:cxn ang="0">
                    <a:pos x="245" y="360"/>
                  </a:cxn>
                  <a:cxn ang="0">
                    <a:pos x="245" y="385"/>
                  </a:cxn>
                  <a:cxn ang="0">
                    <a:pos x="250" y="391"/>
                  </a:cxn>
                  <a:cxn ang="0">
                    <a:pos x="250" y="401"/>
                  </a:cxn>
                  <a:cxn ang="0">
                    <a:pos x="261" y="401"/>
                  </a:cxn>
                  <a:cxn ang="0">
                    <a:pos x="261" y="401"/>
                  </a:cxn>
                  <a:cxn ang="0">
                    <a:pos x="261" y="385"/>
                  </a:cxn>
                  <a:cxn ang="0">
                    <a:pos x="266" y="380"/>
                  </a:cxn>
                  <a:cxn ang="0">
                    <a:pos x="271" y="380"/>
                  </a:cxn>
                  <a:cxn ang="0">
                    <a:pos x="281" y="385"/>
                  </a:cxn>
                  <a:cxn ang="0">
                    <a:pos x="287" y="391"/>
                  </a:cxn>
                  <a:cxn ang="0">
                    <a:pos x="292" y="401"/>
                  </a:cxn>
                  <a:cxn ang="0">
                    <a:pos x="349" y="401"/>
                  </a:cxn>
                  <a:cxn ang="0">
                    <a:pos x="349" y="401"/>
                  </a:cxn>
                  <a:cxn ang="0">
                    <a:pos x="349" y="401"/>
                  </a:cxn>
                  <a:cxn ang="0">
                    <a:pos x="323" y="375"/>
                  </a:cxn>
                  <a:cxn ang="0">
                    <a:pos x="302" y="355"/>
                  </a:cxn>
                  <a:cxn ang="0">
                    <a:pos x="255" y="277"/>
                  </a:cxn>
                  <a:cxn ang="0">
                    <a:pos x="229" y="185"/>
                  </a:cxn>
                  <a:cxn ang="0">
                    <a:pos x="250" y="185"/>
                  </a:cxn>
                  <a:cxn ang="0">
                    <a:pos x="219" y="97"/>
                  </a:cxn>
                  <a:cxn ang="0">
                    <a:pos x="203" y="0"/>
                  </a:cxn>
                  <a:cxn ang="0">
                    <a:pos x="10" y="0"/>
                  </a:cxn>
                  <a:cxn ang="0">
                    <a:pos x="10" y="0"/>
                  </a:cxn>
                </a:cxnLst>
                <a:rect l="0" t="0" r="r" b="b"/>
                <a:pathLst>
                  <a:path w="350" h="402">
                    <a:moveTo>
                      <a:pt x="10" y="0"/>
                    </a:moveTo>
                    <a:lnTo>
                      <a:pt x="5" y="56"/>
                    </a:lnTo>
                    <a:lnTo>
                      <a:pt x="0" y="118"/>
                    </a:lnTo>
                    <a:lnTo>
                      <a:pt x="5" y="159"/>
                    </a:lnTo>
                    <a:lnTo>
                      <a:pt x="5" y="185"/>
                    </a:lnTo>
                    <a:lnTo>
                      <a:pt x="15" y="185"/>
                    </a:lnTo>
                    <a:lnTo>
                      <a:pt x="21" y="190"/>
                    </a:lnTo>
                    <a:lnTo>
                      <a:pt x="15" y="211"/>
                    </a:lnTo>
                    <a:lnTo>
                      <a:pt x="15" y="231"/>
                    </a:lnTo>
                    <a:lnTo>
                      <a:pt x="21" y="262"/>
                    </a:lnTo>
                    <a:lnTo>
                      <a:pt x="31" y="277"/>
                    </a:lnTo>
                    <a:lnTo>
                      <a:pt x="31" y="288"/>
                    </a:lnTo>
                    <a:lnTo>
                      <a:pt x="36" y="303"/>
                    </a:lnTo>
                    <a:lnTo>
                      <a:pt x="31" y="324"/>
                    </a:lnTo>
                    <a:lnTo>
                      <a:pt x="31" y="344"/>
                    </a:lnTo>
                    <a:lnTo>
                      <a:pt x="31" y="365"/>
                    </a:lnTo>
                    <a:lnTo>
                      <a:pt x="31" y="385"/>
                    </a:lnTo>
                    <a:lnTo>
                      <a:pt x="26" y="401"/>
                    </a:lnTo>
                    <a:lnTo>
                      <a:pt x="73" y="401"/>
                    </a:lnTo>
                    <a:lnTo>
                      <a:pt x="73" y="391"/>
                    </a:lnTo>
                    <a:lnTo>
                      <a:pt x="73" y="380"/>
                    </a:lnTo>
                    <a:lnTo>
                      <a:pt x="73" y="375"/>
                    </a:lnTo>
                    <a:lnTo>
                      <a:pt x="73" y="349"/>
                    </a:lnTo>
                    <a:lnTo>
                      <a:pt x="68" y="329"/>
                    </a:lnTo>
                    <a:lnTo>
                      <a:pt x="62" y="313"/>
                    </a:lnTo>
                    <a:lnTo>
                      <a:pt x="68" y="277"/>
                    </a:lnTo>
                    <a:lnTo>
                      <a:pt x="73" y="257"/>
                    </a:lnTo>
                    <a:lnTo>
                      <a:pt x="73" y="231"/>
                    </a:lnTo>
                    <a:lnTo>
                      <a:pt x="73" y="211"/>
                    </a:lnTo>
                    <a:lnTo>
                      <a:pt x="73" y="185"/>
                    </a:lnTo>
                    <a:lnTo>
                      <a:pt x="177" y="185"/>
                    </a:lnTo>
                    <a:lnTo>
                      <a:pt x="177" y="211"/>
                    </a:lnTo>
                    <a:lnTo>
                      <a:pt x="182" y="236"/>
                    </a:lnTo>
                    <a:lnTo>
                      <a:pt x="208" y="283"/>
                    </a:lnTo>
                    <a:lnTo>
                      <a:pt x="250" y="324"/>
                    </a:lnTo>
                    <a:lnTo>
                      <a:pt x="250" y="344"/>
                    </a:lnTo>
                    <a:lnTo>
                      <a:pt x="245" y="360"/>
                    </a:lnTo>
                    <a:lnTo>
                      <a:pt x="245" y="385"/>
                    </a:lnTo>
                    <a:lnTo>
                      <a:pt x="250" y="391"/>
                    </a:lnTo>
                    <a:lnTo>
                      <a:pt x="250" y="401"/>
                    </a:lnTo>
                    <a:lnTo>
                      <a:pt x="261" y="401"/>
                    </a:lnTo>
                    <a:lnTo>
                      <a:pt x="261" y="385"/>
                    </a:lnTo>
                    <a:lnTo>
                      <a:pt x="266" y="380"/>
                    </a:lnTo>
                    <a:lnTo>
                      <a:pt x="271" y="380"/>
                    </a:lnTo>
                    <a:lnTo>
                      <a:pt x="281" y="385"/>
                    </a:lnTo>
                    <a:lnTo>
                      <a:pt x="287" y="391"/>
                    </a:lnTo>
                    <a:lnTo>
                      <a:pt x="292" y="401"/>
                    </a:lnTo>
                    <a:lnTo>
                      <a:pt x="349" y="401"/>
                    </a:lnTo>
                    <a:lnTo>
                      <a:pt x="323" y="375"/>
                    </a:lnTo>
                    <a:lnTo>
                      <a:pt x="302" y="355"/>
                    </a:lnTo>
                    <a:lnTo>
                      <a:pt x="255" y="277"/>
                    </a:lnTo>
                    <a:lnTo>
                      <a:pt x="229" y="185"/>
                    </a:lnTo>
                    <a:lnTo>
                      <a:pt x="250" y="185"/>
                    </a:lnTo>
                    <a:lnTo>
                      <a:pt x="219" y="97"/>
                    </a:lnTo>
                    <a:lnTo>
                      <a:pt x="203" y="0"/>
                    </a:lnTo>
                    <a:lnTo>
                      <a:pt x="10" y="0"/>
                    </a:lnTo>
                    <a:close/>
                  </a:path>
                </a:pathLst>
              </a:custGeom>
              <a:solidFill>
                <a:srgbClr val="777777"/>
              </a:solidFill>
              <a:ln w="3175" cap="flat">
                <a:noFill/>
                <a:prstDash val="solid"/>
                <a:round/>
              </a:ln>
              <a:effectLst/>
            </p:spPr>
            <p:txBody>
              <a:bodyPr wrap="none" anchor="ctr">
                <a:spAutoFit/>
              </a:bodyPr>
              <a:lstStyle/>
              <a:p>
                <a:endParaRPr lang="zh-CN" altLang="en-US"/>
              </a:p>
            </p:txBody>
          </p:sp>
        </p:grpSp>
        <p:grpSp>
          <p:nvGrpSpPr>
            <p:cNvPr id="16" name="Group 17"/>
            <p:cNvGrpSpPr/>
            <p:nvPr/>
          </p:nvGrpSpPr>
          <p:grpSpPr bwMode="auto">
            <a:xfrm>
              <a:off x="3156" y="2507"/>
              <a:ext cx="429" cy="886"/>
              <a:chOff x="3156" y="2507"/>
              <a:chExt cx="429" cy="886"/>
            </a:xfrm>
          </p:grpSpPr>
          <p:sp>
            <p:nvSpPr>
              <p:cNvPr id="23" name="Freeform 18"/>
              <p:cNvSpPr/>
              <p:nvPr/>
            </p:nvSpPr>
            <p:spPr bwMode="auto">
              <a:xfrm>
                <a:off x="3245" y="2507"/>
                <a:ext cx="147" cy="171"/>
              </a:xfrm>
              <a:custGeom>
                <a:avLst/>
                <a:gdLst/>
                <a:ahLst/>
                <a:cxnLst>
                  <a:cxn ang="0">
                    <a:pos x="146" y="108"/>
                  </a:cxn>
                  <a:cxn ang="0">
                    <a:pos x="104" y="170"/>
                  </a:cxn>
                  <a:cxn ang="0">
                    <a:pos x="99" y="155"/>
                  </a:cxn>
                  <a:cxn ang="0">
                    <a:pos x="94" y="160"/>
                  </a:cxn>
                  <a:cxn ang="0">
                    <a:pos x="83" y="165"/>
                  </a:cxn>
                  <a:cxn ang="0">
                    <a:pos x="78" y="165"/>
                  </a:cxn>
                  <a:cxn ang="0">
                    <a:pos x="73" y="165"/>
                  </a:cxn>
                  <a:cxn ang="0">
                    <a:pos x="68" y="150"/>
                  </a:cxn>
                  <a:cxn ang="0">
                    <a:pos x="63" y="150"/>
                  </a:cxn>
                  <a:cxn ang="0">
                    <a:pos x="68" y="134"/>
                  </a:cxn>
                  <a:cxn ang="0">
                    <a:pos x="57" y="144"/>
                  </a:cxn>
                  <a:cxn ang="0">
                    <a:pos x="52" y="129"/>
                  </a:cxn>
                  <a:cxn ang="0">
                    <a:pos x="37" y="139"/>
                  </a:cxn>
                  <a:cxn ang="0">
                    <a:pos x="37" y="139"/>
                  </a:cxn>
                  <a:cxn ang="0">
                    <a:pos x="37" y="108"/>
                  </a:cxn>
                  <a:cxn ang="0">
                    <a:pos x="26" y="103"/>
                  </a:cxn>
                  <a:cxn ang="0">
                    <a:pos x="21" y="72"/>
                  </a:cxn>
                  <a:cxn ang="0">
                    <a:pos x="0" y="67"/>
                  </a:cxn>
                  <a:cxn ang="0">
                    <a:pos x="10" y="52"/>
                  </a:cxn>
                  <a:cxn ang="0">
                    <a:pos x="21" y="42"/>
                  </a:cxn>
                  <a:cxn ang="0">
                    <a:pos x="37" y="21"/>
                  </a:cxn>
                  <a:cxn ang="0">
                    <a:pos x="57" y="11"/>
                  </a:cxn>
                  <a:cxn ang="0">
                    <a:pos x="89" y="0"/>
                  </a:cxn>
                  <a:cxn ang="0">
                    <a:pos x="120" y="11"/>
                  </a:cxn>
                  <a:cxn ang="0">
                    <a:pos x="125" y="21"/>
                  </a:cxn>
                  <a:cxn ang="0">
                    <a:pos x="136" y="31"/>
                  </a:cxn>
                  <a:cxn ang="0">
                    <a:pos x="141" y="42"/>
                  </a:cxn>
                  <a:cxn ang="0">
                    <a:pos x="141" y="57"/>
                  </a:cxn>
                  <a:cxn ang="0">
                    <a:pos x="141" y="62"/>
                  </a:cxn>
                  <a:cxn ang="0">
                    <a:pos x="141" y="67"/>
                  </a:cxn>
                  <a:cxn ang="0">
                    <a:pos x="141" y="83"/>
                  </a:cxn>
                  <a:cxn ang="0">
                    <a:pos x="141" y="93"/>
                  </a:cxn>
                  <a:cxn ang="0">
                    <a:pos x="146" y="108"/>
                  </a:cxn>
                  <a:cxn ang="0">
                    <a:pos x="146" y="103"/>
                  </a:cxn>
                  <a:cxn ang="0">
                    <a:pos x="146" y="108"/>
                  </a:cxn>
                  <a:cxn ang="0">
                    <a:pos x="146" y="108"/>
                  </a:cxn>
                </a:cxnLst>
                <a:rect l="0" t="0" r="r" b="b"/>
                <a:pathLst>
                  <a:path w="147" h="171">
                    <a:moveTo>
                      <a:pt x="146" y="108"/>
                    </a:moveTo>
                    <a:lnTo>
                      <a:pt x="104" y="170"/>
                    </a:lnTo>
                    <a:lnTo>
                      <a:pt x="99" y="155"/>
                    </a:lnTo>
                    <a:lnTo>
                      <a:pt x="94" y="160"/>
                    </a:lnTo>
                    <a:lnTo>
                      <a:pt x="83" y="165"/>
                    </a:lnTo>
                    <a:lnTo>
                      <a:pt x="78" y="165"/>
                    </a:lnTo>
                    <a:lnTo>
                      <a:pt x="73" y="165"/>
                    </a:lnTo>
                    <a:lnTo>
                      <a:pt x="68" y="150"/>
                    </a:lnTo>
                    <a:lnTo>
                      <a:pt x="63" y="150"/>
                    </a:lnTo>
                    <a:lnTo>
                      <a:pt x="68" y="134"/>
                    </a:lnTo>
                    <a:lnTo>
                      <a:pt x="57" y="144"/>
                    </a:lnTo>
                    <a:lnTo>
                      <a:pt x="52" y="129"/>
                    </a:lnTo>
                    <a:lnTo>
                      <a:pt x="37" y="139"/>
                    </a:lnTo>
                    <a:lnTo>
                      <a:pt x="37" y="108"/>
                    </a:lnTo>
                    <a:lnTo>
                      <a:pt x="26" y="103"/>
                    </a:lnTo>
                    <a:lnTo>
                      <a:pt x="21" y="72"/>
                    </a:lnTo>
                    <a:lnTo>
                      <a:pt x="0" y="67"/>
                    </a:lnTo>
                    <a:lnTo>
                      <a:pt x="10" y="52"/>
                    </a:lnTo>
                    <a:lnTo>
                      <a:pt x="21" y="42"/>
                    </a:lnTo>
                    <a:lnTo>
                      <a:pt x="37" y="21"/>
                    </a:lnTo>
                    <a:lnTo>
                      <a:pt x="57" y="11"/>
                    </a:lnTo>
                    <a:lnTo>
                      <a:pt x="89" y="0"/>
                    </a:lnTo>
                    <a:lnTo>
                      <a:pt x="120" y="11"/>
                    </a:lnTo>
                    <a:lnTo>
                      <a:pt x="125" y="21"/>
                    </a:lnTo>
                    <a:lnTo>
                      <a:pt x="136" y="31"/>
                    </a:lnTo>
                    <a:lnTo>
                      <a:pt x="141" y="42"/>
                    </a:lnTo>
                    <a:lnTo>
                      <a:pt x="141" y="57"/>
                    </a:lnTo>
                    <a:lnTo>
                      <a:pt x="141" y="62"/>
                    </a:lnTo>
                    <a:lnTo>
                      <a:pt x="141" y="67"/>
                    </a:lnTo>
                    <a:lnTo>
                      <a:pt x="141" y="83"/>
                    </a:lnTo>
                    <a:lnTo>
                      <a:pt x="141" y="93"/>
                    </a:lnTo>
                    <a:lnTo>
                      <a:pt x="146" y="108"/>
                    </a:lnTo>
                    <a:lnTo>
                      <a:pt x="146" y="103"/>
                    </a:lnTo>
                    <a:lnTo>
                      <a:pt x="146" y="108"/>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4" name="Freeform 19"/>
              <p:cNvSpPr/>
              <p:nvPr/>
            </p:nvSpPr>
            <p:spPr bwMode="auto">
              <a:xfrm>
                <a:off x="3245" y="2641"/>
                <a:ext cx="324" cy="289"/>
              </a:xfrm>
              <a:custGeom>
                <a:avLst/>
                <a:gdLst/>
                <a:ahLst/>
                <a:cxnLst>
                  <a:cxn ang="0">
                    <a:pos x="323" y="288"/>
                  </a:cxn>
                  <a:cxn ang="0">
                    <a:pos x="313" y="252"/>
                  </a:cxn>
                  <a:cxn ang="0">
                    <a:pos x="308" y="216"/>
                  </a:cxn>
                  <a:cxn ang="0">
                    <a:pos x="287" y="196"/>
                  </a:cxn>
                  <a:cxn ang="0">
                    <a:pos x="292" y="196"/>
                  </a:cxn>
                  <a:cxn ang="0">
                    <a:pos x="297" y="190"/>
                  </a:cxn>
                  <a:cxn ang="0">
                    <a:pos x="302" y="175"/>
                  </a:cxn>
                  <a:cxn ang="0">
                    <a:pos x="302" y="154"/>
                  </a:cxn>
                  <a:cxn ang="0">
                    <a:pos x="256" y="0"/>
                  </a:cxn>
                  <a:cxn ang="0">
                    <a:pos x="162" y="0"/>
                  </a:cxn>
                  <a:cxn ang="0">
                    <a:pos x="130" y="113"/>
                  </a:cxn>
                  <a:cxn ang="0">
                    <a:pos x="115" y="67"/>
                  </a:cxn>
                  <a:cxn ang="0">
                    <a:pos x="120" y="52"/>
                  </a:cxn>
                  <a:cxn ang="0">
                    <a:pos x="110" y="41"/>
                  </a:cxn>
                  <a:cxn ang="0">
                    <a:pos x="99" y="52"/>
                  </a:cxn>
                  <a:cxn ang="0">
                    <a:pos x="104" y="67"/>
                  </a:cxn>
                  <a:cxn ang="0">
                    <a:pos x="104" y="113"/>
                  </a:cxn>
                  <a:cxn ang="0">
                    <a:pos x="89" y="62"/>
                  </a:cxn>
                  <a:cxn ang="0">
                    <a:pos x="52" y="98"/>
                  </a:cxn>
                  <a:cxn ang="0">
                    <a:pos x="52" y="226"/>
                  </a:cxn>
                  <a:cxn ang="0">
                    <a:pos x="0" y="216"/>
                  </a:cxn>
                  <a:cxn ang="0">
                    <a:pos x="0" y="288"/>
                  </a:cxn>
                  <a:cxn ang="0">
                    <a:pos x="47" y="288"/>
                  </a:cxn>
                  <a:cxn ang="0">
                    <a:pos x="94" y="278"/>
                  </a:cxn>
                  <a:cxn ang="0">
                    <a:pos x="110" y="257"/>
                  </a:cxn>
                  <a:cxn ang="0">
                    <a:pos x="120" y="232"/>
                  </a:cxn>
                  <a:cxn ang="0">
                    <a:pos x="125" y="257"/>
                  </a:cxn>
                  <a:cxn ang="0">
                    <a:pos x="125" y="288"/>
                  </a:cxn>
                  <a:cxn ang="0">
                    <a:pos x="323" y="288"/>
                  </a:cxn>
                  <a:cxn ang="0">
                    <a:pos x="323" y="288"/>
                  </a:cxn>
                </a:cxnLst>
                <a:rect l="0" t="0" r="r" b="b"/>
                <a:pathLst>
                  <a:path w="324" h="289">
                    <a:moveTo>
                      <a:pt x="323" y="288"/>
                    </a:moveTo>
                    <a:lnTo>
                      <a:pt x="313" y="252"/>
                    </a:lnTo>
                    <a:lnTo>
                      <a:pt x="308" y="216"/>
                    </a:lnTo>
                    <a:lnTo>
                      <a:pt x="287" y="196"/>
                    </a:lnTo>
                    <a:lnTo>
                      <a:pt x="292" y="196"/>
                    </a:lnTo>
                    <a:lnTo>
                      <a:pt x="297" y="190"/>
                    </a:lnTo>
                    <a:lnTo>
                      <a:pt x="302" y="175"/>
                    </a:lnTo>
                    <a:lnTo>
                      <a:pt x="302" y="154"/>
                    </a:lnTo>
                    <a:lnTo>
                      <a:pt x="256" y="0"/>
                    </a:lnTo>
                    <a:lnTo>
                      <a:pt x="162" y="0"/>
                    </a:lnTo>
                    <a:lnTo>
                      <a:pt x="130" y="113"/>
                    </a:lnTo>
                    <a:lnTo>
                      <a:pt x="115" y="67"/>
                    </a:lnTo>
                    <a:lnTo>
                      <a:pt x="120" y="52"/>
                    </a:lnTo>
                    <a:lnTo>
                      <a:pt x="110" y="41"/>
                    </a:lnTo>
                    <a:lnTo>
                      <a:pt x="99" y="52"/>
                    </a:lnTo>
                    <a:lnTo>
                      <a:pt x="104" y="67"/>
                    </a:lnTo>
                    <a:lnTo>
                      <a:pt x="104" y="113"/>
                    </a:lnTo>
                    <a:lnTo>
                      <a:pt x="89" y="62"/>
                    </a:lnTo>
                    <a:lnTo>
                      <a:pt x="52" y="98"/>
                    </a:lnTo>
                    <a:lnTo>
                      <a:pt x="52" y="226"/>
                    </a:lnTo>
                    <a:lnTo>
                      <a:pt x="0" y="216"/>
                    </a:lnTo>
                    <a:lnTo>
                      <a:pt x="0" y="288"/>
                    </a:lnTo>
                    <a:lnTo>
                      <a:pt x="47" y="288"/>
                    </a:lnTo>
                    <a:lnTo>
                      <a:pt x="94" y="278"/>
                    </a:lnTo>
                    <a:lnTo>
                      <a:pt x="110" y="257"/>
                    </a:lnTo>
                    <a:lnTo>
                      <a:pt x="120" y="232"/>
                    </a:lnTo>
                    <a:lnTo>
                      <a:pt x="125" y="257"/>
                    </a:lnTo>
                    <a:lnTo>
                      <a:pt x="125" y="288"/>
                    </a:lnTo>
                    <a:lnTo>
                      <a:pt x="323" y="288"/>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5" name="Freeform 20"/>
              <p:cNvSpPr/>
              <p:nvPr/>
            </p:nvSpPr>
            <p:spPr bwMode="auto">
              <a:xfrm>
                <a:off x="3156" y="2857"/>
                <a:ext cx="85" cy="78"/>
              </a:xfrm>
              <a:custGeom>
                <a:avLst/>
                <a:gdLst/>
                <a:ahLst/>
                <a:cxnLst>
                  <a:cxn ang="0">
                    <a:pos x="84" y="41"/>
                  </a:cxn>
                  <a:cxn ang="0">
                    <a:pos x="63" y="57"/>
                  </a:cxn>
                  <a:cxn ang="0">
                    <a:pos x="37" y="57"/>
                  </a:cxn>
                  <a:cxn ang="0">
                    <a:pos x="26" y="52"/>
                  </a:cxn>
                  <a:cxn ang="0">
                    <a:pos x="21" y="41"/>
                  </a:cxn>
                  <a:cxn ang="0">
                    <a:pos x="0" y="77"/>
                  </a:cxn>
                  <a:cxn ang="0">
                    <a:pos x="0" y="67"/>
                  </a:cxn>
                  <a:cxn ang="0">
                    <a:pos x="21" y="10"/>
                  </a:cxn>
                  <a:cxn ang="0">
                    <a:pos x="53" y="0"/>
                  </a:cxn>
                  <a:cxn ang="0">
                    <a:pos x="84" y="5"/>
                  </a:cxn>
                  <a:cxn ang="0">
                    <a:pos x="84" y="41"/>
                  </a:cxn>
                  <a:cxn ang="0">
                    <a:pos x="84" y="41"/>
                  </a:cxn>
                </a:cxnLst>
                <a:rect l="0" t="0" r="r" b="b"/>
                <a:pathLst>
                  <a:path w="85" h="78">
                    <a:moveTo>
                      <a:pt x="84" y="41"/>
                    </a:moveTo>
                    <a:lnTo>
                      <a:pt x="63" y="57"/>
                    </a:lnTo>
                    <a:lnTo>
                      <a:pt x="37" y="57"/>
                    </a:lnTo>
                    <a:lnTo>
                      <a:pt x="26" y="52"/>
                    </a:lnTo>
                    <a:lnTo>
                      <a:pt x="21" y="41"/>
                    </a:lnTo>
                    <a:lnTo>
                      <a:pt x="0" y="77"/>
                    </a:lnTo>
                    <a:lnTo>
                      <a:pt x="0" y="67"/>
                    </a:lnTo>
                    <a:lnTo>
                      <a:pt x="21" y="10"/>
                    </a:lnTo>
                    <a:lnTo>
                      <a:pt x="53" y="0"/>
                    </a:lnTo>
                    <a:lnTo>
                      <a:pt x="84" y="5"/>
                    </a:lnTo>
                    <a:lnTo>
                      <a:pt x="84" y="41"/>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6" name="Freeform 21"/>
              <p:cNvSpPr/>
              <p:nvPr/>
            </p:nvSpPr>
            <p:spPr bwMode="auto">
              <a:xfrm>
                <a:off x="3214" y="2986"/>
                <a:ext cx="371" cy="407"/>
              </a:xfrm>
              <a:custGeom>
                <a:avLst/>
                <a:gdLst/>
                <a:ahLst/>
                <a:cxnLst>
                  <a:cxn ang="0">
                    <a:pos x="307" y="205"/>
                  </a:cxn>
                  <a:cxn ang="0">
                    <a:pos x="333" y="154"/>
                  </a:cxn>
                  <a:cxn ang="0">
                    <a:pos x="349" y="77"/>
                  </a:cxn>
                  <a:cxn ang="0">
                    <a:pos x="354" y="0"/>
                  </a:cxn>
                  <a:cxn ang="0">
                    <a:pos x="156" y="0"/>
                  </a:cxn>
                  <a:cxn ang="0">
                    <a:pos x="141" y="118"/>
                  </a:cxn>
                  <a:cxn ang="0">
                    <a:pos x="219" y="241"/>
                  </a:cxn>
                  <a:cxn ang="0">
                    <a:pos x="109" y="241"/>
                  </a:cxn>
                  <a:cxn ang="0">
                    <a:pos x="0" y="241"/>
                  </a:cxn>
                  <a:cxn ang="0">
                    <a:pos x="0" y="406"/>
                  </a:cxn>
                  <a:cxn ang="0">
                    <a:pos x="250" y="406"/>
                  </a:cxn>
                  <a:cxn ang="0">
                    <a:pos x="250" y="355"/>
                  </a:cxn>
                  <a:cxn ang="0">
                    <a:pos x="276" y="319"/>
                  </a:cxn>
                  <a:cxn ang="0">
                    <a:pos x="297" y="380"/>
                  </a:cxn>
                  <a:cxn ang="0">
                    <a:pos x="281" y="380"/>
                  </a:cxn>
                  <a:cxn ang="0">
                    <a:pos x="271" y="385"/>
                  </a:cxn>
                  <a:cxn ang="0">
                    <a:pos x="260" y="391"/>
                  </a:cxn>
                  <a:cxn ang="0">
                    <a:pos x="255" y="406"/>
                  </a:cxn>
                  <a:cxn ang="0">
                    <a:pos x="339" y="406"/>
                  </a:cxn>
                  <a:cxn ang="0">
                    <a:pos x="339" y="349"/>
                  </a:cxn>
                  <a:cxn ang="0">
                    <a:pos x="349" y="349"/>
                  </a:cxn>
                  <a:cxn ang="0">
                    <a:pos x="370" y="324"/>
                  </a:cxn>
                  <a:cxn ang="0">
                    <a:pos x="360" y="308"/>
                  </a:cxn>
                  <a:cxn ang="0">
                    <a:pos x="360" y="303"/>
                  </a:cxn>
                  <a:cxn ang="0">
                    <a:pos x="297" y="185"/>
                  </a:cxn>
                  <a:cxn ang="0">
                    <a:pos x="250" y="113"/>
                  </a:cxn>
                  <a:cxn ang="0">
                    <a:pos x="271" y="46"/>
                  </a:cxn>
                  <a:cxn ang="0">
                    <a:pos x="271" y="97"/>
                  </a:cxn>
                  <a:cxn ang="0">
                    <a:pos x="271" y="139"/>
                  </a:cxn>
                  <a:cxn ang="0">
                    <a:pos x="281" y="164"/>
                  </a:cxn>
                  <a:cxn ang="0">
                    <a:pos x="297" y="185"/>
                  </a:cxn>
                  <a:cxn ang="0">
                    <a:pos x="307" y="205"/>
                  </a:cxn>
                  <a:cxn ang="0">
                    <a:pos x="307" y="205"/>
                  </a:cxn>
                </a:cxnLst>
                <a:rect l="0" t="0" r="r" b="b"/>
                <a:pathLst>
                  <a:path w="371" h="407">
                    <a:moveTo>
                      <a:pt x="307" y="205"/>
                    </a:moveTo>
                    <a:lnTo>
                      <a:pt x="333" y="154"/>
                    </a:lnTo>
                    <a:lnTo>
                      <a:pt x="349" y="77"/>
                    </a:lnTo>
                    <a:lnTo>
                      <a:pt x="354" y="0"/>
                    </a:lnTo>
                    <a:lnTo>
                      <a:pt x="156" y="0"/>
                    </a:lnTo>
                    <a:lnTo>
                      <a:pt x="141" y="118"/>
                    </a:lnTo>
                    <a:lnTo>
                      <a:pt x="219" y="241"/>
                    </a:lnTo>
                    <a:lnTo>
                      <a:pt x="109" y="241"/>
                    </a:lnTo>
                    <a:lnTo>
                      <a:pt x="0" y="241"/>
                    </a:lnTo>
                    <a:lnTo>
                      <a:pt x="0" y="406"/>
                    </a:lnTo>
                    <a:lnTo>
                      <a:pt x="250" y="406"/>
                    </a:lnTo>
                    <a:lnTo>
                      <a:pt x="250" y="355"/>
                    </a:lnTo>
                    <a:lnTo>
                      <a:pt x="276" y="319"/>
                    </a:lnTo>
                    <a:lnTo>
                      <a:pt x="297" y="380"/>
                    </a:lnTo>
                    <a:lnTo>
                      <a:pt x="281" y="380"/>
                    </a:lnTo>
                    <a:lnTo>
                      <a:pt x="271" y="385"/>
                    </a:lnTo>
                    <a:lnTo>
                      <a:pt x="260" y="391"/>
                    </a:lnTo>
                    <a:lnTo>
                      <a:pt x="255" y="406"/>
                    </a:lnTo>
                    <a:lnTo>
                      <a:pt x="339" y="406"/>
                    </a:lnTo>
                    <a:lnTo>
                      <a:pt x="339" y="349"/>
                    </a:lnTo>
                    <a:lnTo>
                      <a:pt x="349" y="349"/>
                    </a:lnTo>
                    <a:lnTo>
                      <a:pt x="370" y="324"/>
                    </a:lnTo>
                    <a:lnTo>
                      <a:pt x="360" y="308"/>
                    </a:lnTo>
                    <a:lnTo>
                      <a:pt x="360" y="303"/>
                    </a:lnTo>
                    <a:lnTo>
                      <a:pt x="297" y="185"/>
                    </a:lnTo>
                    <a:lnTo>
                      <a:pt x="250" y="113"/>
                    </a:lnTo>
                    <a:lnTo>
                      <a:pt x="271" y="46"/>
                    </a:lnTo>
                    <a:lnTo>
                      <a:pt x="271" y="97"/>
                    </a:lnTo>
                    <a:lnTo>
                      <a:pt x="271" y="139"/>
                    </a:lnTo>
                    <a:lnTo>
                      <a:pt x="281" y="164"/>
                    </a:lnTo>
                    <a:lnTo>
                      <a:pt x="297" y="185"/>
                    </a:lnTo>
                    <a:lnTo>
                      <a:pt x="307" y="205"/>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7" name="Freeform 22"/>
              <p:cNvSpPr/>
              <p:nvPr/>
            </p:nvSpPr>
            <p:spPr bwMode="auto">
              <a:xfrm>
                <a:off x="3287" y="3171"/>
                <a:ext cx="84" cy="57"/>
              </a:xfrm>
              <a:custGeom>
                <a:avLst/>
                <a:gdLst/>
                <a:ahLst/>
                <a:cxnLst>
                  <a:cxn ang="0">
                    <a:pos x="15" y="56"/>
                  </a:cxn>
                  <a:cxn ang="0">
                    <a:pos x="15" y="15"/>
                  </a:cxn>
                  <a:cxn ang="0">
                    <a:pos x="73" y="15"/>
                  </a:cxn>
                  <a:cxn ang="0">
                    <a:pos x="73" y="56"/>
                  </a:cxn>
                  <a:cxn ang="0">
                    <a:pos x="83" y="41"/>
                  </a:cxn>
                  <a:cxn ang="0">
                    <a:pos x="83" y="10"/>
                  </a:cxn>
                  <a:cxn ang="0">
                    <a:pos x="83" y="5"/>
                  </a:cxn>
                  <a:cxn ang="0">
                    <a:pos x="78" y="0"/>
                  </a:cxn>
                  <a:cxn ang="0">
                    <a:pos x="78" y="0"/>
                  </a:cxn>
                  <a:cxn ang="0">
                    <a:pos x="68" y="0"/>
                  </a:cxn>
                  <a:cxn ang="0">
                    <a:pos x="15" y="0"/>
                  </a:cxn>
                  <a:cxn ang="0">
                    <a:pos x="5" y="0"/>
                  </a:cxn>
                  <a:cxn ang="0">
                    <a:pos x="0" y="5"/>
                  </a:cxn>
                  <a:cxn ang="0">
                    <a:pos x="0" y="10"/>
                  </a:cxn>
                  <a:cxn ang="0">
                    <a:pos x="0" y="41"/>
                  </a:cxn>
                  <a:cxn ang="0">
                    <a:pos x="15" y="56"/>
                  </a:cxn>
                  <a:cxn ang="0">
                    <a:pos x="15" y="56"/>
                  </a:cxn>
                </a:cxnLst>
                <a:rect l="0" t="0" r="r" b="b"/>
                <a:pathLst>
                  <a:path w="84" h="57">
                    <a:moveTo>
                      <a:pt x="15" y="56"/>
                    </a:moveTo>
                    <a:lnTo>
                      <a:pt x="15" y="15"/>
                    </a:lnTo>
                    <a:lnTo>
                      <a:pt x="73" y="15"/>
                    </a:lnTo>
                    <a:lnTo>
                      <a:pt x="73" y="56"/>
                    </a:lnTo>
                    <a:lnTo>
                      <a:pt x="83" y="41"/>
                    </a:lnTo>
                    <a:lnTo>
                      <a:pt x="83" y="10"/>
                    </a:lnTo>
                    <a:lnTo>
                      <a:pt x="83" y="5"/>
                    </a:lnTo>
                    <a:lnTo>
                      <a:pt x="78" y="0"/>
                    </a:lnTo>
                    <a:lnTo>
                      <a:pt x="68" y="0"/>
                    </a:lnTo>
                    <a:lnTo>
                      <a:pt x="15" y="0"/>
                    </a:lnTo>
                    <a:lnTo>
                      <a:pt x="5" y="0"/>
                    </a:lnTo>
                    <a:lnTo>
                      <a:pt x="0" y="5"/>
                    </a:lnTo>
                    <a:lnTo>
                      <a:pt x="0" y="10"/>
                    </a:lnTo>
                    <a:lnTo>
                      <a:pt x="0" y="41"/>
                    </a:lnTo>
                    <a:lnTo>
                      <a:pt x="15" y="56"/>
                    </a:lnTo>
                    <a:close/>
                  </a:path>
                </a:pathLst>
              </a:custGeom>
              <a:solidFill>
                <a:srgbClr val="777777"/>
              </a:solidFill>
              <a:ln w="3175" cap="flat">
                <a:noFill/>
                <a:prstDash val="solid"/>
                <a:round/>
              </a:ln>
              <a:effectLst/>
            </p:spPr>
            <p:txBody>
              <a:bodyPr wrap="none" anchor="ctr">
                <a:spAutoFit/>
              </a:bodyPr>
              <a:lstStyle/>
              <a:p>
                <a:endParaRPr lang="zh-CN" altLang="en-US"/>
              </a:p>
            </p:txBody>
          </p:sp>
        </p:grpSp>
        <p:sp>
          <p:nvSpPr>
            <p:cNvPr id="17" name="Freeform 23"/>
            <p:cNvSpPr/>
            <p:nvPr/>
          </p:nvSpPr>
          <p:spPr bwMode="auto">
            <a:xfrm>
              <a:off x="2648" y="2928"/>
              <a:ext cx="1441" cy="462"/>
            </a:xfrm>
            <a:custGeom>
              <a:avLst/>
              <a:gdLst/>
              <a:ahLst/>
              <a:cxnLst>
                <a:cxn ang="0">
                  <a:pos x="81" y="60"/>
                </a:cxn>
                <a:cxn ang="0">
                  <a:pos x="80" y="461"/>
                </a:cxn>
                <a:cxn ang="0">
                  <a:pos x="49" y="461"/>
                </a:cxn>
                <a:cxn ang="0">
                  <a:pos x="50" y="65"/>
                </a:cxn>
                <a:cxn ang="0">
                  <a:pos x="32" y="65"/>
                </a:cxn>
                <a:cxn ang="0">
                  <a:pos x="31" y="36"/>
                </a:cxn>
                <a:cxn ang="0">
                  <a:pos x="17" y="36"/>
                </a:cxn>
                <a:cxn ang="0">
                  <a:pos x="17" y="26"/>
                </a:cxn>
                <a:cxn ang="0">
                  <a:pos x="0" y="26"/>
                </a:cxn>
                <a:cxn ang="0">
                  <a:pos x="1" y="0"/>
                </a:cxn>
                <a:cxn ang="0">
                  <a:pos x="1440" y="0"/>
                </a:cxn>
                <a:cxn ang="0">
                  <a:pos x="1439" y="26"/>
                </a:cxn>
                <a:cxn ang="0">
                  <a:pos x="1425" y="26"/>
                </a:cxn>
                <a:cxn ang="0">
                  <a:pos x="1425" y="36"/>
                </a:cxn>
                <a:cxn ang="0">
                  <a:pos x="1408" y="36"/>
                </a:cxn>
                <a:cxn ang="0">
                  <a:pos x="1409" y="62"/>
                </a:cxn>
                <a:cxn ang="0">
                  <a:pos x="1386" y="62"/>
                </a:cxn>
                <a:cxn ang="0">
                  <a:pos x="1386" y="461"/>
                </a:cxn>
                <a:cxn ang="0">
                  <a:pos x="1356" y="461"/>
                </a:cxn>
                <a:cxn ang="0">
                  <a:pos x="1356" y="60"/>
                </a:cxn>
                <a:cxn ang="0">
                  <a:pos x="1345" y="60"/>
                </a:cxn>
                <a:cxn ang="0">
                  <a:pos x="1345" y="458"/>
                </a:cxn>
                <a:cxn ang="0">
                  <a:pos x="1324" y="458"/>
                </a:cxn>
                <a:cxn ang="0">
                  <a:pos x="1324" y="62"/>
                </a:cxn>
                <a:cxn ang="0">
                  <a:pos x="116" y="62"/>
                </a:cxn>
                <a:cxn ang="0">
                  <a:pos x="115" y="461"/>
                </a:cxn>
                <a:cxn ang="0">
                  <a:pos x="94" y="461"/>
                </a:cxn>
                <a:cxn ang="0">
                  <a:pos x="95" y="64"/>
                </a:cxn>
                <a:cxn ang="0">
                  <a:pos x="81" y="60"/>
                </a:cxn>
              </a:cxnLst>
              <a:rect l="0" t="0" r="r" b="b"/>
              <a:pathLst>
                <a:path w="1441" h="462">
                  <a:moveTo>
                    <a:pt x="81" y="60"/>
                  </a:moveTo>
                  <a:lnTo>
                    <a:pt x="80" y="461"/>
                  </a:lnTo>
                  <a:lnTo>
                    <a:pt x="49" y="461"/>
                  </a:lnTo>
                  <a:lnTo>
                    <a:pt x="50" y="65"/>
                  </a:lnTo>
                  <a:lnTo>
                    <a:pt x="32" y="65"/>
                  </a:lnTo>
                  <a:lnTo>
                    <a:pt x="31" y="36"/>
                  </a:lnTo>
                  <a:lnTo>
                    <a:pt x="17" y="36"/>
                  </a:lnTo>
                  <a:lnTo>
                    <a:pt x="17" y="26"/>
                  </a:lnTo>
                  <a:lnTo>
                    <a:pt x="0" y="26"/>
                  </a:lnTo>
                  <a:lnTo>
                    <a:pt x="1" y="0"/>
                  </a:lnTo>
                  <a:lnTo>
                    <a:pt x="1440" y="0"/>
                  </a:lnTo>
                  <a:lnTo>
                    <a:pt x="1439" y="26"/>
                  </a:lnTo>
                  <a:lnTo>
                    <a:pt x="1425" y="26"/>
                  </a:lnTo>
                  <a:lnTo>
                    <a:pt x="1425" y="36"/>
                  </a:lnTo>
                  <a:lnTo>
                    <a:pt x="1408" y="36"/>
                  </a:lnTo>
                  <a:lnTo>
                    <a:pt x="1409" y="62"/>
                  </a:lnTo>
                  <a:lnTo>
                    <a:pt x="1386" y="62"/>
                  </a:lnTo>
                  <a:lnTo>
                    <a:pt x="1386" y="461"/>
                  </a:lnTo>
                  <a:lnTo>
                    <a:pt x="1356" y="461"/>
                  </a:lnTo>
                  <a:lnTo>
                    <a:pt x="1356" y="60"/>
                  </a:lnTo>
                  <a:lnTo>
                    <a:pt x="1345" y="60"/>
                  </a:lnTo>
                  <a:lnTo>
                    <a:pt x="1345" y="458"/>
                  </a:lnTo>
                  <a:lnTo>
                    <a:pt x="1324" y="458"/>
                  </a:lnTo>
                  <a:lnTo>
                    <a:pt x="1324" y="62"/>
                  </a:lnTo>
                  <a:lnTo>
                    <a:pt x="116" y="62"/>
                  </a:lnTo>
                  <a:lnTo>
                    <a:pt x="115" y="461"/>
                  </a:lnTo>
                  <a:lnTo>
                    <a:pt x="94" y="461"/>
                  </a:lnTo>
                  <a:lnTo>
                    <a:pt x="95" y="64"/>
                  </a:lnTo>
                  <a:lnTo>
                    <a:pt x="81" y="60"/>
                  </a:lnTo>
                  <a:close/>
                </a:path>
              </a:pathLst>
            </a:custGeom>
            <a:solidFill>
              <a:srgbClr val="444444"/>
            </a:solidFill>
            <a:ln w="3175" cap="flat">
              <a:noFill/>
              <a:prstDash val="solid"/>
              <a:round/>
            </a:ln>
            <a:effectLst/>
          </p:spPr>
          <p:txBody>
            <a:bodyPr wrap="none" anchor="ctr">
              <a:spAutoFit/>
            </a:bodyPr>
            <a:lstStyle/>
            <a:p>
              <a:endParaRPr lang="zh-CN" altLang="en-US"/>
            </a:p>
          </p:txBody>
        </p:sp>
        <p:grpSp>
          <p:nvGrpSpPr>
            <p:cNvPr id="18" name="Group 24"/>
            <p:cNvGrpSpPr/>
            <p:nvPr/>
          </p:nvGrpSpPr>
          <p:grpSpPr bwMode="auto">
            <a:xfrm>
              <a:off x="3558" y="2461"/>
              <a:ext cx="374" cy="929"/>
              <a:chOff x="3558" y="2461"/>
              <a:chExt cx="374" cy="929"/>
            </a:xfrm>
          </p:grpSpPr>
          <p:sp>
            <p:nvSpPr>
              <p:cNvPr id="19" name="Freeform 25"/>
              <p:cNvSpPr/>
              <p:nvPr/>
            </p:nvSpPr>
            <p:spPr bwMode="auto">
              <a:xfrm>
                <a:off x="3636" y="2461"/>
                <a:ext cx="147" cy="155"/>
              </a:xfrm>
              <a:custGeom>
                <a:avLst/>
                <a:gdLst/>
                <a:ahLst/>
                <a:cxnLst>
                  <a:cxn ang="0">
                    <a:pos x="104" y="149"/>
                  </a:cxn>
                  <a:cxn ang="0">
                    <a:pos x="146" y="113"/>
                  </a:cxn>
                  <a:cxn ang="0">
                    <a:pos x="136" y="93"/>
                  </a:cxn>
                  <a:cxn ang="0">
                    <a:pos x="136" y="82"/>
                  </a:cxn>
                  <a:cxn ang="0">
                    <a:pos x="141" y="67"/>
                  </a:cxn>
                  <a:cxn ang="0">
                    <a:pos x="141" y="62"/>
                  </a:cxn>
                  <a:cxn ang="0">
                    <a:pos x="136" y="52"/>
                  </a:cxn>
                  <a:cxn ang="0">
                    <a:pos x="125" y="46"/>
                  </a:cxn>
                  <a:cxn ang="0">
                    <a:pos x="125" y="36"/>
                  </a:cxn>
                  <a:cxn ang="0">
                    <a:pos x="120" y="26"/>
                  </a:cxn>
                  <a:cxn ang="0">
                    <a:pos x="115" y="21"/>
                  </a:cxn>
                  <a:cxn ang="0">
                    <a:pos x="110" y="21"/>
                  </a:cxn>
                  <a:cxn ang="0">
                    <a:pos x="110" y="10"/>
                  </a:cxn>
                  <a:cxn ang="0">
                    <a:pos x="104" y="5"/>
                  </a:cxn>
                  <a:cxn ang="0">
                    <a:pos x="104" y="5"/>
                  </a:cxn>
                  <a:cxn ang="0">
                    <a:pos x="104" y="5"/>
                  </a:cxn>
                  <a:cxn ang="0">
                    <a:pos x="99" y="0"/>
                  </a:cxn>
                  <a:cxn ang="0">
                    <a:pos x="89" y="5"/>
                  </a:cxn>
                  <a:cxn ang="0">
                    <a:pos x="84" y="5"/>
                  </a:cxn>
                  <a:cxn ang="0">
                    <a:pos x="78" y="5"/>
                  </a:cxn>
                  <a:cxn ang="0">
                    <a:pos x="73" y="0"/>
                  </a:cxn>
                  <a:cxn ang="0">
                    <a:pos x="63" y="5"/>
                  </a:cxn>
                  <a:cxn ang="0">
                    <a:pos x="52" y="10"/>
                  </a:cxn>
                  <a:cxn ang="0">
                    <a:pos x="37" y="10"/>
                  </a:cxn>
                  <a:cxn ang="0">
                    <a:pos x="21" y="16"/>
                  </a:cxn>
                  <a:cxn ang="0">
                    <a:pos x="21" y="16"/>
                  </a:cxn>
                  <a:cxn ang="0">
                    <a:pos x="16" y="21"/>
                  </a:cxn>
                  <a:cxn ang="0">
                    <a:pos x="16" y="26"/>
                  </a:cxn>
                  <a:cxn ang="0">
                    <a:pos x="16" y="31"/>
                  </a:cxn>
                  <a:cxn ang="0">
                    <a:pos x="0" y="46"/>
                  </a:cxn>
                  <a:cxn ang="0">
                    <a:pos x="0" y="62"/>
                  </a:cxn>
                  <a:cxn ang="0">
                    <a:pos x="0" y="67"/>
                  </a:cxn>
                  <a:cxn ang="0">
                    <a:pos x="0" y="72"/>
                  </a:cxn>
                  <a:cxn ang="0">
                    <a:pos x="5" y="72"/>
                  </a:cxn>
                  <a:cxn ang="0">
                    <a:pos x="5" y="82"/>
                  </a:cxn>
                  <a:cxn ang="0">
                    <a:pos x="5" y="88"/>
                  </a:cxn>
                  <a:cxn ang="0">
                    <a:pos x="11" y="93"/>
                  </a:cxn>
                  <a:cxn ang="0">
                    <a:pos x="21" y="98"/>
                  </a:cxn>
                  <a:cxn ang="0">
                    <a:pos x="21" y="98"/>
                  </a:cxn>
                  <a:cxn ang="0">
                    <a:pos x="21" y="103"/>
                  </a:cxn>
                  <a:cxn ang="0">
                    <a:pos x="21" y="134"/>
                  </a:cxn>
                  <a:cxn ang="0">
                    <a:pos x="26" y="134"/>
                  </a:cxn>
                  <a:cxn ang="0">
                    <a:pos x="42" y="129"/>
                  </a:cxn>
                  <a:cxn ang="0">
                    <a:pos x="42" y="134"/>
                  </a:cxn>
                  <a:cxn ang="0">
                    <a:pos x="57" y="134"/>
                  </a:cxn>
                  <a:cxn ang="0">
                    <a:pos x="47" y="144"/>
                  </a:cxn>
                  <a:cxn ang="0">
                    <a:pos x="63" y="144"/>
                  </a:cxn>
                  <a:cxn ang="0">
                    <a:pos x="63" y="149"/>
                  </a:cxn>
                  <a:cxn ang="0">
                    <a:pos x="63" y="149"/>
                  </a:cxn>
                  <a:cxn ang="0">
                    <a:pos x="73" y="154"/>
                  </a:cxn>
                  <a:cxn ang="0">
                    <a:pos x="84" y="149"/>
                  </a:cxn>
                  <a:cxn ang="0">
                    <a:pos x="99" y="139"/>
                  </a:cxn>
                  <a:cxn ang="0">
                    <a:pos x="104" y="144"/>
                  </a:cxn>
                  <a:cxn ang="0">
                    <a:pos x="104" y="149"/>
                  </a:cxn>
                  <a:cxn ang="0">
                    <a:pos x="104" y="149"/>
                  </a:cxn>
                </a:cxnLst>
                <a:rect l="0" t="0" r="r" b="b"/>
                <a:pathLst>
                  <a:path w="147" h="155">
                    <a:moveTo>
                      <a:pt x="104" y="149"/>
                    </a:moveTo>
                    <a:lnTo>
                      <a:pt x="146" y="113"/>
                    </a:lnTo>
                    <a:lnTo>
                      <a:pt x="136" y="93"/>
                    </a:lnTo>
                    <a:lnTo>
                      <a:pt x="136" y="82"/>
                    </a:lnTo>
                    <a:lnTo>
                      <a:pt x="141" y="67"/>
                    </a:lnTo>
                    <a:lnTo>
                      <a:pt x="141" y="62"/>
                    </a:lnTo>
                    <a:lnTo>
                      <a:pt x="136" y="52"/>
                    </a:lnTo>
                    <a:lnTo>
                      <a:pt x="125" y="46"/>
                    </a:lnTo>
                    <a:lnTo>
                      <a:pt x="125" y="36"/>
                    </a:lnTo>
                    <a:lnTo>
                      <a:pt x="120" y="26"/>
                    </a:lnTo>
                    <a:lnTo>
                      <a:pt x="115" y="21"/>
                    </a:lnTo>
                    <a:lnTo>
                      <a:pt x="110" y="21"/>
                    </a:lnTo>
                    <a:lnTo>
                      <a:pt x="110" y="10"/>
                    </a:lnTo>
                    <a:lnTo>
                      <a:pt x="104" y="5"/>
                    </a:lnTo>
                    <a:lnTo>
                      <a:pt x="99" y="0"/>
                    </a:lnTo>
                    <a:lnTo>
                      <a:pt x="89" y="5"/>
                    </a:lnTo>
                    <a:lnTo>
                      <a:pt x="84" y="5"/>
                    </a:lnTo>
                    <a:lnTo>
                      <a:pt x="78" y="5"/>
                    </a:lnTo>
                    <a:lnTo>
                      <a:pt x="73" y="0"/>
                    </a:lnTo>
                    <a:lnTo>
                      <a:pt x="63" y="5"/>
                    </a:lnTo>
                    <a:lnTo>
                      <a:pt x="52" y="10"/>
                    </a:lnTo>
                    <a:lnTo>
                      <a:pt x="37" y="10"/>
                    </a:lnTo>
                    <a:lnTo>
                      <a:pt x="21" y="16"/>
                    </a:lnTo>
                    <a:lnTo>
                      <a:pt x="16" y="21"/>
                    </a:lnTo>
                    <a:lnTo>
                      <a:pt x="16" y="26"/>
                    </a:lnTo>
                    <a:lnTo>
                      <a:pt x="16" y="31"/>
                    </a:lnTo>
                    <a:lnTo>
                      <a:pt x="0" y="46"/>
                    </a:lnTo>
                    <a:lnTo>
                      <a:pt x="0" y="62"/>
                    </a:lnTo>
                    <a:lnTo>
                      <a:pt x="0" y="67"/>
                    </a:lnTo>
                    <a:lnTo>
                      <a:pt x="0" y="72"/>
                    </a:lnTo>
                    <a:lnTo>
                      <a:pt x="5" y="72"/>
                    </a:lnTo>
                    <a:lnTo>
                      <a:pt x="5" y="82"/>
                    </a:lnTo>
                    <a:lnTo>
                      <a:pt x="5" y="88"/>
                    </a:lnTo>
                    <a:lnTo>
                      <a:pt x="11" y="93"/>
                    </a:lnTo>
                    <a:lnTo>
                      <a:pt x="21" y="98"/>
                    </a:lnTo>
                    <a:lnTo>
                      <a:pt x="21" y="103"/>
                    </a:lnTo>
                    <a:lnTo>
                      <a:pt x="21" y="134"/>
                    </a:lnTo>
                    <a:lnTo>
                      <a:pt x="26" y="134"/>
                    </a:lnTo>
                    <a:lnTo>
                      <a:pt x="42" y="129"/>
                    </a:lnTo>
                    <a:lnTo>
                      <a:pt x="42" y="134"/>
                    </a:lnTo>
                    <a:lnTo>
                      <a:pt x="57" y="134"/>
                    </a:lnTo>
                    <a:lnTo>
                      <a:pt x="47" y="144"/>
                    </a:lnTo>
                    <a:lnTo>
                      <a:pt x="63" y="144"/>
                    </a:lnTo>
                    <a:lnTo>
                      <a:pt x="63" y="149"/>
                    </a:lnTo>
                    <a:lnTo>
                      <a:pt x="73" y="154"/>
                    </a:lnTo>
                    <a:lnTo>
                      <a:pt x="84" y="149"/>
                    </a:lnTo>
                    <a:lnTo>
                      <a:pt x="99" y="139"/>
                    </a:lnTo>
                    <a:lnTo>
                      <a:pt x="104" y="144"/>
                    </a:lnTo>
                    <a:lnTo>
                      <a:pt x="104" y="149"/>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0" name="Freeform 26"/>
              <p:cNvSpPr/>
              <p:nvPr/>
            </p:nvSpPr>
            <p:spPr bwMode="auto">
              <a:xfrm>
                <a:off x="3636" y="2621"/>
                <a:ext cx="69" cy="73"/>
              </a:xfrm>
              <a:custGeom>
                <a:avLst/>
                <a:gdLst/>
                <a:ahLst/>
                <a:cxnLst>
                  <a:cxn ang="0">
                    <a:pos x="37" y="72"/>
                  </a:cxn>
                  <a:cxn ang="0">
                    <a:pos x="42" y="61"/>
                  </a:cxn>
                  <a:cxn ang="0">
                    <a:pos x="47" y="51"/>
                  </a:cxn>
                  <a:cxn ang="0">
                    <a:pos x="52" y="51"/>
                  </a:cxn>
                  <a:cxn ang="0">
                    <a:pos x="57" y="46"/>
                  </a:cxn>
                  <a:cxn ang="0">
                    <a:pos x="26" y="25"/>
                  </a:cxn>
                  <a:cxn ang="0">
                    <a:pos x="42" y="10"/>
                  </a:cxn>
                  <a:cxn ang="0">
                    <a:pos x="37" y="30"/>
                  </a:cxn>
                  <a:cxn ang="0">
                    <a:pos x="57" y="46"/>
                  </a:cxn>
                  <a:cxn ang="0">
                    <a:pos x="57" y="36"/>
                  </a:cxn>
                  <a:cxn ang="0">
                    <a:pos x="63" y="25"/>
                  </a:cxn>
                  <a:cxn ang="0">
                    <a:pos x="68" y="10"/>
                  </a:cxn>
                  <a:cxn ang="0">
                    <a:pos x="63" y="10"/>
                  </a:cxn>
                  <a:cxn ang="0">
                    <a:pos x="57" y="10"/>
                  </a:cxn>
                  <a:cxn ang="0">
                    <a:pos x="57" y="10"/>
                  </a:cxn>
                  <a:cxn ang="0">
                    <a:pos x="52" y="5"/>
                  </a:cxn>
                  <a:cxn ang="0">
                    <a:pos x="42" y="0"/>
                  </a:cxn>
                  <a:cxn ang="0">
                    <a:pos x="31" y="0"/>
                  </a:cxn>
                  <a:cxn ang="0">
                    <a:pos x="21" y="5"/>
                  </a:cxn>
                  <a:cxn ang="0">
                    <a:pos x="21" y="10"/>
                  </a:cxn>
                  <a:cxn ang="0">
                    <a:pos x="16" y="10"/>
                  </a:cxn>
                  <a:cxn ang="0">
                    <a:pos x="0" y="36"/>
                  </a:cxn>
                  <a:cxn ang="0">
                    <a:pos x="0" y="72"/>
                  </a:cxn>
                  <a:cxn ang="0">
                    <a:pos x="37" y="72"/>
                  </a:cxn>
                  <a:cxn ang="0">
                    <a:pos x="37" y="72"/>
                  </a:cxn>
                </a:cxnLst>
                <a:rect l="0" t="0" r="r" b="b"/>
                <a:pathLst>
                  <a:path w="69" h="73">
                    <a:moveTo>
                      <a:pt x="37" y="72"/>
                    </a:moveTo>
                    <a:lnTo>
                      <a:pt x="42" y="61"/>
                    </a:lnTo>
                    <a:lnTo>
                      <a:pt x="47" y="51"/>
                    </a:lnTo>
                    <a:lnTo>
                      <a:pt x="52" y="51"/>
                    </a:lnTo>
                    <a:lnTo>
                      <a:pt x="57" y="46"/>
                    </a:lnTo>
                    <a:lnTo>
                      <a:pt x="26" y="25"/>
                    </a:lnTo>
                    <a:lnTo>
                      <a:pt x="42" y="10"/>
                    </a:lnTo>
                    <a:lnTo>
                      <a:pt x="37" y="30"/>
                    </a:lnTo>
                    <a:lnTo>
                      <a:pt x="57" y="46"/>
                    </a:lnTo>
                    <a:lnTo>
                      <a:pt x="57" y="36"/>
                    </a:lnTo>
                    <a:lnTo>
                      <a:pt x="63" y="25"/>
                    </a:lnTo>
                    <a:lnTo>
                      <a:pt x="68" y="10"/>
                    </a:lnTo>
                    <a:lnTo>
                      <a:pt x="63" y="10"/>
                    </a:lnTo>
                    <a:lnTo>
                      <a:pt x="57" y="10"/>
                    </a:lnTo>
                    <a:lnTo>
                      <a:pt x="52" y="5"/>
                    </a:lnTo>
                    <a:lnTo>
                      <a:pt x="42" y="0"/>
                    </a:lnTo>
                    <a:lnTo>
                      <a:pt x="31" y="0"/>
                    </a:lnTo>
                    <a:lnTo>
                      <a:pt x="21" y="5"/>
                    </a:lnTo>
                    <a:lnTo>
                      <a:pt x="21" y="10"/>
                    </a:lnTo>
                    <a:lnTo>
                      <a:pt x="16" y="10"/>
                    </a:lnTo>
                    <a:lnTo>
                      <a:pt x="0" y="36"/>
                    </a:lnTo>
                    <a:lnTo>
                      <a:pt x="0" y="72"/>
                    </a:lnTo>
                    <a:lnTo>
                      <a:pt x="37" y="72"/>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1" name="Freeform 27"/>
              <p:cNvSpPr/>
              <p:nvPr/>
            </p:nvSpPr>
            <p:spPr bwMode="auto">
              <a:xfrm>
                <a:off x="3576" y="2873"/>
                <a:ext cx="124" cy="60"/>
              </a:xfrm>
              <a:custGeom>
                <a:avLst/>
                <a:gdLst/>
                <a:ahLst/>
                <a:cxnLst>
                  <a:cxn ang="0">
                    <a:pos x="102" y="15"/>
                  </a:cxn>
                  <a:cxn ang="0">
                    <a:pos x="73" y="0"/>
                  </a:cxn>
                  <a:cxn ang="0">
                    <a:pos x="60" y="25"/>
                  </a:cxn>
                  <a:cxn ang="0">
                    <a:pos x="39" y="46"/>
                  </a:cxn>
                  <a:cxn ang="0">
                    <a:pos x="0" y="46"/>
                  </a:cxn>
                  <a:cxn ang="0">
                    <a:pos x="0" y="56"/>
                  </a:cxn>
                  <a:cxn ang="0">
                    <a:pos x="60" y="56"/>
                  </a:cxn>
                  <a:cxn ang="0">
                    <a:pos x="78" y="43"/>
                  </a:cxn>
                  <a:cxn ang="0">
                    <a:pos x="94" y="56"/>
                  </a:cxn>
                  <a:cxn ang="0">
                    <a:pos x="120" y="59"/>
                  </a:cxn>
                  <a:cxn ang="0">
                    <a:pos x="123" y="46"/>
                  </a:cxn>
                  <a:cxn ang="0">
                    <a:pos x="102" y="41"/>
                  </a:cxn>
                  <a:cxn ang="0">
                    <a:pos x="102" y="15"/>
                  </a:cxn>
                </a:cxnLst>
                <a:rect l="0" t="0" r="r" b="b"/>
                <a:pathLst>
                  <a:path w="124" h="60">
                    <a:moveTo>
                      <a:pt x="102" y="15"/>
                    </a:moveTo>
                    <a:lnTo>
                      <a:pt x="73" y="0"/>
                    </a:lnTo>
                    <a:lnTo>
                      <a:pt x="60" y="25"/>
                    </a:lnTo>
                    <a:lnTo>
                      <a:pt x="39" y="46"/>
                    </a:lnTo>
                    <a:lnTo>
                      <a:pt x="0" y="46"/>
                    </a:lnTo>
                    <a:lnTo>
                      <a:pt x="0" y="56"/>
                    </a:lnTo>
                    <a:lnTo>
                      <a:pt x="60" y="56"/>
                    </a:lnTo>
                    <a:lnTo>
                      <a:pt x="78" y="43"/>
                    </a:lnTo>
                    <a:lnTo>
                      <a:pt x="94" y="56"/>
                    </a:lnTo>
                    <a:lnTo>
                      <a:pt x="120" y="59"/>
                    </a:lnTo>
                    <a:lnTo>
                      <a:pt x="123" y="46"/>
                    </a:lnTo>
                    <a:lnTo>
                      <a:pt x="102" y="41"/>
                    </a:lnTo>
                    <a:lnTo>
                      <a:pt x="102" y="15"/>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2" name="Freeform 28"/>
              <p:cNvSpPr/>
              <p:nvPr/>
            </p:nvSpPr>
            <p:spPr bwMode="auto">
              <a:xfrm>
                <a:off x="3558" y="2592"/>
                <a:ext cx="374" cy="798"/>
              </a:xfrm>
              <a:custGeom>
                <a:avLst/>
                <a:gdLst/>
                <a:ahLst/>
                <a:cxnLst>
                  <a:cxn ang="0">
                    <a:pos x="373" y="342"/>
                  </a:cxn>
                  <a:cxn ang="0">
                    <a:pos x="347" y="538"/>
                  </a:cxn>
                  <a:cxn ang="0">
                    <a:pos x="308" y="761"/>
                  </a:cxn>
                  <a:cxn ang="0">
                    <a:pos x="318" y="767"/>
                  </a:cxn>
                  <a:cxn ang="0">
                    <a:pos x="318" y="797"/>
                  </a:cxn>
                  <a:cxn ang="0">
                    <a:pos x="224" y="797"/>
                  </a:cxn>
                  <a:cxn ang="0">
                    <a:pos x="229" y="779"/>
                  </a:cxn>
                  <a:cxn ang="0">
                    <a:pos x="248" y="756"/>
                  </a:cxn>
                  <a:cxn ang="0">
                    <a:pos x="253" y="700"/>
                  </a:cxn>
                  <a:cxn ang="0">
                    <a:pos x="253" y="589"/>
                  </a:cxn>
                  <a:cxn ang="0">
                    <a:pos x="250" y="435"/>
                  </a:cxn>
                  <a:cxn ang="0">
                    <a:pos x="198" y="558"/>
                  </a:cxn>
                  <a:cxn ang="0">
                    <a:pos x="175" y="641"/>
                  </a:cxn>
                  <a:cxn ang="0">
                    <a:pos x="167" y="659"/>
                  </a:cxn>
                  <a:cxn ang="0">
                    <a:pos x="151" y="769"/>
                  </a:cxn>
                  <a:cxn ang="0">
                    <a:pos x="141" y="777"/>
                  </a:cxn>
                  <a:cxn ang="0">
                    <a:pos x="141" y="797"/>
                  </a:cxn>
                  <a:cxn ang="0">
                    <a:pos x="0" y="797"/>
                  </a:cxn>
                  <a:cxn ang="0">
                    <a:pos x="0" y="785"/>
                  </a:cxn>
                  <a:cxn ang="0">
                    <a:pos x="26" y="774"/>
                  </a:cxn>
                  <a:cxn ang="0">
                    <a:pos x="39" y="774"/>
                  </a:cxn>
                  <a:cxn ang="0">
                    <a:pos x="62" y="761"/>
                  </a:cxn>
                  <a:cxn ang="0">
                    <a:pos x="57" y="741"/>
                  </a:cxn>
                  <a:cxn ang="0">
                    <a:pos x="78" y="723"/>
                  </a:cxn>
                  <a:cxn ang="0">
                    <a:pos x="62" y="695"/>
                  </a:cxn>
                  <a:cxn ang="0">
                    <a:pos x="70" y="684"/>
                  </a:cxn>
                  <a:cxn ang="0">
                    <a:pos x="112" y="615"/>
                  </a:cxn>
                  <a:cxn ang="0">
                    <a:pos x="107" y="576"/>
                  </a:cxn>
                  <a:cxn ang="0">
                    <a:pos x="162" y="394"/>
                  </a:cxn>
                  <a:cxn ang="0">
                    <a:pos x="162" y="332"/>
                  </a:cxn>
                  <a:cxn ang="0">
                    <a:pos x="146" y="288"/>
                  </a:cxn>
                  <a:cxn ang="0">
                    <a:pos x="138" y="299"/>
                  </a:cxn>
                  <a:cxn ang="0">
                    <a:pos x="94" y="265"/>
                  </a:cxn>
                  <a:cxn ang="0">
                    <a:pos x="122" y="229"/>
                  </a:cxn>
                  <a:cxn ang="0">
                    <a:pos x="86" y="170"/>
                  </a:cxn>
                  <a:cxn ang="0">
                    <a:pos x="76" y="108"/>
                  </a:cxn>
                  <a:cxn ang="0">
                    <a:pos x="120" y="108"/>
                  </a:cxn>
                  <a:cxn ang="0">
                    <a:pos x="133" y="129"/>
                  </a:cxn>
                  <a:cxn ang="0">
                    <a:pos x="143" y="75"/>
                  </a:cxn>
                  <a:cxn ang="0">
                    <a:pos x="156" y="62"/>
                  </a:cxn>
                  <a:cxn ang="0">
                    <a:pos x="162" y="31"/>
                  </a:cxn>
                  <a:cxn ang="0">
                    <a:pos x="180" y="52"/>
                  </a:cxn>
                  <a:cxn ang="0">
                    <a:pos x="162" y="59"/>
                  </a:cxn>
                  <a:cxn ang="0">
                    <a:pos x="164" y="119"/>
                  </a:cxn>
                  <a:cxn ang="0">
                    <a:pos x="229" y="0"/>
                  </a:cxn>
                  <a:cxn ang="0">
                    <a:pos x="248" y="11"/>
                  </a:cxn>
                  <a:cxn ang="0">
                    <a:pos x="266" y="8"/>
                  </a:cxn>
                  <a:cxn ang="0">
                    <a:pos x="279" y="11"/>
                  </a:cxn>
                  <a:cxn ang="0">
                    <a:pos x="297" y="67"/>
                  </a:cxn>
                  <a:cxn ang="0">
                    <a:pos x="300" y="147"/>
                  </a:cxn>
                  <a:cxn ang="0">
                    <a:pos x="302" y="227"/>
                  </a:cxn>
                  <a:cxn ang="0">
                    <a:pos x="373" y="340"/>
                  </a:cxn>
                </a:cxnLst>
                <a:rect l="0" t="0" r="r" b="b"/>
                <a:pathLst>
                  <a:path w="374" h="798">
                    <a:moveTo>
                      <a:pt x="373" y="342"/>
                    </a:moveTo>
                    <a:lnTo>
                      <a:pt x="347" y="538"/>
                    </a:lnTo>
                    <a:lnTo>
                      <a:pt x="308" y="761"/>
                    </a:lnTo>
                    <a:lnTo>
                      <a:pt x="318" y="767"/>
                    </a:lnTo>
                    <a:lnTo>
                      <a:pt x="318" y="797"/>
                    </a:lnTo>
                    <a:lnTo>
                      <a:pt x="224" y="797"/>
                    </a:lnTo>
                    <a:lnTo>
                      <a:pt x="229" y="779"/>
                    </a:lnTo>
                    <a:lnTo>
                      <a:pt x="248" y="756"/>
                    </a:lnTo>
                    <a:lnTo>
                      <a:pt x="253" y="700"/>
                    </a:lnTo>
                    <a:lnTo>
                      <a:pt x="253" y="589"/>
                    </a:lnTo>
                    <a:lnTo>
                      <a:pt x="250" y="435"/>
                    </a:lnTo>
                    <a:lnTo>
                      <a:pt x="198" y="558"/>
                    </a:lnTo>
                    <a:lnTo>
                      <a:pt x="175" y="641"/>
                    </a:lnTo>
                    <a:lnTo>
                      <a:pt x="167" y="659"/>
                    </a:lnTo>
                    <a:lnTo>
                      <a:pt x="151" y="769"/>
                    </a:lnTo>
                    <a:lnTo>
                      <a:pt x="141" y="777"/>
                    </a:lnTo>
                    <a:lnTo>
                      <a:pt x="141" y="797"/>
                    </a:lnTo>
                    <a:lnTo>
                      <a:pt x="0" y="797"/>
                    </a:lnTo>
                    <a:lnTo>
                      <a:pt x="0" y="785"/>
                    </a:lnTo>
                    <a:lnTo>
                      <a:pt x="26" y="774"/>
                    </a:lnTo>
                    <a:lnTo>
                      <a:pt x="39" y="774"/>
                    </a:lnTo>
                    <a:lnTo>
                      <a:pt x="62" y="761"/>
                    </a:lnTo>
                    <a:lnTo>
                      <a:pt x="57" y="741"/>
                    </a:lnTo>
                    <a:lnTo>
                      <a:pt x="78" y="723"/>
                    </a:lnTo>
                    <a:lnTo>
                      <a:pt x="62" y="695"/>
                    </a:lnTo>
                    <a:lnTo>
                      <a:pt x="70" y="684"/>
                    </a:lnTo>
                    <a:lnTo>
                      <a:pt x="112" y="615"/>
                    </a:lnTo>
                    <a:lnTo>
                      <a:pt x="107" y="576"/>
                    </a:lnTo>
                    <a:lnTo>
                      <a:pt x="162" y="394"/>
                    </a:lnTo>
                    <a:lnTo>
                      <a:pt x="162" y="332"/>
                    </a:lnTo>
                    <a:lnTo>
                      <a:pt x="146" y="288"/>
                    </a:lnTo>
                    <a:lnTo>
                      <a:pt x="138" y="299"/>
                    </a:lnTo>
                    <a:lnTo>
                      <a:pt x="94" y="265"/>
                    </a:lnTo>
                    <a:lnTo>
                      <a:pt x="122" y="229"/>
                    </a:lnTo>
                    <a:lnTo>
                      <a:pt x="86" y="170"/>
                    </a:lnTo>
                    <a:lnTo>
                      <a:pt x="76" y="108"/>
                    </a:lnTo>
                    <a:lnTo>
                      <a:pt x="120" y="108"/>
                    </a:lnTo>
                    <a:lnTo>
                      <a:pt x="133" y="129"/>
                    </a:lnTo>
                    <a:lnTo>
                      <a:pt x="143" y="75"/>
                    </a:lnTo>
                    <a:lnTo>
                      <a:pt x="156" y="62"/>
                    </a:lnTo>
                    <a:lnTo>
                      <a:pt x="162" y="31"/>
                    </a:lnTo>
                    <a:lnTo>
                      <a:pt x="180" y="52"/>
                    </a:lnTo>
                    <a:lnTo>
                      <a:pt x="162" y="59"/>
                    </a:lnTo>
                    <a:lnTo>
                      <a:pt x="164" y="119"/>
                    </a:lnTo>
                    <a:lnTo>
                      <a:pt x="229" y="0"/>
                    </a:lnTo>
                    <a:lnTo>
                      <a:pt x="248" y="11"/>
                    </a:lnTo>
                    <a:lnTo>
                      <a:pt x="266" y="8"/>
                    </a:lnTo>
                    <a:lnTo>
                      <a:pt x="279" y="11"/>
                    </a:lnTo>
                    <a:lnTo>
                      <a:pt x="297" y="67"/>
                    </a:lnTo>
                    <a:lnTo>
                      <a:pt x="300" y="147"/>
                    </a:lnTo>
                    <a:lnTo>
                      <a:pt x="302" y="227"/>
                    </a:lnTo>
                    <a:lnTo>
                      <a:pt x="373" y="340"/>
                    </a:lnTo>
                  </a:path>
                </a:pathLst>
              </a:custGeom>
              <a:solidFill>
                <a:srgbClr val="777777"/>
              </a:solidFill>
              <a:ln w="3175" cap="flat">
                <a:noFill/>
                <a:prstDash val="solid"/>
                <a:round/>
              </a:ln>
              <a:effectLst/>
            </p:spPr>
            <p:txBody>
              <a:bodyPr wrap="none" anchor="ctr">
                <a:spAutoFit/>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任务二    竖向设计的内容、步骤和原则</a:t>
            </a:r>
            <a:endParaRPr lang="zh-CN" altLang="en-US" dirty="0"/>
          </a:p>
        </p:txBody>
      </p:sp>
      <p:sp>
        <p:nvSpPr>
          <p:cNvPr id="4" name="矩形 3"/>
          <p:cNvSpPr/>
          <p:nvPr/>
        </p:nvSpPr>
        <p:spPr>
          <a:xfrm>
            <a:off x="952340" y="762158"/>
            <a:ext cx="4095246" cy="476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二、竖向设计的原则</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11221398" y="5906885"/>
            <a:ext cx="969058" cy="96940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82607" y="5976144"/>
            <a:ext cx="649722" cy="64995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矩形 11"/>
          <p:cNvSpPr/>
          <p:nvPr/>
        </p:nvSpPr>
        <p:spPr>
          <a:xfrm>
            <a:off x="952340" y="1238521"/>
            <a:ext cx="10285733" cy="5240000"/>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竖向设计应与园林总体设计同时进行，处理好自然地形和园林中各单项园林工程间的空间关系。竖向设计原则主要包括以下几个方面：</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1</a:t>
            </a:r>
            <a:r>
              <a:rPr lang="zh-CN" altLang="en-US" sz="1600" dirty="0" smtClean="0">
                <a:solidFill>
                  <a:schemeClr val="tx1"/>
                </a:solidFill>
                <a:latin typeface="微软雅黑" panose="020B0503020204020204" pitchFamily="34" charset="-122"/>
                <a:ea typeface="微软雅黑" panose="020B0503020204020204" pitchFamily="34" charset="-122"/>
              </a:rPr>
              <a:t>）满足建（构）筑物的使用功能要求。</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2</a:t>
            </a:r>
            <a:r>
              <a:rPr lang="zh-CN" altLang="en-US" sz="1600" dirty="0" smtClean="0">
                <a:solidFill>
                  <a:schemeClr val="tx1"/>
                </a:solidFill>
                <a:latin typeface="微软雅黑" panose="020B0503020204020204" pitchFamily="34" charset="-122"/>
                <a:ea typeface="微软雅黑" panose="020B0503020204020204" pitchFamily="34" charset="-122"/>
              </a:rPr>
              <a:t>）结合自然地形减少土方量，同时综合考虑土方平衡、边坡支护方案；边坡支护方案要考虑建筑与道路的关系。</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3</a:t>
            </a:r>
            <a:r>
              <a:rPr lang="zh-CN" altLang="en-US" sz="1600" dirty="0" smtClean="0">
                <a:solidFill>
                  <a:schemeClr val="tx1"/>
                </a:solidFill>
                <a:latin typeface="微软雅黑" panose="020B0503020204020204" pitchFamily="34" charset="-122"/>
                <a:ea typeface="微软雅黑" panose="020B0503020204020204" pitchFamily="34" charset="-122"/>
              </a:rPr>
              <a:t>）满足道路布局合理的技术要求。</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4</a:t>
            </a:r>
            <a:r>
              <a:rPr lang="zh-CN" altLang="en-US" sz="1600" dirty="0" smtClean="0">
                <a:solidFill>
                  <a:schemeClr val="tx1"/>
                </a:solidFill>
                <a:latin typeface="微软雅黑" panose="020B0503020204020204" pitchFamily="34" charset="-122"/>
                <a:ea typeface="微软雅黑" panose="020B0503020204020204" pitchFamily="34" charset="-122"/>
              </a:rPr>
              <a:t>）解决场地排水问题。</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5</a:t>
            </a:r>
            <a:r>
              <a:rPr lang="zh-CN" altLang="en-US" sz="1600" dirty="0" smtClean="0">
                <a:solidFill>
                  <a:schemeClr val="tx1"/>
                </a:solidFill>
                <a:latin typeface="微软雅黑" panose="020B0503020204020204" pitchFamily="34" charset="-122"/>
                <a:ea typeface="微软雅黑" panose="020B0503020204020204" pitchFamily="34" charset="-122"/>
              </a:rPr>
              <a:t>）满足工程建设与使用的地质、水文等要求。</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6</a:t>
            </a:r>
            <a:r>
              <a:rPr lang="zh-CN" altLang="en-US" sz="1600" dirty="0" smtClean="0">
                <a:solidFill>
                  <a:schemeClr val="tx1"/>
                </a:solidFill>
                <a:latin typeface="微软雅黑" panose="020B0503020204020204" pitchFamily="34" charset="-122"/>
                <a:ea typeface="微软雅黑" panose="020B0503020204020204" pitchFamily="34" charset="-122"/>
              </a:rPr>
              <a:t>）满足建筑基础埋深、工程管线敷设的要求。</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7</a:t>
            </a:r>
            <a:r>
              <a:rPr lang="zh-CN" altLang="en-US" sz="1600" dirty="0" smtClean="0">
                <a:solidFill>
                  <a:schemeClr val="tx1"/>
                </a:solidFill>
                <a:latin typeface="微软雅黑" panose="020B0503020204020204" pitchFamily="34" charset="-122"/>
                <a:ea typeface="微软雅黑" panose="020B0503020204020204" pitchFamily="34" charset="-122"/>
              </a:rPr>
              <a:t>）重点考虑内部重点部位，如中心区域和主入口的设计等。</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8</a:t>
            </a:r>
            <a:r>
              <a:rPr lang="zh-CN" altLang="en-US" sz="1600" dirty="0" smtClean="0">
                <a:solidFill>
                  <a:schemeClr val="tx1"/>
                </a:solidFill>
                <a:latin typeface="微软雅黑" panose="020B0503020204020204" pitchFamily="34" charset="-122"/>
                <a:ea typeface="微软雅黑" panose="020B0503020204020204" pitchFamily="34" charset="-122"/>
              </a:rPr>
              <a:t>）尽量能做到无障碍设计。</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9</a:t>
            </a:r>
            <a:r>
              <a:rPr lang="zh-CN" altLang="en-US" sz="1600" dirty="0" smtClean="0">
                <a:solidFill>
                  <a:schemeClr val="tx1"/>
                </a:solidFill>
                <a:latin typeface="微软雅黑" panose="020B0503020204020204" pitchFamily="34" charset="-122"/>
                <a:ea typeface="微软雅黑" panose="020B0503020204020204" pitchFamily="34" charset="-122"/>
              </a:rPr>
              <a:t>）兼顾实用与造景。用地的功能性质决定了用地的类型，不同类型、不同使用功能的园林用地对地形的要求各异。</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10</a:t>
            </a:r>
            <a:r>
              <a:rPr lang="zh-CN" altLang="en-US" sz="1600" dirty="0" smtClean="0">
                <a:solidFill>
                  <a:schemeClr val="tx1"/>
                </a:solidFill>
                <a:latin typeface="微软雅黑" panose="020B0503020204020204" pitchFamily="34" charset="-122"/>
                <a:ea typeface="微软雅黑" panose="020B0503020204020204" pitchFamily="34" charset="-122"/>
              </a:rPr>
              <a:t>）坚持节约原则，降低工程费用。</a:t>
            </a:r>
          </a:p>
        </p:txBody>
      </p:sp>
      <p:grpSp>
        <p:nvGrpSpPr>
          <p:cNvPr id="13" name="Group 10"/>
          <p:cNvGrpSpPr/>
          <p:nvPr/>
        </p:nvGrpSpPr>
        <p:grpSpPr bwMode="auto">
          <a:xfrm>
            <a:off x="8809850" y="3286918"/>
            <a:ext cx="2000264" cy="1247776"/>
            <a:chOff x="2648" y="2456"/>
            <a:chExt cx="1441" cy="937"/>
          </a:xfrm>
        </p:grpSpPr>
        <p:grpSp>
          <p:nvGrpSpPr>
            <p:cNvPr id="14" name="Group 11"/>
            <p:cNvGrpSpPr/>
            <p:nvPr/>
          </p:nvGrpSpPr>
          <p:grpSpPr bwMode="auto">
            <a:xfrm>
              <a:off x="2729" y="2456"/>
              <a:ext cx="350" cy="932"/>
              <a:chOff x="2729" y="2456"/>
              <a:chExt cx="350" cy="932"/>
            </a:xfrm>
          </p:grpSpPr>
          <p:sp>
            <p:nvSpPr>
              <p:cNvPr id="27" name="Freeform 12"/>
              <p:cNvSpPr/>
              <p:nvPr/>
            </p:nvSpPr>
            <p:spPr bwMode="auto">
              <a:xfrm>
                <a:off x="2849" y="2456"/>
                <a:ext cx="168" cy="186"/>
              </a:xfrm>
              <a:custGeom>
                <a:avLst/>
                <a:gdLst/>
                <a:ahLst/>
                <a:cxnLst>
                  <a:cxn ang="0">
                    <a:pos x="130" y="51"/>
                  </a:cxn>
                  <a:cxn ang="0">
                    <a:pos x="120" y="21"/>
                  </a:cxn>
                  <a:cxn ang="0">
                    <a:pos x="88" y="10"/>
                  </a:cxn>
                  <a:cxn ang="0">
                    <a:pos x="83" y="5"/>
                  </a:cxn>
                  <a:cxn ang="0">
                    <a:pos x="78" y="0"/>
                  </a:cxn>
                  <a:cxn ang="0">
                    <a:pos x="36" y="10"/>
                  </a:cxn>
                  <a:cxn ang="0">
                    <a:pos x="10" y="41"/>
                  </a:cxn>
                  <a:cxn ang="0">
                    <a:pos x="5" y="57"/>
                  </a:cxn>
                  <a:cxn ang="0">
                    <a:pos x="5" y="77"/>
                  </a:cxn>
                  <a:cxn ang="0">
                    <a:pos x="5" y="77"/>
                  </a:cxn>
                  <a:cxn ang="0">
                    <a:pos x="5" y="82"/>
                  </a:cxn>
                  <a:cxn ang="0">
                    <a:pos x="0" y="93"/>
                  </a:cxn>
                  <a:cxn ang="0">
                    <a:pos x="0" y="103"/>
                  </a:cxn>
                  <a:cxn ang="0">
                    <a:pos x="5" y="113"/>
                  </a:cxn>
                  <a:cxn ang="0">
                    <a:pos x="10" y="118"/>
                  </a:cxn>
                  <a:cxn ang="0">
                    <a:pos x="15" y="123"/>
                  </a:cxn>
                  <a:cxn ang="0">
                    <a:pos x="15" y="129"/>
                  </a:cxn>
                  <a:cxn ang="0">
                    <a:pos x="15" y="134"/>
                  </a:cxn>
                  <a:cxn ang="0">
                    <a:pos x="15" y="139"/>
                  </a:cxn>
                  <a:cxn ang="0">
                    <a:pos x="15" y="149"/>
                  </a:cxn>
                  <a:cxn ang="0">
                    <a:pos x="15" y="154"/>
                  </a:cxn>
                  <a:cxn ang="0">
                    <a:pos x="21" y="159"/>
                  </a:cxn>
                  <a:cxn ang="0">
                    <a:pos x="31" y="159"/>
                  </a:cxn>
                  <a:cxn ang="0">
                    <a:pos x="73" y="185"/>
                  </a:cxn>
                  <a:cxn ang="0">
                    <a:pos x="78" y="180"/>
                  </a:cxn>
                  <a:cxn ang="0">
                    <a:pos x="83" y="175"/>
                  </a:cxn>
                  <a:cxn ang="0">
                    <a:pos x="94" y="175"/>
                  </a:cxn>
                  <a:cxn ang="0">
                    <a:pos x="99" y="175"/>
                  </a:cxn>
                  <a:cxn ang="0">
                    <a:pos x="109" y="175"/>
                  </a:cxn>
                  <a:cxn ang="0">
                    <a:pos x="109" y="165"/>
                  </a:cxn>
                  <a:cxn ang="0">
                    <a:pos x="109" y="159"/>
                  </a:cxn>
                  <a:cxn ang="0">
                    <a:pos x="120" y="159"/>
                  </a:cxn>
                  <a:cxn ang="0">
                    <a:pos x="114" y="154"/>
                  </a:cxn>
                  <a:cxn ang="0">
                    <a:pos x="125" y="154"/>
                  </a:cxn>
                  <a:cxn ang="0">
                    <a:pos x="125" y="144"/>
                  </a:cxn>
                  <a:cxn ang="0">
                    <a:pos x="135" y="144"/>
                  </a:cxn>
                  <a:cxn ang="0">
                    <a:pos x="141" y="144"/>
                  </a:cxn>
                  <a:cxn ang="0">
                    <a:pos x="141" y="134"/>
                  </a:cxn>
                  <a:cxn ang="0">
                    <a:pos x="135" y="123"/>
                  </a:cxn>
                  <a:cxn ang="0">
                    <a:pos x="141" y="113"/>
                  </a:cxn>
                  <a:cxn ang="0">
                    <a:pos x="141" y="113"/>
                  </a:cxn>
                  <a:cxn ang="0">
                    <a:pos x="141" y="103"/>
                  </a:cxn>
                  <a:cxn ang="0">
                    <a:pos x="146" y="108"/>
                  </a:cxn>
                  <a:cxn ang="0">
                    <a:pos x="156" y="108"/>
                  </a:cxn>
                  <a:cxn ang="0">
                    <a:pos x="161" y="103"/>
                  </a:cxn>
                  <a:cxn ang="0">
                    <a:pos x="167" y="93"/>
                  </a:cxn>
                  <a:cxn ang="0">
                    <a:pos x="167" y="82"/>
                  </a:cxn>
                  <a:cxn ang="0">
                    <a:pos x="161" y="77"/>
                  </a:cxn>
                  <a:cxn ang="0">
                    <a:pos x="161" y="72"/>
                  </a:cxn>
                  <a:cxn ang="0">
                    <a:pos x="161" y="72"/>
                  </a:cxn>
                  <a:cxn ang="0">
                    <a:pos x="161" y="67"/>
                  </a:cxn>
                  <a:cxn ang="0">
                    <a:pos x="161" y="57"/>
                  </a:cxn>
                  <a:cxn ang="0">
                    <a:pos x="151" y="51"/>
                  </a:cxn>
                  <a:cxn ang="0">
                    <a:pos x="146" y="51"/>
                  </a:cxn>
                  <a:cxn ang="0">
                    <a:pos x="141" y="51"/>
                  </a:cxn>
                  <a:cxn ang="0">
                    <a:pos x="130" y="51"/>
                  </a:cxn>
                  <a:cxn ang="0">
                    <a:pos x="130" y="51"/>
                  </a:cxn>
                  <a:cxn ang="0">
                    <a:pos x="130" y="51"/>
                  </a:cxn>
                </a:cxnLst>
                <a:rect l="0" t="0" r="r" b="b"/>
                <a:pathLst>
                  <a:path w="168" h="186">
                    <a:moveTo>
                      <a:pt x="130" y="51"/>
                    </a:moveTo>
                    <a:lnTo>
                      <a:pt x="120" y="21"/>
                    </a:lnTo>
                    <a:lnTo>
                      <a:pt x="88" y="10"/>
                    </a:lnTo>
                    <a:lnTo>
                      <a:pt x="83" y="5"/>
                    </a:lnTo>
                    <a:lnTo>
                      <a:pt x="78" y="0"/>
                    </a:lnTo>
                    <a:lnTo>
                      <a:pt x="36" y="10"/>
                    </a:lnTo>
                    <a:lnTo>
                      <a:pt x="10" y="41"/>
                    </a:lnTo>
                    <a:lnTo>
                      <a:pt x="5" y="57"/>
                    </a:lnTo>
                    <a:lnTo>
                      <a:pt x="5" y="77"/>
                    </a:lnTo>
                    <a:lnTo>
                      <a:pt x="5" y="82"/>
                    </a:lnTo>
                    <a:lnTo>
                      <a:pt x="0" y="93"/>
                    </a:lnTo>
                    <a:lnTo>
                      <a:pt x="0" y="103"/>
                    </a:lnTo>
                    <a:lnTo>
                      <a:pt x="5" y="113"/>
                    </a:lnTo>
                    <a:lnTo>
                      <a:pt x="10" y="118"/>
                    </a:lnTo>
                    <a:lnTo>
                      <a:pt x="15" y="123"/>
                    </a:lnTo>
                    <a:lnTo>
                      <a:pt x="15" y="129"/>
                    </a:lnTo>
                    <a:lnTo>
                      <a:pt x="15" y="134"/>
                    </a:lnTo>
                    <a:lnTo>
                      <a:pt x="15" y="139"/>
                    </a:lnTo>
                    <a:lnTo>
                      <a:pt x="15" y="149"/>
                    </a:lnTo>
                    <a:lnTo>
                      <a:pt x="15" y="154"/>
                    </a:lnTo>
                    <a:lnTo>
                      <a:pt x="21" y="159"/>
                    </a:lnTo>
                    <a:lnTo>
                      <a:pt x="31" y="159"/>
                    </a:lnTo>
                    <a:lnTo>
                      <a:pt x="73" y="185"/>
                    </a:lnTo>
                    <a:lnTo>
                      <a:pt x="78" y="180"/>
                    </a:lnTo>
                    <a:lnTo>
                      <a:pt x="83" y="175"/>
                    </a:lnTo>
                    <a:lnTo>
                      <a:pt x="94" y="175"/>
                    </a:lnTo>
                    <a:lnTo>
                      <a:pt x="99" y="175"/>
                    </a:lnTo>
                    <a:lnTo>
                      <a:pt x="109" y="175"/>
                    </a:lnTo>
                    <a:lnTo>
                      <a:pt x="109" y="165"/>
                    </a:lnTo>
                    <a:lnTo>
                      <a:pt x="109" y="159"/>
                    </a:lnTo>
                    <a:lnTo>
                      <a:pt x="120" y="159"/>
                    </a:lnTo>
                    <a:lnTo>
                      <a:pt x="114" y="154"/>
                    </a:lnTo>
                    <a:lnTo>
                      <a:pt x="125" y="154"/>
                    </a:lnTo>
                    <a:lnTo>
                      <a:pt x="125" y="144"/>
                    </a:lnTo>
                    <a:lnTo>
                      <a:pt x="135" y="144"/>
                    </a:lnTo>
                    <a:lnTo>
                      <a:pt x="141" y="144"/>
                    </a:lnTo>
                    <a:lnTo>
                      <a:pt x="141" y="134"/>
                    </a:lnTo>
                    <a:lnTo>
                      <a:pt x="135" y="123"/>
                    </a:lnTo>
                    <a:lnTo>
                      <a:pt x="141" y="113"/>
                    </a:lnTo>
                    <a:lnTo>
                      <a:pt x="141" y="103"/>
                    </a:lnTo>
                    <a:lnTo>
                      <a:pt x="146" y="108"/>
                    </a:lnTo>
                    <a:lnTo>
                      <a:pt x="156" y="108"/>
                    </a:lnTo>
                    <a:lnTo>
                      <a:pt x="161" y="103"/>
                    </a:lnTo>
                    <a:lnTo>
                      <a:pt x="167" y="93"/>
                    </a:lnTo>
                    <a:lnTo>
                      <a:pt x="167" y="82"/>
                    </a:lnTo>
                    <a:lnTo>
                      <a:pt x="161" y="77"/>
                    </a:lnTo>
                    <a:lnTo>
                      <a:pt x="161" y="72"/>
                    </a:lnTo>
                    <a:lnTo>
                      <a:pt x="161" y="67"/>
                    </a:lnTo>
                    <a:lnTo>
                      <a:pt x="161" y="57"/>
                    </a:lnTo>
                    <a:lnTo>
                      <a:pt x="151" y="51"/>
                    </a:lnTo>
                    <a:lnTo>
                      <a:pt x="146" y="51"/>
                    </a:lnTo>
                    <a:lnTo>
                      <a:pt x="141" y="51"/>
                    </a:lnTo>
                    <a:lnTo>
                      <a:pt x="130" y="51"/>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8" name="Freeform 13"/>
              <p:cNvSpPr/>
              <p:nvPr/>
            </p:nvSpPr>
            <p:spPr bwMode="auto">
              <a:xfrm>
                <a:off x="2927" y="2646"/>
                <a:ext cx="6" cy="22"/>
              </a:xfrm>
              <a:custGeom>
                <a:avLst/>
                <a:gdLst/>
                <a:ahLst/>
                <a:cxnLst>
                  <a:cxn ang="0">
                    <a:pos x="0" y="0"/>
                  </a:cxn>
                  <a:cxn ang="0">
                    <a:pos x="5" y="5"/>
                  </a:cxn>
                  <a:cxn ang="0">
                    <a:pos x="5" y="21"/>
                  </a:cxn>
                  <a:cxn ang="0">
                    <a:pos x="0" y="11"/>
                  </a:cxn>
                  <a:cxn ang="0">
                    <a:pos x="0" y="0"/>
                  </a:cxn>
                  <a:cxn ang="0">
                    <a:pos x="0" y="0"/>
                  </a:cxn>
                </a:cxnLst>
                <a:rect l="0" t="0" r="r" b="b"/>
                <a:pathLst>
                  <a:path w="6" h="22">
                    <a:moveTo>
                      <a:pt x="0" y="0"/>
                    </a:moveTo>
                    <a:lnTo>
                      <a:pt x="5" y="5"/>
                    </a:lnTo>
                    <a:lnTo>
                      <a:pt x="5" y="21"/>
                    </a:lnTo>
                    <a:lnTo>
                      <a:pt x="0" y="11"/>
                    </a:lnTo>
                    <a:lnTo>
                      <a:pt x="0" y="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9" name="Freeform 14"/>
              <p:cNvSpPr/>
              <p:nvPr/>
            </p:nvSpPr>
            <p:spPr bwMode="auto">
              <a:xfrm>
                <a:off x="2901" y="2662"/>
                <a:ext cx="22" cy="26"/>
              </a:xfrm>
              <a:custGeom>
                <a:avLst/>
                <a:gdLst/>
                <a:ahLst/>
                <a:cxnLst>
                  <a:cxn ang="0">
                    <a:pos x="21" y="0"/>
                  </a:cxn>
                  <a:cxn ang="0">
                    <a:pos x="0" y="20"/>
                  </a:cxn>
                  <a:cxn ang="0">
                    <a:pos x="10" y="25"/>
                  </a:cxn>
                  <a:cxn ang="0">
                    <a:pos x="21" y="0"/>
                  </a:cxn>
                  <a:cxn ang="0">
                    <a:pos x="21" y="0"/>
                  </a:cxn>
                  <a:cxn ang="0">
                    <a:pos x="21" y="0"/>
                  </a:cxn>
                </a:cxnLst>
                <a:rect l="0" t="0" r="r" b="b"/>
                <a:pathLst>
                  <a:path w="22" h="26">
                    <a:moveTo>
                      <a:pt x="21" y="0"/>
                    </a:moveTo>
                    <a:lnTo>
                      <a:pt x="0" y="20"/>
                    </a:lnTo>
                    <a:lnTo>
                      <a:pt x="10" y="25"/>
                    </a:lnTo>
                    <a:lnTo>
                      <a:pt x="21" y="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30" name="Freeform 15"/>
              <p:cNvSpPr/>
              <p:nvPr/>
            </p:nvSpPr>
            <p:spPr bwMode="auto">
              <a:xfrm>
                <a:off x="2750" y="2631"/>
                <a:ext cx="324" cy="299"/>
              </a:xfrm>
              <a:custGeom>
                <a:avLst/>
                <a:gdLst/>
                <a:ahLst/>
                <a:cxnLst>
                  <a:cxn ang="0">
                    <a:pos x="156" y="206"/>
                  </a:cxn>
                  <a:cxn ang="0">
                    <a:pos x="193" y="221"/>
                  </a:cxn>
                  <a:cxn ang="0">
                    <a:pos x="213" y="257"/>
                  </a:cxn>
                  <a:cxn ang="0">
                    <a:pos x="234" y="247"/>
                  </a:cxn>
                  <a:cxn ang="0">
                    <a:pos x="266" y="267"/>
                  </a:cxn>
                  <a:cxn ang="0">
                    <a:pos x="255" y="226"/>
                  </a:cxn>
                  <a:cxn ang="0">
                    <a:pos x="260" y="221"/>
                  </a:cxn>
                  <a:cxn ang="0">
                    <a:pos x="234" y="206"/>
                  </a:cxn>
                  <a:cxn ang="0">
                    <a:pos x="198" y="185"/>
                  </a:cxn>
                  <a:cxn ang="0">
                    <a:pos x="281" y="170"/>
                  </a:cxn>
                  <a:cxn ang="0">
                    <a:pos x="297" y="164"/>
                  </a:cxn>
                  <a:cxn ang="0">
                    <a:pos x="318" y="154"/>
                  </a:cxn>
                  <a:cxn ang="0">
                    <a:pos x="302" y="123"/>
                  </a:cxn>
                  <a:cxn ang="0">
                    <a:pos x="323" y="103"/>
                  </a:cxn>
                  <a:cxn ang="0">
                    <a:pos x="177" y="149"/>
                  </a:cxn>
                  <a:cxn ang="0">
                    <a:pos x="187" y="46"/>
                  </a:cxn>
                  <a:cxn ang="0">
                    <a:pos x="187" y="92"/>
                  </a:cxn>
                  <a:cxn ang="0">
                    <a:pos x="177" y="56"/>
                  </a:cxn>
                  <a:cxn ang="0">
                    <a:pos x="156" y="67"/>
                  </a:cxn>
                  <a:cxn ang="0">
                    <a:pos x="135" y="62"/>
                  </a:cxn>
                  <a:cxn ang="0">
                    <a:pos x="135" y="46"/>
                  </a:cxn>
                  <a:cxn ang="0">
                    <a:pos x="156" y="31"/>
                  </a:cxn>
                  <a:cxn ang="0">
                    <a:pos x="135" y="41"/>
                  </a:cxn>
                  <a:cxn ang="0">
                    <a:pos x="130" y="36"/>
                  </a:cxn>
                  <a:cxn ang="0">
                    <a:pos x="114" y="15"/>
                  </a:cxn>
                  <a:cxn ang="0">
                    <a:pos x="83" y="0"/>
                  </a:cxn>
                  <a:cxn ang="0">
                    <a:pos x="67" y="41"/>
                  </a:cxn>
                  <a:cxn ang="0">
                    <a:pos x="52" y="82"/>
                  </a:cxn>
                  <a:cxn ang="0">
                    <a:pos x="31" y="139"/>
                  </a:cxn>
                  <a:cxn ang="0">
                    <a:pos x="31" y="164"/>
                  </a:cxn>
                  <a:cxn ang="0">
                    <a:pos x="41" y="185"/>
                  </a:cxn>
                  <a:cxn ang="0">
                    <a:pos x="10" y="247"/>
                  </a:cxn>
                  <a:cxn ang="0">
                    <a:pos x="177" y="298"/>
                  </a:cxn>
                </a:cxnLst>
                <a:rect l="0" t="0" r="r" b="b"/>
                <a:pathLst>
                  <a:path w="324" h="299">
                    <a:moveTo>
                      <a:pt x="177" y="298"/>
                    </a:moveTo>
                    <a:lnTo>
                      <a:pt x="156" y="206"/>
                    </a:lnTo>
                    <a:lnTo>
                      <a:pt x="167" y="190"/>
                    </a:lnTo>
                    <a:lnTo>
                      <a:pt x="193" y="221"/>
                    </a:lnTo>
                    <a:lnTo>
                      <a:pt x="203" y="262"/>
                    </a:lnTo>
                    <a:lnTo>
                      <a:pt x="213" y="257"/>
                    </a:lnTo>
                    <a:lnTo>
                      <a:pt x="219" y="262"/>
                    </a:lnTo>
                    <a:lnTo>
                      <a:pt x="234" y="247"/>
                    </a:lnTo>
                    <a:lnTo>
                      <a:pt x="260" y="272"/>
                    </a:lnTo>
                    <a:lnTo>
                      <a:pt x="266" y="267"/>
                    </a:lnTo>
                    <a:lnTo>
                      <a:pt x="240" y="226"/>
                    </a:lnTo>
                    <a:lnTo>
                      <a:pt x="255" y="226"/>
                    </a:lnTo>
                    <a:lnTo>
                      <a:pt x="260" y="226"/>
                    </a:lnTo>
                    <a:lnTo>
                      <a:pt x="260" y="221"/>
                    </a:lnTo>
                    <a:lnTo>
                      <a:pt x="245" y="216"/>
                    </a:lnTo>
                    <a:lnTo>
                      <a:pt x="234" y="206"/>
                    </a:lnTo>
                    <a:lnTo>
                      <a:pt x="219" y="206"/>
                    </a:lnTo>
                    <a:lnTo>
                      <a:pt x="198" y="185"/>
                    </a:lnTo>
                    <a:lnTo>
                      <a:pt x="255" y="154"/>
                    </a:lnTo>
                    <a:lnTo>
                      <a:pt x="281" y="170"/>
                    </a:lnTo>
                    <a:lnTo>
                      <a:pt x="286" y="164"/>
                    </a:lnTo>
                    <a:lnTo>
                      <a:pt x="297" y="164"/>
                    </a:lnTo>
                    <a:lnTo>
                      <a:pt x="313" y="154"/>
                    </a:lnTo>
                    <a:lnTo>
                      <a:pt x="318" y="154"/>
                    </a:lnTo>
                    <a:lnTo>
                      <a:pt x="323" y="149"/>
                    </a:lnTo>
                    <a:lnTo>
                      <a:pt x="302" y="123"/>
                    </a:lnTo>
                    <a:lnTo>
                      <a:pt x="323" y="113"/>
                    </a:lnTo>
                    <a:lnTo>
                      <a:pt x="323" y="103"/>
                    </a:lnTo>
                    <a:lnTo>
                      <a:pt x="245" y="123"/>
                    </a:lnTo>
                    <a:lnTo>
                      <a:pt x="177" y="149"/>
                    </a:lnTo>
                    <a:lnTo>
                      <a:pt x="213" y="103"/>
                    </a:lnTo>
                    <a:lnTo>
                      <a:pt x="187" y="46"/>
                    </a:lnTo>
                    <a:lnTo>
                      <a:pt x="187" y="51"/>
                    </a:lnTo>
                    <a:lnTo>
                      <a:pt x="187" y="92"/>
                    </a:lnTo>
                    <a:lnTo>
                      <a:pt x="172" y="92"/>
                    </a:lnTo>
                    <a:lnTo>
                      <a:pt x="177" y="56"/>
                    </a:lnTo>
                    <a:lnTo>
                      <a:pt x="167" y="62"/>
                    </a:lnTo>
                    <a:lnTo>
                      <a:pt x="156" y="67"/>
                    </a:lnTo>
                    <a:lnTo>
                      <a:pt x="140" y="67"/>
                    </a:lnTo>
                    <a:lnTo>
                      <a:pt x="135" y="62"/>
                    </a:lnTo>
                    <a:lnTo>
                      <a:pt x="135" y="56"/>
                    </a:lnTo>
                    <a:lnTo>
                      <a:pt x="135" y="46"/>
                    </a:lnTo>
                    <a:lnTo>
                      <a:pt x="146" y="41"/>
                    </a:lnTo>
                    <a:lnTo>
                      <a:pt x="156" y="31"/>
                    </a:lnTo>
                    <a:lnTo>
                      <a:pt x="146" y="41"/>
                    </a:lnTo>
                    <a:lnTo>
                      <a:pt x="135" y="41"/>
                    </a:lnTo>
                    <a:lnTo>
                      <a:pt x="130" y="36"/>
                    </a:lnTo>
                    <a:lnTo>
                      <a:pt x="120" y="31"/>
                    </a:lnTo>
                    <a:lnTo>
                      <a:pt x="114" y="15"/>
                    </a:lnTo>
                    <a:lnTo>
                      <a:pt x="114" y="0"/>
                    </a:lnTo>
                    <a:lnTo>
                      <a:pt x="83" y="0"/>
                    </a:lnTo>
                    <a:lnTo>
                      <a:pt x="73" y="15"/>
                    </a:lnTo>
                    <a:lnTo>
                      <a:pt x="67" y="41"/>
                    </a:lnTo>
                    <a:lnTo>
                      <a:pt x="57" y="62"/>
                    </a:lnTo>
                    <a:lnTo>
                      <a:pt x="52" y="82"/>
                    </a:lnTo>
                    <a:lnTo>
                      <a:pt x="41" y="108"/>
                    </a:lnTo>
                    <a:lnTo>
                      <a:pt x="31" y="139"/>
                    </a:lnTo>
                    <a:lnTo>
                      <a:pt x="31" y="149"/>
                    </a:lnTo>
                    <a:lnTo>
                      <a:pt x="31" y="164"/>
                    </a:lnTo>
                    <a:lnTo>
                      <a:pt x="36" y="180"/>
                    </a:lnTo>
                    <a:lnTo>
                      <a:pt x="41" y="185"/>
                    </a:lnTo>
                    <a:lnTo>
                      <a:pt x="31" y="206"/>
                    </a:lnTo>
                    <a:lnTo>
                      <a:pt x="10" y="247"/>
                    </a:lnTo>
                    <a:lnTo>
                      <a:pt x="0" y="298"/>
                    </a:lnTo>
                    <a:lnTo>
                      <a:pt x="177" y="298"/>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31" name="Freeform 16"/>
              <p:cNvSpPr/>
              <p:nvPr/>
            </p:nvSpPr>
            <p:spPr bwMode="auto">
              <a:xfrm>
                <a:off x="2729" y="2986"/>
                <a:ext cx="350" cy="402"/>
              </a:xfrm>
              <a:custGeom>
                <a:avLst/>
                <a:gdLst/>
                <a:ahLst/>
                <a:cxnLst>
                  <a:cxn ang="0">
                    <a:pos x="10" y="0"/>
                  </a:cxn>
                  <a:cxn ang="0">
                    <a:pos x="5" y="56"/>
                  </a:cxn>
                  <a:cxn ang="0">
                    <a:pos x="0" y="118"/>
                  </a:cxn>
                  <a:cxn ang="0">
                    <a:pos x="5" y="159"/>
                  </a:cxn>
                  <a:cxn ang="0">
                    <a:pos x="5" y="185"/>
                  </a:cxn>
                  <a:cxn ang="0">
                    <a:pos x="15" y="185"/>
                  </a:cxn>
                  <a:cxn ang="0">
                    <a:pos x="21" y="190"/>
                  </a:cxn>
                  <a:cxn ang="0">
                    <a:pos x="15" y="211"/>
                  </a:cxn>
                  <a:cxn ang="0">
                    <a:pos x="15" y="231"/>
                  </a:cxn>
                  <a:cxn ang="0">
                    <a:pos x="21" y="262"/>
                  </a:cxn>
                  <a:cxn ang="0">
                    <a:pos x="31" y="277"/>
                  </a:cxn>
                  <a:cxn ang="0">
                    <a:pos x="31" y="288"/>
                  </a:cxn>
                  <a:cxn ang="0">
                    <a:pos x="36" y="303"/>
                  </a:cxn>
                  <a:cxn ang="0">
                    <a:pos x="31" y="324"/>
                  </a:cxn>
                  <a:cxn ang="0">
                    <a:pos x="31" y="344"/>
                  </a:cxn>
                  <a:cxn ang="0">
                    <a:pos x="31" y="365"/>
                  </a:cxn>
                  <a:cxn ang="0">
                    <a:pos x="31" y="385"/>
                  </a:cxn>
                  <a:cxn ang="0">
                    <a:pos x="26" y="401"/>
                  </a:cxn>
                  <a:cxn ang="0">
                    <a:pos x="73" y="401"/>
                  </a:cxn>
                  <a:cxn ang="0">
                    <a:pos x="73" y="391"/>
                  </a:cxn>
                  <a:cxn ang="0">
                    <a:pos x="73" y="380"/>
                  </a:cxn>
                  <a:cxn ang="0">
                    <a:pos x="73" y="375"/>
                  </a:cxn>
                  <a:cxn ang="0">
                    <a:pos x="73" y="375"/>
                  </a:cxn>
                  <a:cxn ang="0">
                    <a:pos x="73" y="349"/>
                  </a:cxn>
                  <a:cxn ang="0">
                    <a:pos x="68" y="329"/>
                  </a:cxn>
                  <a:cxn ang="0">
                    <a:pos x="62" y="313"/>
                  </a:cxn>
                  <a:cxn ang="0">
                    <a:pos x="68" y="277"/>
                  </a:cxn>
                  <a:cxn ang="0">
                    <a:pos x="73" y="257"/>
                  </a:cxn>
                  <a:cxn ang="0">
                    <a:pos x="73" y="231"/>
                  </a:cxn>
                  <a:cxn ang="0">
                    <a:pos x="73" y="211"/>
                  </a:cxn>
                  <a:cxn ang="0">
                    <a:pos x="73" y="185"/>
                  </a:cxn>
                  <a:cxn ang="0">
                    <a:pos x="177" y="185"/>
                  </a:cxn>
                  <a:cxn ang="0">
                    <a:pos x="177" y="211"/>
                  </a:cxn>
                  <a:cxn ang="0">
                    <a:pos x="182" y="236"/>
                  </a:cxn>
                  <a:cxn ang="0">
                    <a:pos x="208" y="283"/>
                  </a:cxn>
                  <a:cxn ang="0">
                    <a:pos x="250" y="324"/>
                  </a:cxn>
                  <a:cxn ang="0">
                    <a:pos x="250" y="344"/>
                  </a:cxn>
                  <a:cxn ang="0">
                    <a:pos x="245" y="360"/>
                  </a:cxn>
                  <a:cxn ang="0">
                    <a:pos x="245" y="385"/>
                  </a:cxn>
                  <a:cxn ang="0">
                    <a:pos x="250" y="391"/>
                  </a:cxn>
                  <a:cxn ang="0">
                    <a:pos x="250" y="401"/>
                  </a:cxn>
                  <a:cxn ang="0">
                    <a:pos x="261" y="401"/>
                  </a:cxn>
                  <a:cxn ang="0">
                    <a:pos x="261" y="401"/>
                  </a:cxn>
                  <a:cxn ang="0">
                    <a:pos x="261" y="385"/>
                  </a:cxn>
                  <a:cxn ang="0">
                    <a:pos x="266" y="380"/>
                  </a:cxn>
                  <a:cxn ang="0">
                    <a:pos x="271" y="380"/>
                  </a:cxn>
                  <a:cxn ang="0">
                    <a:pos x="281" y="385"/>
                  </a:cxn>
                  <a:cxn ang="0">
                    <a:pos x="287" y="391"/>
                  </a:cxn>
                  <a:cxn ang="0">
                    <a:pos x="292" y="401"/>
                  </a:cxn>
                  <a:cxn ang="0">
                    <a:pos x="349" y="401"/>
                  </a:cxn>
                  <a:cxn ang="0">
                    <a:pos x="349" y="401"/>
                  </a:cxn>
                  <a:cxn ang="0">
                    <a:pos x="349" y="401"/>
                  </a:cxn>
                  <a:cxn ang="0">
                    <a:pos x="323" y="375"/>
                  </a:cxn>
                  <a:cxn ang="0">
                    <a:pos x="302" y="355"/>
                  </a:cxn>
                  <a:cxn ang="0">
                    <a:pos x="255" y="277"/>
                  </a:cxn>
                  <a:cxn ang="0">
                    <a:pos x="229" y="185"/>
                  </a:cxn>
                  <a:cxn ang="0">
                    <a:pos x="250" y="185"/>
                  </a:cxn>
                  <a:cxn ang="0">
                    <a:pos x="219" y="97"/>
                  </a:cxn>
                  <a:cxn ang="0">
                    <a:pos x="203" y="0"/>
                  </a:cxn>
                  <a:cxn ang="0">
                    <a:pos x="10" y="0"/>
                  </a:cxn>
                  <a:cxn ang="0">
                    <a:pos x="10" y="0"/>
                  </a:cxn>
                </a:cxnLst>
                <a:rect l="0" t="0" r="r" b="b"/>
                <a:pathLst>
                  <a:path w="350" h="402">
                    <a:moveTo>
                      <a:pt x="10" y="0"/>
                    </a:moveTo>
                    <a:lnTo>
                      <a:pt x="5" y="56"/>
                    </a:lnTo>
                    <a:lnTo>
                      <a:pt x="0" y="118"/>
                    </a:lnTo>
                    <a:lnTo>
                      <a:pt x="5" y="159"/>
                    </a:lnTo>
                    <a:lnTo>
                      <a:pt x="5" y="185"/>
                    </a:lnTo>
                    <a:lnTo>
                      <a:pt x="15" y="185"/>
                    </a:lnTo>
                    <a:lnTo>
                      <a:pt x="21" y="190"/>
                    </a:lnTo>
                    <a:lnTo>
                      <a:pt x="15" y="211"/>
                    </a:lnTo>
                    <a:lnTo>
                      <a:pt x="15" y="231"/>
                    </a:lnTo>
                    <a:lnTo>
                      <a:pt x="21" y="262"/>
                    </a:lnTo>
                    <a:lnTo>
                      <a:pt x="31" y="277"/>
                    </a:lnTo>
                    <a:lnTo>
                      <a:pt x="31" y="288"/>
                    </a:lnTo>
                    <a:lnTo>
                      <a:pt x="36" y="303"/>
                    </a:lnTo>
                    <a:lnTo>
                      <a:pt x="31" y="324"/>
                    </a:lnTo>
                    <a:lnTo>
                      <a:pt x="31" y="344"/>
                    </a:lnTo>
                    <a:lnTo>
                      <a:pt x="31" y="365"/>
                    </a:lnTo>
                    <a:lnTo>
                      <a:pt x="31" y="385"/>
                    </a:lnTo>
                    <a:lnTo>
                      <a:pt x="26" y="401"/>
                    </a:lnTo>
                    <a:lnTo>
                      <a:pt x="73" y="401"/>
                    </a:lnTo>
                    <a:lnTo>
                      <a:pt x="73" y="391"/>
                    </a:lnTo>
                    <a:lnTo>
                      <a:pt x="73" y="380"/>
                    </a:lnTo>
                    <a:lnTo>
                      <a:pt x="73" y="375"/>
                    </a:lnTo>
                    <a:lnTo>
                      <a:pt x="73" y="349"/>
                    </a:lnTo>
                    <a:lnTo>
                      <a:pt x="68" y="329"/>
                    </a:lnTo>
                    <a:lnTo>
                      <a:pt x="62" y="313"/>
                    </a:lnTo>
                    <a:lnTo>
                      <a:pt x="68" y="277"/>
                    </a:lnTo>
                    <a:lnTo>
                      <a:pt x="73" y="257"/>
                    </a:lnTo>
                    <a:lnTo>
                      <a:pt x="73" y="231"/>
                    </a:lnTo>
                    <a:lnTo>
                      <a:pt x="73" y="211"/>
                    </a:lnTo>
                    <a:lnTo>
                      <a:pt x="73" y="185"/>
                    </a:lnTo>
                    <a:lnTo>
                      <a:pt x="177" y="185"/>
                    </a:lnTo>
                    <a:lnTo>
                      <a:pt x="177" y="211"/>
                    </a:lnTo>
                    <a:lnTo>
                      <a:pt x="182" y="236"/>
                    </a:lnTo>
                    <a:lnTo>
                      <a:pt x="208" y="283"/>
                    </a:lnTo>
                    <a:lnTo>
                      <a:pt x="250" y="324"/>
                    </a:lnTo>
                    <a:lnTo>
                      <a:pt x="250" y="344"/>
                    </a:lnTo>
                    <a:lnTo>
                      <a:pt x="245" y="360"/>
                    </a:lnTo>
                    <a:lnTo>
                      <a:pt x="245" y="385"/>
                    </a:lnTo>
                    <a:lnTo>
                      <a:pt x="250" y="391"/>
                    </a:lnTo>
                    <a:lnTo>
                      <a:pt x="250" y="401"/>
                    </a:lnTo>
                    <a:lnTo>
                      <a:pt x="261" y="401"/>
                    </a:lnTo>
                    <a:lnTo>
                      <a:pt x="261" y="385"/>
                    </a:lnTo>
                    <a:lnTo>
                      <a:pt x="266" y="380"/>
                    </a:lnTo>
                    <a:lnTo>
                      <a:pt x="271" y="380"/>
                    </a:lnTo>
                    <a:lnTo>
                      <a:pt x="281" y="385"/>
                    </a:lnTo>
                    <a:lnTo>
                      <a:pt x="287" y="391"/>
                    </a:lnTo>
                    <a:lnTo>
                      <a:pt x="292" y="401"/>
                    </a:lnTo>
                    <a:lnTo>
                      <a:pt x="349" y="401"/>
                    </a:lnTo>
                    <a:lnTo>
                      <a:pt x="323" y="375"/>
                    </a:lnTo>
                    <a:lnTo>
                      <a:pt x="302" y="355"/>
                    </a:lnTo>
                    <a:lnTo>
                      <a:pt x="255" y="277"/>
                    </a:lnTo>
                    <a:lnTo>
                      <a:pt x="229" y="185"/>
                    </a:lnTo>
                    <a:lnTo>
                      <a:pt x="250" y="185"/>
                    </a:lnTo>
                    <a:lnTo>
                      <a:pt x="219" y="97"/>
                    </a:lnTo>
                    <a:lnTo>
                      <a:pt x="203" y="0"/>
                    </a:lnTo>
                    <a:lnTo>
                      <a:pt x="10" y="0"/>
                    </a:lnTo>
                    <a:close/>
                  </a:path>
                </a:pathLst>
              </a:custGeom>
              <a:solidFill>
                <a:srgbClr val="777777"/>
              </a:solidFill>
              <a:ln w="3175" cap="flat">
                <a:noFill/>
                <a:prstDash val="solid"/>
                <a:round/>
              </a:ln>
              <a:effectLst/>
            </p:spPr>
            <p:txBody>
              <a:bodyPr wrap="none" anchor="ctr">
                <a:spAutoFit/>
              </a:bodyPr>
              <a:lstStyle/>
              <a:p>
                <a:endParaRPr lang="zh-CN" altLang="en-US"/>
              </a:p>
            </p:txBody>
          </p:sp>
        </p:grpSp>
        <p:grpSp>
          <p:nvGrpSpPr>
            <p:cNvPr id="15" name="Group 17"/>
            <p:cNvGrpSpPr/>
            <p:nvPr/>
          </p:nvGrpSpPr>
          <p:grpSpPr bwMode="auto">
            <a:xfrm>
              <a:off x="3156" y="2507"/>
              <a:ext cx="429" cy="886"/>
              <a:chOff x="3156" y="2507"/>
              <a:chExt cx="429" cy="886"/>
            </a:xfrm>
          </p:grpSpPr>
          <p:sp>
            <p:nvSpPr>
              <p:cNvPr id="22" name="Freeform 18"/>
              <p:cNvSpPr/>
              <p:nvPr/>
            </p:nvSpPr>
            <p:spPr bwMode="auto">
              <a:xfrm>
                <a:off x="3245" y="2507"/>
                <a:ext cx="147" cy="171"/>
              </a:xfrm>
              <a:custGeom>
                <a:avLst/>
                <a:gdLst/>
                <a:ahLst/>
                <a:cxnLst>
                  <a:cxn ang="0">
                    <a:pos x="146" y="108"/>
                  </a:cxn>
                  <a:cxn ang="0">
                    <a:pos x="104" y="170"/>
                  </a:cxn>
                  <a:cxn ang="0">
                    <a:pos x="99" y="155"/>
                  </a:cxn>
                  <a:cxn ang="0">
                    <a:pos x="94" y="160"/>
                  </a:cxn>
                  <a:cxn ang="0">
                    <a:pos x="83" y="165"/>
                  </a:cxn>
                  <a:cxn ang="0">
                    <a:pos x="78" y="165"/>
                  </a:cxn>
                  <a:cxn ang="0">
                    <a:pos x="73" y="165"/>
                  </a:cxn>
                  <a:cxn ang="0">
                    <a:pos x="68" y="150"/>
                  </a:cxn>
                  <a:cxn ang="0">
                    <a:pos x="63" y="150"/>
                  </a:cxn>
                  <a:cxn ang="0">
                    <a:pos x="68" y="134"/>
                  </a:cxn>
                  <a:cxn ang="0">
                    <a:pos x="57" y="144"/>
                  </a:cxn>
                  <a:cxn ang="0">
                    <a:pos x="52" y="129"/>
                  </a:cxn>
                  <a:cxn ang="0">
                    <a:pos x="37" y="139"/>
                  </a:cxn>
                  <a:cxn ang="0">
                    <a:pos x="37" y="139"/>
                  </a:cxn>
                  <a:cxn ang="0">
                    <a:pos x="37" y="108"/>
                  </a:cxn>
                  <a:cxn ang="0">
                    <a:pos x="26" y="103"/>
                  </a:cxn>
                  <a:cxn ang="0">
                    <a:pos x="21" y="72"/>
                  </a:cxn>
                  <a:cxn ang="0">
                    <a:pos x="0" y="67"/>
                  </a:cxn>
                  <a:cxn ang="0">
                    <a:pos x="10" y="52"/>
                  </a:cxn>
                  <a:cxn ang="0">
                    <a:pos x="21" y="42"/>
                  </a:cxn>
                  <a:cxn ang="0">
                    <a:pos x="37" y="21"/>
                  </a:cxn>
                  <a:cxn ang="0">
                    <a:pos x="57" y="11"/>
                  </a:cxn>
                  <a:cxn ang="0">
                    <a:pos x="89" y="0"/>
                  </a:cxn>
                  <a:cxn ang="0">
                    <a:pos x="120" y="11"/>
                  </a:cxn>
                  <a:cxn ang="0">
                    <a:pos x="125" y="21"/>
                  </a:cxn>
                  <a:cxn ang="0">
                    <a:pos x="136" y="31"/>
                  </a:cxn>
                  <a:cxn ang="0">
                    <a:pos x="141" y="42"/>
                  </a:cxn>
                  <a:cxn ang="0">
                    <a:pos x="141" y="57"/>
                  </a:cxn>
                  <a:cxn ang="0">
                    <a:pos x="141" y="62"/>
                  </a:cxn>
                  <a:cxn ang="0">
                    <a:pos x="141" y="67"/>
                  </a:cxn>
                  <a:cxn ang="0">
                    <a:pos x="141" y="83"/>
                  </a:cxn>
                  <a:cxn ang="0">
                    <a:pos x="141" y="93"/>
                  </a:cxn>
                  <a:cxn ang="0">
                    <a:pos x="146" y="108"/>
                  </a:cxn>
                  <a:cxn ang="0">
                    <a:pos x="146" y="103"/>
                  </a:cxn>
                  <a:cxn ang="0">
                    <a:pos x="146" y="108"/>
                  </a:cxn>
                  <a:cxn ang="0">
                    <a:pos x="146" y="108"/>
                  </a:cxn>
                </a:cxnLst>
                <a:rect l="0" t="0" r="r" b="b"/>
                <a:pathLst>
                  <a:path w="147" h="171">
                    <a:moveTo>
                      <a:pt x="146" y="108"/>
                    </a:moveTo>
                    <a:lnTo>
                      <a:pt x="104" y="170"/>
                    </a:lnTo>
                    <a:lnTo>
                      <a:pt x="99" y="155"/>
                    </a:lnTo>
                    <a:lnTo>
                      <a:pt x="94" y="160"/>
                    </a:lnTo>
                    <a:lnTo>
                      <a:pt x="83" y="165"/>
                    </a:lnTo>
                    <a:lnTo>
                      <a:pt x="78" y="165"/>
                    </a:lnTo>
                    <a:lnTo>
                      <a:pt x="73" y="165"/>
                    </a:lnTo>
                    <a:lnTo>
                      <a:pt x="68" y="150"/>
                    </a:lnTo>
                    <a:lnTo>
                      <a:pt x="63" y="150"/>
                    </a:lnTo>
                    <a:lnTo>
                      <a:pt x="68" y="134"/>
                    </a:lnTo>
                    <a:lnTo>
                      <a:pt x="57" y="144"/>
                    </a:lnTo>
                    <a:lnTo>
                      <a:pt x="52" y="129"/>
                    </a:lnTo>
                    <a:lnTo>
                      <a:pt x="37" y="139"/>
                    </a:lnTo>
                    <a:lnTo>
                      <a:pt x="37" y="108"/>
                    </a:lnTo>
                    <a:lnTo>
                      <a:pt x="26" y="103"/>
                    </a:lnTo>
                    <a:lnTo>
                      <a:pt x="21" y="72"/>
                    </a:lnTo>
                    <a:lnTo>
                      <a:pt x="0" y="67"/>
                    </a:lnTo>
                    <a:lnTo>
                      <a:pt x="10" y="52"/>
                    </a:lnTo>
                    <a:lnTo>
                      <a:pt x="21" y="42"/>
                    </a:lnTo>
                    <a:lnTo>
                      <a:pt x="37" y="21"/>
                    </a:lnTo>
                    <a:lnTo>
                      <a:pt x="57" y="11"/>
                    </a:lnTo>
                    <a:lnTo>
                      <a:pt x="89" y="0"/>
                    </a:lnTo>
                    <a:lnTo>
                      <a:pt x="120" y="11"/>
                    </a:lnTo>
                    <a:lnTo>
                      <a:pt x="125" y="21"/>
                    </a:lnTo>
                    <a:lnTo>
                      <a:pt x="136" y="31"/>
                    </a:lnTo>
                    <a:lnTo>
                      <a:pt x="141" y="42"/>
                    </a:lnTo>
                    <a:lnTo>
                      <a:pt x="141" y="57"/>
                    </a:lnTo>
                    <a:lnTo>
                      <a:pt x="141" y="62"/>
                    </a:lnTo>
                    <a:lnTo>
                      <a:pt x="141" y="67"/>
                    </a:lnTo>
                    <a:lnTo>
                      <a:pt x="141" y="83"/>
                    </a:lnTo>
                    <a:lnTo>
                      <a:pt x="141" y="93"/>
                    </a:lnTo>
                    <a:lnTo>
                      <a:pt x="146" y="108"/>
                    </a:lnTo>
                    <a:lnTo>
                      <a:pt x="146" y="103"/>
                    </a:lnTo>
                    <a:lnTo>
                      <a:pt x="146" y="108"/>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3" name="Freeform 19"/>
              <p:cNvSpPr/>
              <p:nvPr/>
            </p:nvSpPr>
            <p:spPr bwMode="auto">
              <a:xfrm>
                <a:off x="3245" y="2641"/>
                <a:ext cx="324" cy="289"/>
              </a:xfrm>
              <a:custGeom>
                <a:avLst/>
                <a:gdLst/>
                <a:ahLst/>
                <a:cxnLst>
                  <a:cxn ang="0">
                    <a:pos x="323" y="288"/>
                  </a:cxn>
                  <a:cxn ang="0">
                    <a:pos x="313" y="252"/>
                  </a:cxn>
                  <a:cxn ang="0">
                    <a:pos x="308" y="216"/>
                  </a:cxn>
                  <a:cxn ang="0">
                    <a:pos x="287" y="196"/>
                  </a:cxn>
                  <a:cxn ang="0">
                    <a:pos x="292" y="196"/>
                  </a:cxn>
                  <a:cxn ang="0">
                    <a:pos x="297" y="190"/>
                  </a:cxn>
                  <a:cxn ang="0">
                    <a:pos x="302" y="175"/>
                  </a:cxn>
                  <a:cxn ang="0">
                    <a:pos x="302" y="154"/>
                  </a:cxn>
                  <a:cxn ang="0">
                    <a:pos x="256" y="0"/>
                  </a:cxn>
                  <a:cxn ang="0">
                    <a:pos x="162" y="0"/>
                  </a:cxn>
                  <a:cxn ang="0">
                    <a:pos x="130" y="113"/>
                  </a:cxn>
                  <a:cxn ang="0">
                    <a:pos x="115" y="67"/>
                  </a:cxn>
                  <a:cxn ang="0">
                    <a:pos x="120" y="52"/>
                  </a:cxn>
                  <a:cxn ang="0">
                    <a:pos x="110" y="41"/>
                  </a:cxn>
                  <a:cxn ang="0">
                    <a:pos x="99" y="52"/>
                  </a:cxn>
                  <a:cxn ang="0">
                    <a:pos x="104" y="67"/>
                  </a:cxn>
                  <a:cxn ang="0">
                    <a:pos x="104" y="113"/>
                  </a:cxn>
                  <a:cxn ang="0">
                    <a:pos x="89" y="62"/>
                  </a:cxn>
                  <a:cxn ang="0">
                    <a:pos x="52" y="98"/>
                  </a:cxn>
                  <a:cxn ang="0">
                    <a:pos x="52" y="226"/>
                  </a:cxn>
                  <a:cxn ang="0">
                    <a:pos x="0" y="216"/>
                  </a:cxn>
                  <a:cxn ang="0">
                    <a:pos x="0" y="288"/>
                  </a:cxn>
                  <a:cxn ang="0">
                    <a:pos x="47" y="288"/>
                  </a:cxn>
                  <a:cxn ang="0">
                    <a:pos x="94" y="278"/>
                  </a:cxn>
                  <a:cxn ang="0">
                    <a:pos x="110" y="257"/>
                  </a:cxn>
                  <a:cxn ang="0">
                    <a:pos x="120" y="232"/>
                  </a:cxn>
                  <a:cxn ang="0">
                    <a:pos x="125" y="257"/>
                  </a:cxn>
                  <a:cxn ang="0">
                    <a:pos x="125" y="288"/>
                  </a:cxn>
                  <a:cxn ang="0">
                    <a:pos x="323" y="288"/>
                  </a:cxn>
                  <a:cxn ang="0">
                    <a:pos x="323" y="288"/>
                  </a:cxn>
                </a:cxnLst>
                <a:rect l="0" t="0" r="r" b="b"/>
                <a:pathLst>
                  <a:path w="324" h="289">
                    <a:moveTo>
                      <a:pt x="323" y="288"/>
                    </a:moveTo>
                    <a:lnTo>
                      <a:pt x="313" y="252"/>
                    </a:lnTo>
                    <a:lnTo>
                      <a:pt x="308" y="216"/>
                    </a:lnTo>
                    <a:lnTo>
                      <a:pt x="287" y="196"/>
                    </a:lnTo>
                    <a:lnTo>
                      <a:pt x="292" y="196"/>
                    </a:lnTo>
                    <a:lnTo>
                      <a:pt x="297" y="190"/>
                    </a:lnTo>
                    <a:lnTo>
                      <a:pt x="302" y="175"/>
                    </a:lnTo>
                    <a:lnTo>
                      <a:pt x="302" y="154"/>
                    </a:lnTo>
                    <a:lnTo>
                      <a:pt x="256" y="0"/>
                    </a:lnTo>
                    <a:lnTo>
                      <a:pt x="162" y="0"/>
                    </a:lnTo>
                    <a:lnTo>
                      <a:pt x="130" y="113"/>
                    </a:lnTo>
                    <a:lnTo>
                      <a:pt x="115" y="67"/>
                    </a:lnTo>
                    <a:lnTo>
                      <a:pt x="120" y="52"/>
                    </a:lnTo>
                    <a:lnTo>
                      <a:pt x="110" y="41"/>
                    </a:lnTo>
                    <a:lnTo>
                      <a:pt x="99" y="52"/>
                    </a:lnTo>
                    <a:lnTo>
                      <a:pt x="104" y="67"/>
                    </a:lnTo>
                    <a:lnTo>
                      <a:pt x="104" y="113"/>
                    </a:lnTo>
                    <a:lnTo>
                      <a:pt x="89" y="62"/>
                    </a:lnTo>
                    <a:lnTo>
                      <a:pt x="52" y="98"/>
                    </a:lnTo>
                    <a:lnTo>
                      <a:pt x="52" y="226"/>
                    </a:lnTo>
                    <a:lnTo>
                      <a:pt x="0" y="216"/>
                    </a:lnTo>
                    <a:lnTo>
                      <a:pt x="0" y="288"/>
                    </a:lnTo>
                    <a:lnTo>
                      <a:pt x="47" y="288"/>
                    </a:lnTo>
                    <a:lnTo>
                      <a:pt x="94" y="278"/>
                    </a:lnTo>
                    <a:lnTo>
                      <a:pt x="110" y="257"/>
                    </a:lnTo>
                    <a:lnTo>
                      <a:pt x="120" y="232"/>
                    </a:lnTo>
                    <a:lnTo>
                      <a:pt x="125" y="257"/>
                    </a:lnTo>
                    <a:lnTo>
                      <a:pt x="125" y="288"/>
                    </a:lnTo>
                    <a:lnTo>
                      <a:pt x="323" y="288"/>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4" name="Freeform 20"/>
              <p:cNvSpPr/>
              <p:nvPr/>
            </p:nvSpPr>
            <p:spPr bwMode="auto">
              <a:xfrm>
                <a:off x="3156" y="2857"/>
                <a:ext cx="85" cy="78"/>
              </a:xfrm>
              <a:custGeom>
                <a:avLst/>
                <a:gdLst/>
                <a:ahLst/>
                <a:cxnLst>
                  <a:cxn ang="0">
                    <a:pos x="84" y="41"/>
                  </a:cxn>
                  <a:cxn ang="0">
                    <a:pos x="63" y="57"/>
                  </a:cxn>
                  <a:cxn ang="0">
                    <a:pos x="37" y="57"/>
                  </a:cxn>
                  <a:cxn ang="0">
                    <a:pos x="26" y="52"/>
                  </a:cxn>
                  <a:cxn ang="0">
                    <a:pos x="21" y="41"/>
                  </a:cxn>
                  <a:cxn ang="0">
                    <a:pos x="0" y="77"/>
                  </a:cxn>
                  <a:cxn ang="0">
                    <a:pos x="0" y="67"/>
                  </a:cxn>
                  <a:cxn ang="0">
                    <a:pos x="21" y="10"/>
                  </a:cxn>
                  <a:cxn ang="0">
                    <a:pos x="53" y="0"/>
                  </a:cxn>
                  <a:cxn ang="0">
                    <a:pos x="84" y="5"/>
                  </a:cxn>
                  <a:cxn ang="0">
                    <a:pos x="84" y="41"/>
                  </a:cxn>
                  <a:cxn ang="0">
                    <a:pos x="84" y="41"/>
                  </a:cxn>
                </a:cxnLst>
                <a:rect l="0" t="0" r="r" b="b"/>
                <a:pathLst>
                  <a:path w="85" h="78">
                    <a:moveTo>
                      <a:pt x="84" y="41"/>
                    </a:moveTo>
                    <a:lnTo>
                      <a:pt x="63" y="57"/>
                    </a:lnTo>
                    <a:lnTo>
                      <a:pt x="37" y="57"/>
                    </a:lnTo>
                    <a:lnTo>
                      <a:pt x="26" y="52"/>
                    </a:lnTo>
                    <a:lnTo>
                      <a:pt x="21" y="41"/>
                    </a:lnTo>
                    <a:lnTo>
                      <a:pt x="0" y="77"/>
                    </a:lnTo>
                    <a:lnTo>
                      <a:pt x="0" y="67"/>
                    </a:lnTo>
                    <a:lnTo>
                      <a:pt x="21" y="10"/>
                    </a:lnTo>
                    <a:lnTo>
                      <a:pt x="53" y="0"/>
                    </a:lnTo>
                    <a:lnTo>
                      <a:pt x="84" y="5"/>
                    </a:lnTo>
                    <a:lnTo>
                      <a:pt x="84" y="41"/>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5" name="Freeform 21"/>
              <p:cNvSpPr/>
              <p:nvPr/>
            </p:nvSpPr>
            <p:spPr bwMode="auto">
              <a:xfrm>
                <a:off x="3214" y="2986"/>
                <a:ext cx="371" cy="407"/>
              </a:xfrm>
              <a:custGeom>
                <a:avLst/>
                <a:gdLst/>
                <a:ahLst/>
                <a:cxnLst>
                  <a:cxn ang="0">
                    <a:pos x="307" y="205"/>
                  </a:cxn>
                  <a:cxn ang="0">
                    <a:pos x="333" y="154"/>
                  </a:cxn>
                  <a:cxn ang="0">
                    <a:pos x="349" y="77"/>
                  </a:cxn>
                  <a:cxn ang="0">
                    <a:pos x="354" y="0"/>
                  </a:cxn>
                  <a:cxn ang="0">
                    <a:pos x="156" y="0"/>
                  </a:cxn>
                  <a:cxn ang="0">
                    <a:pos x="141" y="118"/>
                  </a:cxn>
                  <a:cxn ang="0">
                    <a:pos x="219" y="241"/>
                  </a:cxn>
                  <a:cxn ang="0">
                    <a:pos x="109" y="241"/>
                  </a:cxn>
                  <a:cxn ang="0">
                    <a:pos x="0" y="241"/>
                  </a:cxn>
                  <a:cxn ang="0">
                    <a:pos x="0" y="406"/>
                  </a:cxn>
                  <a:cxn ang="0">
                    <a:pos x="250" y="406"/>
                  </a:cxn>
                  <a:cxn ang="0">
                    <a:pos x="250" y="355"/>
                  </a:cxn>
                  <a:cxn ang="0">
                    <a:pos x="276" y="319"/>
                  </a:cxn>
                  <a:cxn ang="0">
                    <a:pos x="297" y="380"/>
                  </a:cxn>
                  <a:cxn ang="0">
                    <a:pos x="281" y="380"/>
                  </a:cxn>
                  <a:cxn ang="0">
                    <a:pos x="271" y="385"/>
                  </a:cxn>
                  <a:cxn ang="0">
                    <a:pos x="260" y="391"/>
                  </a:cxn>
                  <a:cxn ang="0">
                    <a:pos x="255" y="406"/>
                  </a:cxn>
                  <a:cxn ang="0">
                    <a:pos x="339" y="406"/>
                  </a:cxn>
                  <a:cxn ang="0">
                    <a:pos x="339" y="349"/>
                  </a:cxn>
                  <a:cxn ang="0">
                    <a:pos x="349" y="349"/>
                  </a:cxn>
                  <a:cxn ang="0">
                    <a:pos x="370" y="324"/>
                  </a:cxn>
                  <a:cxn ang="0">
                    <a:pos x="360" y="308"/>
                  </a:cxn>
                  <a:cxn ang="0">
                    <a:pos x="360" y="303"/>
                  </a:cxn>
                  <a:cxn ang="0">
                    <a:pos x="297" y="185"/>
                  </a:cxn>
                  <a:cxn ang="0">
                    <a:pos x="250" y="113"/>
                  </a:cxn>
                  <a:cxn ang="0">
                    <a:pos x="271" y="46"/>
                  </a:cxn>
                  <a:cxn ang="0">
                    <a:pos x="271" y="97"/>
                  </a:cxn>
                  <a:cxn ang="0">
                    <a:pos x="271" y="139"/>
                  </a:cxn>
                  <a:cxn ang="0">
                    <a:pos x="281" y="164"/>
                  </a:cxn>
                  <a:cxn ang="0">
                    <a:pos x="297" y="185"/>
                  </a:cxn>
                  <a:cxn ang="0">
                    <a:pos x="307" y="205"/>
                  </a:cxn>
                  <a:cxn ang="0">
                    <a:pos x="307" y="205"/>
                  </a:cxn>
                </a:cxnLst>
                <a:rect l="0" t="0" r="r" b="b"/>
                <a:pathLst>
                  <a:path w="371" h="407">
                    <a:moveTo>
                      <a:pt x="307" y="205"/>
                    </a:moveTo>
                    <a:lnTo>
                      <a:pt x="333" y="154"/>
                    </a:lnTo>
                    <a:lnTo>
                      <a:pt x="349" y="77"/>
                    </a:lnTo>
                    <a:lnTo>
                      <a:pt x="354" y="0"/>
                    </a:lnTo>
                    <a:lnTo>
                      <a:pt x="156" y="0"/>
                    </a:lnTo>
                    <a:lnTo>
                      <a:pt x="141" y="118"/>
                    </a:lnTo>
                    <a:lnTo>
                      <a:pt x="219" y="241"/>
                    </a:lnTo>
                    <a:lnTo>
                      <a:pt x="109" y="241"/>
                    </a:lnTo>
                    <a:lnTo>
                      <a:pt x="0" y="241"/>
                    </a:lnTo>
                    <a:lnTo>
                      <a:pt x="0" y="406"/>
                    </a:lnTo>
                    <a:lnTo>
                      <a:pt x="250" y="406"/>
                    </a:lnTo>
                    <a:lnTo>
                      <a:pt x="250" y="355"/>
                    </a:lnTo>
                    <a:lnTo>
                      <a:pt x="276" y="319"/>
                    </a:lnTo>
                    <a:lnTo>
                      <a:pt x="297" y="380"/>
                    </a:lnTo>
                    <a:lnTo>
                      <a:pt x="281" y="380"/>
                    </a:lnTo>
                    <a:lnTo>
                      <a:pt x="271" y="385"/>
                    </a:lnTo>
                    <a:lnTo>
                      <a:pt x="260" y="391"/>
                    </a:lnTo>
                    <a:lnTo>
                      <a:pt x="255" y="406"/>
                    </a:lnTo>
                    <a:lnTo>
                      <a:pt x="339" y="406"/>
                    </a:lnTo>
                    <a:lnTo>
                      <a:pt x="339" y="349"/>
                    </a:lnTo>
                    <a:lnTo>
                      <a:pt x="349" y="349"/>
                    </a:lnTo>
                    <a:lnTo>
                      <a:pt x="370" y="324"/>
                    </a:lnTo>
                    <a:lnTo>
                      <a:pt x="360" y="308"/>
                    </a:lnTo>
                    <a:lnTo>
                      <a:pt x="360" y="303"/>
                    </a:lnTo>
                    <a:lnTo>
                      <a:pt x="297" y="185"/>
                    </a:lnTo>
                    <a:lnTo>
                      <a:pt x="250" y="113"/>
                    </a:lnTo>
                    <a:lnTo>
                      <a:pt x="271" y="46"/>
                    </a:lnTo>
                    <a:lnTo>
                      <a:pt x="271" y="97"/>
                    </a:lnTo>
                    <a:lnTo>
                      <a:pt x="271" y="139"/>
                    </a:lnTo>
                    <a:lnTo>
                      <a:pt x="281" y="164"/>
                    </a:lnTo>
                    <a:lnTo>
                      <a:pt x="297" y="185"/>
                    </a:lnTo>
                    <a:lnTo>
                      <a:pt x="307" y="205"/>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6" name="Freeform 22"/>
              <p:cNvSpPr/>
              <p:nvPr/>
            </p:nvSpPr>
            <p:spPr bwMode="auto">
              <a:xfrm>
                <a:off x="3287" y="3171"/>
                <a:ext cx="84" cy="57"/>
              </a:xfrm>
              <a:custGeom>
                <a:avLst/>
                <a:gdLst/>
                <a:ahLst/>
                <a:cxnLst>
                  <a:cxn ang="0">
                    <a:pos x="15" y="56"/>
                  </a:cxn>
                  <a:cxn ang="0">
                    <a:pos x="15" y="15"/>
                  </a:cxn>
                  <a:cxn ang="0">
                    <a:pos x="73" y="15"/>
                  </a:cxn>
                  <a:cxn ang="0">
                    <a:pos x="73" y="56"/>
                  </a:cxn>
                  <a:cxn ang="0">
                    <a:pos x="83" y="41"/>
                  </a:cxn>
                  <a:cxn ang="0">
                    <a:pos x="83" y="10"/>
                  </a:cxn>
                  <a:cxn ang="0">
                    <a:pos x="83" y="5"/>
                  </a:cxn>
                  <a:cxn ang="0">
                    <a:pos x="78" y="0"/>
                  </a:cxn>
                  <a:cxn ang="0">
                    <a:pos x="78" y="0"/>
                  </a:cxn>
                  <a:cxn ang="0">
                    <a:pos x="68" y="0"/>
                  </a:cxn>
                  <a:cxn ang="0">
                    <a:pos x="15" y="0"/>
                  </a:cxn>
                  <a:cxn ang="0">
                    <a:pos x="5" y="0"/>
                  </a:cxn>
                  <a:cxn ang="0">
                    <a:pos x="0" y="5"/>
                  </a:cxn>
                  <a:cxn ang="0">
                    <a:pos x="0" y="10"/>
                  </a:cxn>
                  <a:cxn ang="0">
                    <a:pos x="0" y="41"/>
                  </a:cxn>
                  <a:cxn ang="0">
                    <a:pos x="15" y="56"/>
                  </a:cxn>
                  <a:cxn ang="0">
                    <a:pos x="15" y="56"/>
                  </a:cxn>
                </a:cxnLst>
                <a:rect l="0" t="0" r="r" b="b"/>
                <a:pathLst>
                  <a:path w="84" h="57">
                    <a:moveTo>
                      <a:pt x="15" y="56"/>
                    </a:moveTo>
                    <a:lnTo>
                      <a:pt x="15" y="15"/>
                    </a:lnTo>
                    <a:lnTo>
                      <a:pt x="73" y="15"/>
                    </a:lnTo>
                    <a:lnTo>
                      <a:pt x="73" y="56"/>
                    </a:lnTo>
                    <a:lnTo>
                      <a:pt x="83" y="41"/>
                    </a:lnTo>
                    <a:lnTo>
                      <a:pt x="83" y="10"/>
                    </a:lnTo>
                    <a:lnTo>
                      <a:pt x="83" y="5"/>
                    </a:lnTo>
                    <a:lnTo>
                      <a:pt x="78" y="0"/>
                    </a:lnTo>
                    <a:lnTo>
                      <a:pt x="68" y="0"/>
                    </a:lnTo>
                    <a:lnTo>
                      <a:pt x="15" y="0"/>
                    </a:lnTo>
                    <a:lnTo>
                      <a:pt x="5" y="0"/>
                    </a:lnTo>
                    <a:lnTo>
                      <a:pt x="0" y="5"/>
                    </a:lnTo>
                    <a:lnTo>
                      <a:pt x="0" y="10"/>
                    </a:lnTo>
                    <a:lnTo>
                      <a:pt x="0" y="41"/>
                    </a:lnTo>
                    <a:lnTo>
                      <a:pt x="15" y="56"/>
                    </a:lnTo>
                    <a:close/>
                  </a:path>
                </a:pathLst>
              </a:custGeom>
              <a:solidFill>
                <a:srgbClr val="777777"/>
              </a:solidFill>
              <a:ln w="3175" cap="flat">
                <a:noFill/>
                <a:prstDash val="solid"/>
                <a:round/>
              </a:ln>
              <a:effectLst/>
            </p:spPr>
            <p:txBody>
              <a:bodyPr wrap="none" anchor="ctr">
                <a:spAutoFit/>
              </a:bodyPr>
              <a:lstStyle/>
              <a:p>
                <a:endParaRPr lang="zh-CN" altLang="en-US"/>
              </a:p>
            </p:txBody>
          </p:sp>
        </p:grpSp>
        <p:sp>
          <p:nvSpPr>
            <p:cNvPr id="16" name="Freeform 23"/>
            <p:cNvSpPr/>
            <p:nvPr/>
          </p:nvSpPr>
          <p:spPr bwMode="auto">
            <a:xfrm>
              <a:off x="2648" y="2928"/>
              <a:ext cx="1441" cy="462"/>
            </a:xfrm>
            <a:custGeom>
              <a:avLst/>
              <a:gdLst/>
              <a:ahLst/>
              <a:cxnLst>
                <a:cxn ang="0">
                  <a:pos x="81" y="60"/>
                </a:cxn>
                <a:cxn ang="0">
                  <a:pos x="80" y="461"/>
                </a:cxn>
                <a:cxn ang="0">
                  <a:pos x="49" y="461"/>
                </a:cxn>
                <a:cxn ang="0">
                  <a:pos x="50" y="65"/>
                </a:cxn>
                <a:cxn ang="0">
                  <a:pos x="32" y="65"/>
                </a:cxn>
                <a:cxn ang="0">
                  <a:pos x="31" y="36"/>
                </a:cxn>
                <a:cxn ang="0">
                  <a:pos x="17" y="36"/>
                </a:cxn>
                <a:cxn ang="0">
                  <a:pos x="17" y="26"/>
                </a:cxn>
                <a:cxn ang="0">
                  <a:pos x="0" y="26"/>
                </a:cxn>
                <a:cxn ang="0">
                  <a:pos x="1" y="0"/>
                </a:cxn>
                <a:cxn ang="0">
                  <a:pos x="1440" y="0"/>
                </a:cxn>
                <a:cxn ang="0">
                  <a:pos x="1439" y="26"/>
                </a:cxn>
                <a:cxn ang="0">
                  <a:pos x="1425" y="26"/>
                </a:cxn>
                <a:cxn ang="0">
                  <a:pos x="1425" y="36"/>
                </a:cxn>
                <a:cxn ang="0">
                  <a:pos x="1408" y="36"/>
                </a:cxn>
                <a:cxn ang="0">
                  <a:pos x="1409" y="62"/>
                </a:cxn>
                <a:cxn ang="0">
                  <a:pos x="1386" y="62"/>
                </a:cxn>
                <a:cxn ang="0">
                  <a:pos x="1386" y="461"/>
                </a:cxn>
                <a:cxn ang="0">
                  <a:pos x="1356" y="461"/>
                </a:cxn>
                <a:cxn ang="0">
                  <a:pos x="1356" y="60"/>
                </a:cxn>
                <a:cxn ang="0">
                  <a:pos x="1345" y="60"/>
                </a:cxn>
                <a:cxn ang="0">
                  <a:pos x="1345" y="458"/>
                </a:cxn>
                <a:cxn ang="0">
                  <a:pos x="1324" y="458"/>
                </a:cxn>
                <a:cxn ang="0">
                  <a:pos x="1324" y="62"/>
                </a:cxn>
                <a:cxn ang="0">
                  <a:pos x="116" y="62"/>
                </a:cxn>
                <a:cxn ang="0">
                  <a:pos x="115" y="461"/>
                </a:cxn>
                <a:cxn ang="0">
                  <a:pos x="94" y="461"/>
                </a:cxn>
                <a:cxn ang="0">
                  <a:pos x="95" y="64"/>
                </a:cxn>
                <a:cxn ang="0">
                  <a:pos x="81" y="60"/>
                </a:cxn>
              </a:cxnLst>
              <a:rect l="0" t="0" r="r" b="b"/>
              <a:pathLst>
                <a:path w="1441" h="462">
                  <a:moveTo>
                    <a:pt x="81" y="60"/>
                  </a:moveTo>
                  <a:lnTo>
                    <a:pt x="80" y="461"/>
                  </a:lnTo>
                  <a:lnTo>
                    <a:pt x="49" y="461"/>
                  </a:lnTo>
                  <a:lnTo>
                    <a:pt x="50" y="65"/>
                  </a:lnTo>
                  <a:lnTo>
                    <a:pt x="32" y="65"/>
                  </a:lnTo>
                  <a:lnTo>
                    <a:pt x="31" y="36"/>
                  </a:lnTo>
                  <a:lnTo>
                    <a:pt x="17" y="36"/>
                  </a:lnTo>
                  <a:lnTo>
                    <a:pt x="17" y="26"/>
                  </a:lnTo>
                  <a:lnTo>
                    <a:pt x="0" y="26"/>
                  </a:lnTo>
                  <a:lnTo>
                    <a:pt x="1" y="0"/>
                  </a:lnTo>
                  <a:lnTo>
                    <a:pt x="1440" y="0"/>
                  </a:lnTo>
                  <a:lnTo>
                    <a:pt x="1439" y="26"/>
                  </a:lnTo>
                  <a:lnTo>
                    <a:pt x="1425" y="26"/>
                  </a:lnTo>
                  <a:lnTo>
                    <a:pt x="1425" y="36"/>
                  </a:lnTo>
                  <a:lnTo>
                    <a:pt x="1408" y="36"/>
                  </a:lnTo>
                  <a:lnTo>
                    <a:pt x="1409" y="62"/>
                  </a:lnTo>
                  <a:lnTo>
                    <a:pt x="1386" y="62"/>
                  </a:lnTo>
                  <a:lnTo>
                    <a:pt x="1386" y="461"/>
                  </a:lnTo>
                  <a:lnTo>
                    <a:pt x="1356" y="461"/>
                  </a:lnTo>
                  <a:lnTo>
                    <a:pt x="1356" y="60"/>
                  </a:lnTo>
                  <a:lnTo>
                    <a:pt x="1345" y="60"/>
                  </a:lnTo>
                  <a:lnTo>
                    <a:pt x="1345" y="458"/>
                  </a:lnTo>
                  <a:lnTo>
                    <a:pt x="1324" y="458"/>
                  </a:lnTo>
                  <a:lnTo>
                    <a:pt x="1324" y="62"/>
                  </a:lnTo>
                  <a:lnTo>
                    <a:pt x="116" y="62"/>
                  </a:lnTo>
                  <a:lnTo>
                    <a:pt x="115" y="461"/>
                  </a:lnTo>
                  <a:lnTo>
                    <a:pt x="94" y="461"/>
                  </a:lnTo>
                  <a:lnTo>
                    <a:pt x="95" y="64"/>
                  </a:lnTo>
                  <a:lnTo>
                    <a:pt x="81" y="60"/>
                  </a:lnTo>
                  <a:close/>
                </a:path>
              </a:pathLst>
            </a:custGeom>
            <a:solidFill>
              <a:srgbClr val="444444"/>
            </a:solidFill>
            <a:ln w="3175" cap="flat">
              <a:noFill/>
              <a:prstDash val="solid"/>
              <a:round/>
            </a:ln>
            <a:effectLst/>
          </p:spPr>
          <p:txBody>
            <a:bodyPr wrap="none" anchor="ctr">
              <a:spAutoFit/>
            </a:bodyPr>
            <a:lstStyle/>
            <a:p>
              <a:endParaRPr lang="zh-CN" altLang="en-US"/>
            </a:p>
          </p:txBody>
        </p:sp>
        <p:grpSp>
          <p:nvGrpSpPr>
            <p:cNvPr id="17" name="Group 24"/>
            <p:cNvGrpSpPr/>
            <p:nvPr/>
          </p:nvGrpSpPr>
          <p:grpSpPr bwMode="auto">
            <a:xfrm>
              <a:off x="3558" y="2461"/>
              <a:ext cx="374" cy="929"/>
              <a:chOff x="3558" y="2461"/>
              <a:chExt cx="374" cy="929"/>
            </a:xfrm>
          </p:grpSpPr>
          <p:sp>
            <p:nvSpPr>
              <p:cNvPr id="18" name="Freeform 25"/>
              <p:cNvSpPr/>
              <p:nvPr/>
            </p:nvSpPr>
            <p:spPr bwMode="auto">
              <a:xfrm>
                <a:off x="3636" y="2461"/>
                <a:ext cx="147" cy="155"/>
              </a:xfrm>
              <a:custGeom>
                <a:avLst/>
                <a:gdLst/>
                <a:ahLst/>
                <a:cxnLst>
                  <a:cxn ang="0">
                    <a:pos x="104" y="149"/>
                  </a:cxn>
                  <a:cxn ang="0">
                    <a:pos x="146" y="113"/>
                  </a:cxn>
                  <a:cxn ang="0">
                    <a:pos x="136" y="93"/>
                  </a:cxn>
                  <a:cxn ang="0">
                    <a:pos x="136" y="82"/>
                  </a:cxn>
                  <a:cxn ang="0">
                    <a:pos x="141" y="67"/>
                  </a:cxn>
                  <a:cxn ang="0">
                    <a:pos x="141" y="62"/>
                  </a:cxn>
                  <a:cxn ang="0">
                    <a:pos x="136" y="52"/>
                  </a:cxn>
                  <a:cxn ang="0">
                    <a:pos x="125" y="46"/>
                  </a:cxn>
                  <a:cxn ang="0">
                    <a:pos x="125" y="36"/>
                  </a:cxn>
                  <a:cxn ang="0">
                    <a:pos x="120" y="26"/>
                  </a:cxn>
                  <a:cxn ang="0">
                    <a:pos x="115" y="21"/>
                  </a:cxn>
                  <a:cxn ang="0">
                    <a:pos x="110" y="21"/>
                  </a:cxn>
                  <a:cxn ang="0">
                    <a:pos x="110" y="10"/>
                  </a:cxn>
                  <a:cxn ang="0">
                    <a:pos x="104" y="5"/>
                  </a:cxn>
                  <a:cxn ang="0">
                    <a:pos x="104" y="5"/>
                  </a:cxn>
                  <a:cxn ang="0">
                    <a:pos x="104" y="5"/>
                  </a:cxn>
                  <a:cxn ang="0">
                    <a:pos x="99" y="0"/>
                  </a:cxn>
                  <a:cxn ang="0">
                    <a:pos x="89" y="5"/>
                  </a:cxn>
                  <a:cxn ang="0">
                    <a:pos x="84" y="5"/>
                  </a:cxn>
                  <a:cxn ang="0">
                    <a:pos x="78" y="5"/>
                  </a:cxn>
                  <a:cxn ang="0">
                    <a:pos x="73" y="0"/>
                  </a:cxn>
                  <a:cxn ang="0">
                    <a:pos x="63" y="5"/>
                  </a:cxn>
                  <a:cxn ang="0">
                    <a:pos x="52" y="10"/>
                  </a:cxn>
                  <a:cxn ang="0">
                    <a:pos x="37" y="10"/>
                  </a:cxn>
                  <a:cxn ang="0">
                    <a:pos x="21" y="16"/>
                  </a:cxn>
                  <a:cxn ang="0">
                    <a:pos x="21" y="16"/>
                  </a:cxn>
                  <a:cxn ang="0">
                    <a:pos x="16" y="21"/>
                  </a:cxn>
                  <a:cxn ang="0">
                    <a:pos x="16" y="26"/>
                  </a:cxn>
                  <a:cxn ang="0">
                    <a:pos x="16" y="31"/>
                  </a:cxn>
                  <a:cxn ang="0">
                    <a:pos x="0" y="46"/>
                  </a:cxn>
                  <a:cxn ang="0">
                    <a:pos x="0" y="62"/>
                  </a:cxn>
                  <a:cxn ang="0">
                    <a:pos x="0" y="67"/>
                  </a:cxn>
                  <a:cxn ang="0">
                    <a:pos x="0" y="72"/>
                  </a:cxn>
                  <a:cxn ang="0">
                    <a:pos x="5" y="72"/>
                  </a:cxn>
                  <a:cxn ang="0">
                    <a:pos x="5" y="82"/>
                  </a:cxn>
                  <a:cxn ang="0">
                    <a:pos x="5" y="88"/>
                  </a:cxn>
                  <a:cxn ang="0">
                    <a:pos x="11" y="93"/>
                  </a:cxn>
                  <a:cxn ang="0">
                    <a:pos x="21" y="98"/>
                  </a:cxn>
                  <a:cxn ang="0">
                    <a:pos x="21" y="98"/>
                  </a:cxn>
                  <a:cxn ang="0">
                    <a:pos x="21" y="103"/>
                  </a:cxn>
                  <a:cxn ang="0">
                    <a:pos x="21" y="134"/>
                  </a:cxn>
                  <a:cxn ang="0">
                    <a:pos x="26" y="134"/>
                  </a:cxn>
                  <a:cxn ang="0">
                    <a:pos x="42" y="129"/>
                  </a:cxn>
                  <a:cxn ang="0">
                    <a:pos x="42" y="134"/>
                  </a:cxn>
                  <a:cxn ang="0">
                    <a:pos x="57" y="134"/>
                  </a:cxn>
                  <a:cxn ang="0">
                    <a:pos x="47" y="144"/>
                  </a:cxn>
                  <a:cxn ang="0">
                    <a:pos x="63" y="144"/>
                  </a:cxn>
                  <a:cxn ang="0">
                    <a:pos x="63" y="149"/>
                  </a:cxn>
                  <a:cxn ang="0">
                    <a:pos x="63" y="149"/>
                  </a:cxn>
                  <a:cxn ang="0">
                    <a:pos x="73" y="154"/>
                  </a:cxn>
                  <a:cxn ang="0">
                    <a:pos x="84" y="149"/>
                  </a:cxn>
                  <a:cxn ang="0">
                    <a:pos x="99" y="139"/>
                  </a:cxn>
                  <a:cxn ang="0">
                    <a:pos x="104" y="144"/>
                  </a:cxn>
                  <a:cxn ang="0">
                    <a:pos x="104" y="149"/>
                  </a:cxn>
                  <a:cxn ang="0">
                    <a:pos x="104" y="149"/>
                  </a:cxn>
                </a:cxnLst>
                <a:rect l="0" t="0" r="r" b="b"/>
                <a:pathLst>
                  <a:path w="147" h="155">
                    <a:moveTo>
                      <a:pt x="104" y="149"/>
                    </a:moveTo>
                    <a:lnTo>
                      <a:pt x="146" y="113"/>
                    </a:lnTo>
                    <a:lnTo>
                      <a:pt x="136" y="93"/>
                    </a:lnTo>
                    <a:lnTo>
                      <a:pt x="136" y="82"/>
                    </a:lnTo>
                    <a:lnTo>
                      <a:pt x="141" y="67"/>
                    </a:lnTo>
                    <a:lnTo>
                      <a:pt x="141" y="62"/>
                    </a:lnTo>
                    <a:lnTo>
                      <a:pt x="136" y="52"/>
                    </a:lnTo>
                    <a:lnTo>
                      <a:pt x="125" y="46"/>
                    </a:lnTo>
                    <a:lnTo>
                      <a:pt x="125" y="36"/>
                    </a:lnTo>
                    <a:lnTo>
                      <a:pt x="120" y="26"/>
                    </a:lnTo>
                    <a:lnTo>
                      <a:pt x="115" y="21"/>
                    </a:lnTo>
                    <a:lnTo>
                      <a:pt x="110" y="21"/>
                    </a:lnTo>
                    <a:lnTo>
                      <a:pt x="110" y="10"/>
                    </a:lnTo>
                    <a:lnTo>
                      <a:pt x="104" y="5"/>
                    </a:lnTo>
                    <a:lnTo>
                      <a:pt x="99" y="0"/>
                    </a:lnTo>
                    <a:lnTo>
                      <a:pt x="89" y="5"/>
                    </a:lnTo>
                    <a:lnTo>
                      <a:pt x="84" y="5"/>
                    </a:lnTo>
                    <a:lnTo>
                      <a:pt x="78" y="5"/>
                    </a:lnTo>
                    <a:lnTo>
                      <a:pt x="73" y="0"/>
                    </a:lnTo>
                    <a:lnTo>
                      <a:pt x="63" y="5"/>
                    </a:lnTo>
                    <a:lnTo>
                      <a:pt x="52" y="10"/>
                    </a:lnTo>
                    <a:lnTo>
                      <a:pt x="37" y="10"/>
                    </a:lnTo>
                    <a:lnTo>
                      <a:pt x="21" y="16"/>
                    </a:lnTo>
                    <a:lnTo>
                      <a:pt x="16" y="21"/>
                    </a:lnTo>
                    <a:lnTo>
                      <a:pt x="16" y="26"/>
                    </a:lnTo>
                    <a:lnTo>
                      <a:pt x="16" y="31"/>
                    </a:lnTo>
                    <a:lnTo>
                      <a:pt x="0" y="46"/>
                    </a:lnTo>
                    <a:lnTo>
                      <a:pt x="0" y="62"/>
                    </a:lnTo>
                    <a:lnTo>
                      <a:pt x="0" y="67"/>
                    </a:lnTo>
                    <a:lnTo>
                      <a:pt x="0" y="72"/>
                    </a:lnTo>
                    <a:lnTo>
                      <a:pt x="5" y="72"/>
                    </a:lnTo>
                    <a:lnTo>
                      <a:pt x="5" y="82"/>
                    </a:lnTo>
                    <a:lnTo>
                      <a:pt x="5" y="88"/>
                    </a:lnTo>
                    <a:lnTo>
                      <a:pt x="11" y="93"/>
                    </a:lnTo>
                    <a:lnTo>
                      <a:pt x="21" y="98"/>
                    </a:lnTo>
                    <a:lnTo>
                      <a:pt x="21" y="103"/>
                    </a:lnTo>
                    <a:lnTo>
                      <a:pt x="21" y="134"/>
                    </a:lnTo>
                    <a:lnTo>
                      <a:pt x="26" y="134"/>
                    </a:lnTo>
                    <a:lnTo>
                      <a:pt x="42" y="129"/>
                    </a:lnTo>
                    <a:lnTo>
                      <a:pt x="42" y="134"/>
                    </a:lnTo>
                    <a:lnTo>
                      <a:pt x="57" y="134"/>
                    </a:lnTo>
                    <a:lnTo>
                      <a:pt x="47" y="144"/>
                    </a:lnTo>
                    <a:lnTo>
                      <a:pt x="63" y="144"/>
                    </a:lnTo>
                    <a:lnTo>
                      <a:pt x="63" y="149"/>
                    </a:lnTo>
                    <a:lnTo>
                      <a:pt x="73" y="154"/>
                    </a:lnTo>
                    <a:lnTo>
                      <a:pt x="84" y="149"/>
                    </a:lnTo>
                    <a:lnTo>
                      <a:pt x="99" y="139"/>
                    </a:lnTo>
                    <a:lnTo>
                      <a:pt x="104" y="144"/>
                    </a:lnTo>
                    <a:lnTo>
                      <a:pt x="104" y="149"/>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19" name="Freeform 26"/>
              <p:cNvSpPr/>
              <p:nvPr/>
            </p:nvSpPr>
            <p:spPr bwMode="auto">
              <a:xfrm>
                <a:off x="3636" y="2621"/>
                <a:ext cx="69" cy="73"/>
              </a:xfrm>
              <a:custGeom>
                <a:avLst/>
                <a:gdLst/>
                <a:ahLst/>
                <a:cxnLst>
                  <a:cxn ang="0">
                    <a:pos x="37" y="72"/>
                  </a:cxn>
                  <a:cxn ang="0">
                    <a:pos x="42" y="61"/>
                  </a:cxn>
                  <a:cxn ang="0">
                    <a:pos x="47" y="51"/>
                  </a:cxn>
                  <a:cxn ang="0">
                    <a:pos x="52" y="51"/>
                  </a:cxn>
                  <a:cxn ang="0">
                    <a:pos x="57" y="46"/>
                  </a:cxn>
                  <a:cxn ang="0">
                    <a:pos x="26" y="25"/>
                  </a:cxn>
                  <a:cxn ang="0">
                    <a:pos x="42" y="10"/>
                  </a:cxn>
                  <a:cxn ang="0">
                    <a:pos x="37" y="30"/>
                  </a:cxn>
                  <a:cxn ang="0">
                    <a:pos x="57" y="46"/>
                  </a:cxn>
                  <a:cxn ang="0">
                    <a:pos x="57" y="36"/>
                  </a:cxn>
                  <a:cxn ang="0">
                    <a:pos x="63" y="25"/>
                  </a:cxn>
                  <a:cxn ang="0">
                    <a:pos x="68" y="10"/>
                  </a:cxn>
                  <a:cxn ang="0">
                    <a:pos x="63" y="10"/>
                  </a:cxn>
                  <a:cxn ang="0">
                    <a:pos x="57" y="10"/>
                  </a:cxn>
                  <a:cxn ang="0">
                    <a:pos x="57" y="10"/>
                  </a:cxn>
                  <a:cxn ang="0">
                    <a:pos x="52" y="5"/>
                  </a:cxn>
                  <a:cxn ang="0">
                    <a:pos x="42" y="0"/>
                  </a:cxn>
                  <a:cxn ang="0">
                    <a:pos x="31" y="0"/>
                  </a:cxn>
                  <a:cxn ang="0">
                    <a:pos x="21" y="5"/>
                  </a:cxn>
                  <a:cxn ang="0">
                    <a:pos x="21" y="10"/>
                  </a:cxn>
                  <a:cxn ang="0">
                    <a:pos x="16" y="10"/>
                  </a:cxn>
                  <a:cxn ang="0">
                    <a:pos x="0" y="36"/>
                  </a:cxn>
                  <a:cxn ang="0">
                    <a:pos x="0" y="72"/>
                  </a:cxn>
                  <a:cxn ang="0">
                    <a:pos x="37" y="72"/>
                  </a:cxn>
                  <a:cxn ang="0">
                    <a:pos x="37" y="72"/>
                  </a:cxn>
                </a:cxnLst>
                <a:rect l="0" t="0" r="r" b="b"/>
                <a:pathLst>
                  <a:path w="69" h="73">
                    <a:moveTo>
                      <a:pt x="37" y="72"/>
                    </a:moveTo>
                    <a:lnTo>
                      <a:pt x="42" y="61"/>
                    </a:lnTo>
                    <a:lnTo>
                      <a:pt x="47" y="51"/>
                    </a:lnTo>
                    <a:lnTo>
                      <a:pt x="52" y="51"/>
                    </a:lnTo>
                    <a:lnTo>
                      <a:pt x="57" y="46"/>
                    </a:lnTo>
                    <a:lnTo>
                      <a:pt x="26" y="25"/>
                    </a:lnTo>
                    <a:lnTo>
                      <a:pt x="42" y="10"/>
                    </a:lnTo>
                    <a:lnTo>
                      <a:pt x="37" y="30"/>
                    </a:lnTo>
                    <a:lnTo>
                      <a:pt x="57" y="46"/>
                    </a:lnTo>
                    <a:lnTo>
                      <a:pt x="57" y="36"/>
                    </a:lnTo>
                    <a:lnTo>
                      <a:pt x="63" y="25"/>
                    </a:lnTo>
                    <a:lnTo>
                      <a:pt x="68" y="10"/>
                    </a:lnTo>
                    <a:lnTo>
                      <a:pt x="63" y="10"/>
                    </a:lnTo>
                    <a:lnTo>
                      <a:pt x="57" y="10"/>
                    </a:lnTo>
                    <a:lnTo>
                      <a:pt x="52" y="5"/>
                    </a:lnTo>
                    <a:lnTo>
                      <a:pt x="42" y="0"/>
                    </a:lnTo>
                    <a:lnTo>
                      <a:pt x="31" y="0"/>
                    </a:lnTo>
                    <a:lnTo>
                      <a:pt x="21" y="5"/>
                    </a:lnTo>
                    <a:lnTo>
                      <a:pt x="21" y="10"/>
                    </a:lnTo>
                    <a:lnTo>
                      <a:pt x="16" y="10"/>
                    </a:lnTo>
                    <a:lnTo>
                      <a:pt x="0" y="36"/>
                    </a:lnTo>
                    <a:lnTo>
                      <a:pt x="0" y="72"/>
                    </a:lnTo>
                    <a:lnTo>
                      <a:pt x="37" y="72"/>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0" name="Freeform 27"/>
              <p:cNvSpPr/>
              <p:nvPr/>
            </p:nvSpPr>
            <p:spPr bwMode="auto">
              <a:xfrm>
                <a:off x="3576" y="2873"/>
                <a:ext cx="124" cy="60"/>
              </a:xfrm>
              <a:custGeom>
                <a:avLst/>
                <a:gdLst/>
                <a:ahLst/>
                <a:cxnLst>
                  <a:cxn ang="0">
                    <a:pos x="102" y="15"/>
                  </a:cxn>
                  <a:cxn ang="0">
                    <a:pos x="73" y="0"/>
                  </a:cxn>
                  <a:cxn ang="0">
                    <a:pos x="60" y="25"/>
                  </a:cxn>
                  <a:cxn ang="0">
                    <a:pos x="39" y="46"/>
                  </a:cxn>
                  <a:cxn ang="0">
                    <a:pos x="0" y="46"/>
                  </a:cxn>
                  <a:cxn ang="0">
                    <a:pos x="0" y="56"/>
                  </a:cxn>
                  <a:cxn ang="0">
                    <a:pos x="60" y="56"/>
                  </a:cxn>
                  <a:cxn ang="0">
                    <a:pos x="78" y="43"/>
                  </a:cxn>
                  <a:cxn ang="0">
                    <a:pos x="94" y="56"/>
                  </a:cxn>
                  <a:cxn ang="0">
                    <a:pos x="120" y="59"/>
                  </a:cxn>
                  <a:cxn ang="0">
                    <a:pos x="123" y="46"/>
                  </a:cxn>
                  <a:cxn ang="0">
                    <a:pos x="102" y="41"/>
                  </a:cxn>
                  <a:cxn ang="0">
                    <a:pos x="102" y="15"/>
                  </a:cxn>
                </a:cxnLst>
                <a:rect l="0" t="0" r="r" b="b"/>
                <a:pathLst>
                  <a:path w="124" h="60">
                    <a:moveTo>
                      <a:pt x="102" y="15"/>
                    </a:moveTo>
                    <a:lnTo>
                      <a:pt x="73" y="0"/>
                    </a:lnTo>
                    <a:lnTo>
                      <a:pt x="60" y="25"/>
                    </a:lnTo>
                    <a:lnTo>
                      <a:pt x="39" y="46"/>
                    </a:lnTo>
                    <a:lnTo>
                      <a:pt x="0" y="46"/>
                    </a:lnTo>
                    <a:lnTo>
                      <a:pt x="0" y="56"/>
                    </a:lnTo>
                    <a:lnTo>
                      <a:pt x="60" y="56"/>
                    </a:lnTo>
                    <a:lnTo>
                      <a:pt x="78" y="43"/>
                    </a:lnTo>
                    <a:lnTo>
                      <a:pt x="94" y="56"/>
                    </a:lnTo>
                    <a:lnTo>
                      <a:pt x="120" y="59"/>
                    </a:lnTo>
                    <a:lnTo>
                      <a:pt x="123" y="46"/>
                    </a:lnTo>
                    <a:lnTo>
                      <a:pt x="102" y="41"/>
                    </a:lnTo>
                    <a:lnTo>
                      <a:pt x="102" y="15"/>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1" name="Freeform 28"/>
              <p:cNvSpPr/>
              <p:nvPr/>
            </p:nvSpPr>
            <p:spPr bwMode="auto">
              <a:xfrm>
                <a:off x="3558" y="2592"/>
                <a:ext cx="374" cy="798"/>
              </a:xfrm>
              <a:custGeom>
                <a:avLst/>
                <a:gdLst/>
                <a:ahLst/>
                <a:cxnLst>
                  <a:cxn ang="0">
                    <a:pos x="373" y="342"/>
                  </a:cxn>
                  <a:cxn ang="0">
                    <a:pos x="347" y="538"/>
                  </a:cxn>
                  <a:cxn ang="0">
                    <a:pos x="308" y="761"/>
                  </a:cxn>
                  <a:cxn ang="0">
                    <a:pos x="318" y="767"/>
                  </a:cxn>
                  <a:cxn ang="0">
                    <a:pos x="318" y="797"/>
                  </a:cxn>
                  <a:cxn ang="0">
                    <a:pos x="224" y="797"/>
                  </a:cxn>
                  <a:cxn ang="0">
                    <a:pos x="229" y="779"/>
                  </a:cxn>
                  <a:cxn ang="0">
                    <a:pos x="248" y="756"/>
                  </a:cxn>
                  <a:cxn ang="0">
                    <a:pos x="253" y="700"/>
                  </a:cxn>
                  <a:cxn ang="0">
                    <a:pos x="253" y="589"/>
                  </a:cxn>
                  <a:cxn ang="0">
                    <a:pos x="250" y="435"/>
                  </a:cxn>
                  <a:cxn ang="0">
                    <a:pos x="198" y="558"/>
                  </a:cxn>
                  <a:cxn ang="0">
                    <a:pos x="175" y="641"/>
                  </a:cxn>
                  <a:cxn ang="0">
                    <a:pos x="167" y="659"/>
                  </a:cxn>
                  <a:cxn ang="0">
                    <a:pos x="151" y="769"/>
                  </a:cxn>
                  <a:cxn ang="0">
                    <a:pos x="141" y="777"/>
                  </a:cxn>
                  <a:cxn ang="0">
                    <a:pos x="141" y="797"/>
                  </a:cxn>
                  <a:cxn ang="0">
                    <a:pos x="0" y="797"/>
                  </a:cxn>
                  <a:cxn ang="0">
                    <a:pos x="0" y="785"/>
                  </a:cxn>
                  <a:cxn ang="0">
                    <a:pos x="26" y="774"/>
                  </a:cxn>
                  <a:cxn ang="0">
                    <a:pos x="39" y="774"/>
                  </a:cxn>
                  <a:cxn ang="0">
                    <a:pos x="62" y="761"/>
                  </a:cxn>
                  <a:cxn ang="0">
                    <a:pos x="57" y="741"/>
                  </a:cxn>
                  <a:cxn ang="0">
                    <a:pos x="78" y="723"/>
                  </a:cxn>
                  <a:cxn ang="0">
                    <a:pos x="62" y="695"/>
                  </a:cxn>
                  <a:cxn ang="0">
                    <a:pos x="70" y="684"/>
                  </a:cxn>
                  <a:cxn ang="0">
                    <a:pos x="112" y="615"/>
                  </a:cxn>
                  <a:cxn ang="0">
                    <a:pos x="107" y="576"/>
                  </a:cxn>
                  <a:cxn ang="0">
                    <a:pos x="162" y="394"/>
                  </a:cxn>
                  <a:cxn ang="0">
                    <a:pos x="162" y="332"/>
                  </a:cxn>
                  <a:cxn ang="0">
                    <a:pos x="146" y="288"/>
                  </a:cxn>
                  <a:cxn ang="0">
                    <a:pos x="138" y="299"/>
                  </a:cxn>
                  <a:cxn ang="0">
                    <a:pos x="94" y="265"/>
                  </a:cxn>
                  <a:cxn ang="0">
                    <a:pos x="122" y="229"/>
                  </a:cxn>
                  <a:cxn ang="0">
                    <a:pos x="86" y="170"/>
                  </a:cxn>
                  <a:cxn ang="0">
                    <a:pos x="76" y="108"/>
                  </a:cxn>
                  <a:cxn ang="0">
                    <a:pos x="120" y="108"/>
                  </a:cxn>
                  <a:cxn ang="0">
                    <a:pos x="133" y="129"/>
                  </a:cxn>
                  <a:cxn ang="0">
                    <a:pos x="143" y="75"/>
                  </a:cxn>
                  <a:cxn ang="0">
                    <a:pos x="156" y="62"/>
                  </a:cxn>
                  <a:cxn ang="0">
                    <a:pos x="162" y="31"/>
                  </a:cxn>
                  <a:cxn ang="0">
                    <a:pos x="180" y="52"/>
                  </a:cxn>
                  <a:cxn ang="0">
                    <a:pos x="162" y="59"/>
                  </a:cxn>
                  <a:cxn ang="0">
                    <a:pos x="164" y="119"/>
                  </a:cxn>
                  <a:cxn ang="0">
                    <a:pos x="229" y="0"/>
                  </a:cxn>
                  <a:cxn ang="0">
                    <a:pos x="248" y="11"/>
                  </a:cxn>
                  <a:cxn ang="0">
                    <a:pos x="266" y="8"/>
                  </a:cxn>
                  <a:cxn ang="0">
                    <a:pos x="279" y="11"/>
                  </a:cxn>
                  <a:cxn ang="0">
                    <a:pos x="297" y="67"/>
                  </a:cxn>
                  <a:cxn ang="0">
                    <a:pos x="300" y="147"/>
                  </a:cxn>
                  <a:cxn ang="0">
                    <a:pos x="302" y="227"/>
                  </a:cxn>
                  <a:cxn ang="0">
                    <a:pos x="373" y="340"/>
                  </a:cxn>
                </a:cxnLst>
                <a:rect l="0" t="0" r="r" b="b"/>
                <a:pathLst>
                  <a:path w="374" h="798">
                    <a:moveTo>
                      <a:pt x="373" y="342"/>
                    </a:moveTo>
                    <a:lnTo>
                      <a:pt x="347" y="538"/>
                    </a:lnTo>
                    <a:lnTo>
                      <a:pt x="308" y="761"/>
                    </a:lnTo>
                    <a:lnTo>
                      <a:pt x="318" y="767"/>
                    </a:lnTo>
                    <a:lnTo>
                      <a:pt x="318" y="797"/>
                    </a:lnTo>
                    <a:lnTo>
                      <a:pt x="224" y="797"/>
                    </a:lnTo>
                    <a:lnTo>
                      <a:pt x="229" y="779"/>
                    </a:lnTo>
                    <a:lnTo>
                      <a:pt x="248" y="756"/>
                    </a:lnTo>
                    <a:lnTo>
                      <a:pt x="253" y="700"/>
                    </a:lnTo>
                    <a:lnTo>
                      <a:pt x="253" y="589"/>
                    </a:lnTo>
                    <a:lnTo>
                      <a:pt x="250" y="435"/>
                    </a:lnTo>
                    <a:lnTo>
                      <a:pt x="198" y="558"/>
                    </a:lnTo>
                    <a:lnTo>
                      <a:pt x="175" y="641"/>
                    </a:lnTo>
                    <a:lnTo>
                      <a:pt x="167" y="659"/>
                    </a:lnTo>
                    <a:lnTo>
                      <a:pt x="151" y="769"/>
                    </a:lnTo>
                    <a:lnTo>
                      <a:pt x="141" y="777"/>
                    </a:lnTo>
                    <a:lnTo>
                      <a:pt x="141" y="797"/>
                    </a:lnTo>
                    <a:lnTo>
                      <a:pt x="0" y="797"/>
                    </a:lnTo>
                    <a:lnTo>
                      <a:pt x="0" y="785"/>
                    </a:lnTo>
                    <a:lnTo>
                      <a:pt x="26" y="774"/>
                    </a:lnTo>
                    <a:lnTo>
                      <a:pt x="39" y="774"/>
                    </a:lnTo>
                    <a:lnTo>
                      <a:pt x="62" y="761"/>
                    </a:lnTo>
                    <a:lnTo>
                      <a:pt x="57" y="741"/>
                    </a:lnTo>
                    <a:lnTo>
                      <a:pt x="78" y="723"/>
                    </a:lnTo>
                    <a:lnTo>
                      <a:pt x="62" y="695"/>
                    </a:lnTo>
                    <a:lnTo>
                      <a:pt x="70" y="684"/>
                    </a:lnTo>
                    <a:lnTo>
                      <a:pt x="112" y="615"/>
                    </a:lnTo>
                    <a:lnTo>
                      <a:pt x="107" y="576"/>
                    </a:lnTo>
                    <a:lnTo>
                      <a:pt x="162" y="394"/>
                    </a:lnTo>
                    <a:lnTo>
                      <a:pt x="162" y="332"/>
                    </a:lnTo>
                    <a:lnTo>
                      <a:pt x="146" y="288"/>
                    </a:lnTo>
                    <a:lnTo>
                      <a:pt x="138" y="299"/>
                    </a:lnTo>
                    <a:lnTo>
                      <a:pt x="94" y="265"/>
                    </a:lnTo>
                    <a:lnTo>
                      <a:pt x="122" y="229"/>
                    </a:lnTo>
                    <a:lnTo>
                      <a:pt x="86" y="170"/>
                    </a:lnTo>
                    <a:lnTo>
                      <a:pt x="76" y="108"/>
                    </a:lnTo>
                    <a:lnTo>
                      <a:pt x="120" y="108"/>
                    </a:lnTo>
                    <a:lnTo>
                      <a:pt x="133" y="129"/>
                    </a:lnTo>
                    <a:lnTo>
                      <a:pt x="143" y="75"/>
                    </a:lnTo>
                    <a:lnTo>
                      <a:pt x="156" y="62"/>
                    </a:lnTo>
                    <a:lnTo>
                      <a:pt x="162" y="31"/>
                    </a:lnTo>
                    <a:lnTo>
                      <a:pt x="180" y="52"/>
                    </a:lnTo>
                    <a:lnTo>
                      <a:pt x="162" y="59"/>
                    </a:lnTo>
                    <a:lnTo>
                      <a:pt x="164" y="119"/>
                    </a:lnTo>
                    <a:lnTo>
                      <a:pt x="229" y="0"/>
                    </a:lnTo>
                    <a:lnTo>
                      <a:pt x="248" y="11"/>
                    </a:lnTo>
                    <a:lnTo>
                      <a:pt x="266" y="8"/>
                    </a:lnTo>
                    <a:lnTo>
                      <a:pt x="279" y="11"/>
                    </a:lnTo>
                    <a:lnTo>
                      <a:pt x="297" y="67"/>
                    </a:lnTo>
                    <a:lnTo>
                      <a:pt x="300" y="147"/>
                    </a:lnTo>
                    <a:lnTo>
                      <a:pt x="302" y="227"/>
                    </a:lnTo>
                    <a:lnTo>
                      <a:pt x="373" y="340"/>
                    </a:lnTo>
                  </a:path>
                </a:pathLst>
              </a:custGeom>
              <a:solidFill>
                <a:srgbClr val="777777"/>
              </a:solidFill>
              <a:ln w="3175" cap="flat">
                <a:noFill/>
                <a:prstDash val="solid"/>
                <a:round/>
              </a:ln>
              <a:effectLst/>
            </p:spPr>
            <p:txBody>
              <a:bodyPr wrap="none" anchor="ctr">
                <a:spAutoFit/>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ppt_x</p:attrName>
                                        </p:attrNameLst>
                                      </p:cBhvr>
                                      <p:tavLst>
                                        <p:tav tm="0">
                                          <p:val>
                                            <p:strVal val="#ppt_x-.2"/>
                                          </p:val>
                                        </p:tav>
                                        <p:tav tm="100000">
                                          <p:val>
                                            <p:strVal val="#ppt_x"/>
                                          </p:val>
                                        </p:tav>
                                      </p:tavLst>
                                    </p:anim>
                                    <p:anim calcmode="lin" valueType="num">
                                      <p:cBhvr>
                                        <p:cTn id="1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2"/>
                                        </p:tgtEl>
                                      </p:cBhvr>
                                    </p:animEffect>
                                  </p:childTnLst>
                                </p:cTn>
                              </p:par>
                              <p:par>
                                <p:cTn id="18" presetID="29"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ppt_x</p:attrName>
                                        </p:attrNameLst>
                                      </p:cBhvr>
                                      <p:tavLst>
                                        <p:tav tm="0">
                                          <p:val>
                                            <p:strVal val="#ppt_x-.2"/>
                                          </p:val>
                                        </p:tav>
                                        <p:tav tm="100000">
                                          <p:val>
                                            <p:strVal val="#ppt_x"/>
                                          </p:val>
                                        </p:tav>
                                      </p:tavLst>
                                    </p:anim>
                                    <p:anim calcmode="lin" valueType="num">
                                      <p:cBhvr>
                                        <p:cTn id="2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9309" y="274702"/>
            <a:ext cx="10861583" cy="1143265"/>
          </a:xfrm>
        </p:spPr>
        <p:txBody>
          <a:bodyPr/>
          <a:lstStyle/>
          <a:p>
            <a:pPr algn="l"/>
            <a:r>
              <a:rPr lang="zh-CN" altLang="en-US" b="1" dirty="0" smtClean="0">
                <a:latin typeface="+mj-ea"/>
              </a:rPr>
              <a:t>目录</a:t>
            </a:r>
            <a:endParaRPr lang="zh-CN" altLang="en-US" b="1" dirty="0">
              <a:latin typeface="+mj-ea"/>
            </a:endParaRPr>
          </a:p>
        </p:txBody>
      </p:sp>
      <p:cxnSp>
        <p:nvCxnSpPr>
          <p:cNvPr id="11" name="直接连接符 10"/>
          <p:cNvCxnSpPr/>
          <p:nvPr/>
        </p:nvCxnSpPr>
        <p:spPr>
          <a:xfrm>
            <a:off x="719309" y="1221037"/>
            <a:ext cx="0" cy="5377842"/>
          </a:xfrm>
          <a:prstGeom prst="line">
            <a:avLst/>
          </a:prstGeom>
          <a:ln>
            <a:solidFill>
              <a:srgbClr val="8E947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531870"/>
            <a:ext cx="719309" cy="67223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3" name="组合 19"/>
          <p:cNvGrpSpPr/>
          <p:nvPr/>
        </p:nvGrpSpPr>
        <p:grpSpPr>
          <a:xfrm>
            <a:off x="465727" y="1411602"/>
            <a:ext cx="479991" cy="137190"/>
            <a:chOff x="323528" y="1059582"/>
            <a:chExt cx="504056" cy="144016"/>
          </a:xfrm>
        </p:grpSpPr>
        <p:cxnSp>
          <p:nvCxnSpPr>
            <p:cNvPr id="16" name="直接连接符 15"/>
            <p:cNvCxnSpPr>
              <a:stCxn id="1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3771248" y="2277399"/>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任务一    竖向设计的相关概念</a:t>
            </a:r>
            <a:endParaRPr lang="zh-CN" altLang="en-US" dirty="0"/>
          </a:p>
        </p:txBody>
      </p:sp>
      <p:sp>
        <p:nvSpPr>
          <p:cNvPr id="30" name="矩形 29"/>
          <p:cNvSpPr/>
          <p:nvPr/>
        </p:nvSpPr>
        <p:spPr>
          <a:xfrm>
            <a:off x="3771248" y="3013651"/>
            <a:ext cx="5943013"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4">
                    <a:lumMod val="50000"/>
                  </a:schemeClr>
                </a:solidFill>
                <a:effectLst>
                  <a:outerShdw blurRad="38100" dist="38100" dir="2700000" algn="tl">
                    <a:srgbClr val="000000">
                      <a:alpha val="43137"/>
                    </a:srgbClr>
                  </a:outerShdw>
                </a:effectLst>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任务二    竖向设计的内容、步骤和原则</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 name="矩形 30"/>
          <p:cNvSpPr/>
          <p:nvPr/>
        </p:nvSpPr>
        <p:spPr>
          <a:xfrm>
            <a:off x="3771248" y="3749903"/>
            <a:ext cx="4990629" cy="4801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任务三</a:t>
            </a:r>
            <a:r>
              <a:rPr lang="en-US"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等高线法地形设计</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组合 32"/>
          <p:cNvGrpSpPr/>
          <p:nvPr/>
        </p:nvGrpSpPr>
        <p:grpSpPr>
          <a:xfrm>
            <a:off x="3531254" y="2448886"/>
            <a:ext cx="479991" cy="137190"/>
            <a:chOff x="323528" y="1059582"/>
            <a:chExt cx="504056" cy="144016"/>
          </a:xfrm>
        </p:grpSpPr>
        <p:cxnSp>
          <p:nvCxnSpPr>
            <p:cNvPr id="34" name="直接连接符 33"/>
            <p:cNvCxnSpPr>
              <a:stCxn id="3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36"/>
          <p:cNvGrpSpPr/>
          <p:nvPr/>
        </p:nvGrpSpPr>
        <p:grpSpPr>
          <a:xfrm>
            <a:off x="3531254" y="3114095"/>
            <a:ext cx="479991" cy="137190"/>
            <a:chOff x="323528" y="1059582"/>
            <a:chExt cx="504056" cy="144016"/>
          </a:xfrm>
        </p:grpSpPr>
        <p:cxnSp>
          <p:nvCxnSpPr>
            <p:cNvPr id="38" name="直接连接符 37"/>
            <p:cNvCxnSpPr>
              <a:stCxn id="40"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40"/>
          <p:cNvGrpSpPr/>
          <p:nvPr/>
        </p:nvGrpSpPr>
        <p:grpSpPr>
          <a:xfrm>
            <a:off x="3531254" y="3902427"/>
            <a:ext cx="479991" cy="137190"/>
            <a:chOff x="323528" y="1059582"/>
            <a:chExt cx="504056" cy="144016"/>
          </a:xfrm>
        </p:grpSpPr>
        <p:cxnSp>
          <p:nvCxnSpPr>
            <p:cNvPr id="42" name="直接连接符 41"/>
            <p:cNvCxnSpPr>
              <a:stCxn id="44"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3" name="Picture 2" descr="未标题-1"/>
          <p:cNvPicPr>
            <a:picLocks noChangeAspect="1" noChangeArrowheads="1"/>
          </p:cNvPicPr>
          <p:nvPr/>
        </p:nvPicPr>
        <p:blipFill>
          <a:blip r:embed="rId2" cstate="print"/>
          <a:srcRect/>
          <a:stretch>
            <a:fillRect/>
          </a:stretch>
        </p:blipFill>
        <p:spPr bwMode="auto">
          <a:xfrm>
            <a:off x="-285758" y="1143249"/>
            <a:ext cx="2380957" cy="5525818"/>
          </a:xfrm>
          <a:prstGeom prst="rect">
            <a:avLst/>
          </a:prstGeom>
          <a:noFill/>
        </p:spPr>
      </p:pic>
      <p:sp>
        <p:nvSpPr>
          <p:cNvPr id="28" name="矩形 27"/>
          <p:cNvSpPr/>
          <p:nvPr/>
        </p:nvSpPr>
        <p:spPr>
          <a:xfrm>
            <a:off x="3771250" y="4477794"/>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chemeClr val="accent1">
                    <a:lumMod val="75000"/>
                  </a:schemeClr>
                </a:solidFill>
                <a:effectLst>
                  <a:outerShdw blurRad="38100" dist="38100" dir="2700000" algn="tl">
                    <a:srgbClr val="000000">
                      <a:alpha val="43137"/>
                    </a:srgbClr>
                  </a:outerShdw>
                </a:effectLst>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任务四</a:t>
            </a:r>
            <a:r>
              <a:rPr lang="en-US"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断面法地形设计</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8" name="组合 31"/>
          <p:cNvGrpSpPr/>
          <p:nvPr/>
        </p:nvGrpSpPr>
        <p:grpSpPr>
          <a:xfrm>
            <a:off x="3531255" y="4630318"/>
            <a:ext cx="479991" cy="137190"/>
            <a:chOff x="323528" y="1059582"/>
            <a:chExt cx="504056" cy="144016"/>
          </a:xfrm>
        </p:grpSpPr>
        <p:cxnSp>
          <p:nvCxnSpPr>
            <p:cNvPr id="45" name="直接连接符 44"/>
            <p:cNvCxnSpPr>
              <a:stCxn id="47"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47"/>
          <p:cNvSpPr/>
          <p:nvPr/>
        </p:nvSpPr>
        <p:spPr>
          <a:xfrm>
            <a:off x="3763768" y="5236175"/>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7030A0"/>
                </a:solidFill>
                <a:effectLst>
                  <a:outerShdw blurRad="38100" dist="38100" dir="2700000" algn="tl">
                    <a:srgbClr val="000000">
                      <a:alpha val="43137"/>
                    </a:srgbClr>
                  </a:outerShdw>
                </a:effectLst>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任务五</a:t>
            </a:r>
            <a:r>
              <a:rPr lang="en-US"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土方工程施工</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9" name="组合 51"/>
          <p:cNvGrpSpPr/>
          <p:nvPr/>
        </p:nvGrpSpPr>
        <p:grpSpPr>
          <a:xfrm>
            <a:off x="3523773" y="5388699"/>
            <a:ext cx="479991" cy="137190"/>
            <a:chOff x="323528" y="1059582"/>
            <a:chExt cx="504056" cy="144016"/>
          </a:xfrm>
        </p:grpSpPr>
        <p:cxnSp>
          <p:nvCxnSpPr>
            <p:cNvPr id="54" name="直接连接符 53"/>
            <p:cNvCxnSpPr>
              <a:stCxn id="5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Group 835"/>
          <p:cNvGrpSpPr/>
          <p:nvPr/>
        </p:nvGrpSpPr>
        <p:grpSpPr bwMode="auto">
          <a:xfrm rot="5035063" flipH="1">
            <a:off x="994134" y="1467020"/>
            <a:ext cx="869950" cy="723900"/>
            <a:chOff x="7969" y="2554"/>
            <a:chExt cx="817" cy="741"/>
          </a:xfrm>
        </p:grpSpPr>
        <p:grpSp>
          <p:nvGrpSpPr>
            <p:cNvPr id="41" name="Group 825"/>
            <p:cNvGrpSpPr/>
            <p:nvPr/>
          </p:nvGrpSpPr>
          <p:grpSpPr bwMode="auto">
            <a:xfrm>
              <a:off x="8376" y="2554"/>
              <a:ext cx="410" cy="741"/>
              <a:chOff x="9617" y="1237"/>
              <a:chExt cx="1451" cy="2620"/>
            </a:xfrm>
          </p:grpSpPr>
          <p:sp>
            <p:nvSpPr>
              <p:cNvPr id="52" name="Freeform 813"/>
              <p:cNvSpPr>
                <a:spLocks noEditPoints="1"/>
              </p:cNvSpPr>
              <p:nvPr/>
            </p:nvSpPr>
            <p:spPr bwMode="auto">
              <a:xfrm>
                <a:off x="9617" y="1237"/>
                <a:ext cx="1451" cy="1276"/>
              </a:xfrm>
              <a:custGeom>
                <a:avLst/>
                <a:gdLst/>
                <a:ahLst/>
                <a:cxnLst>
                  <a:cxn ang="0">
                    <a:pos x="40" y="388"/>
                  </a:cxn>
                  <a:cxn ang="0">
                    <a:pos x="466" y="456"/>
                  </a:cxn>
                  <a:cxn ang="0">
                    <a:pos x="382" y="64"/>
                  </a:cxn>
                  <a:cxn ang="0">
                    <a:pos x="387" y="232"/>
                  </a:cxn>
                  <a:cxn ang="0">
                    <a:pos x="375" y="266"/>
                  </a:cxn>
                  <a:cxn ang="0">
                    <a:pos x="439" y="235"/>
                  </a:cxn>
                  <a:cxn ang="0">
                    <a:pos x="439" y="235"/>
                  </a:cxn>
                  <a:cxn ang="0">
                    <a:pos x="261" y="208"/>
                  </a:cxn>
                  <a:cxn ang="0">
                    <a:pos x="388" y="171"/>
                  </a:cxn>
                  <a:cxn ang="0">
                    <a:pos x="393" y="102"/>
                  </a:cxn>
                  <a:cxn ang="0">
                    <a:pos x="411" y="101"/>
                  </a:cxn>
                  <a:cxn ang="0">
                    <a:pos x="338" y="121"/>
                  </a:cxn>
                  <a:cxn ang="0">
                    <a:pos x="318" y="131"/>
                  </a:cxn>
                  <a:cxn ang="0">
                    <a:pos x="218" y="227"/>
                  </a:cxn>
                  <a:cxn ang="0">
                    <a:pos x="131" y="278"/>
                  </a:cxn>
                  <a:cxn ang="0">
                    <a:pos x="345" y="192"/>
                  </a:cxn>
                  <a:cxn ang="0">
                    <a:pos x="380" y="188"/>
                  </a:cxn>
                  <a:cxn ang="0">
                    <a:pos x="436" y="211"/>
                  </a:cxn>
                  <a:cxn ang="0">
                    <a:pos x="268" y="278"/>
                  </a:cxn>
                  <a:cxn ang="0">
                    <a:pos x="345" y="192"/>
                  </a:cxn>
                  <a:cxn ang="0">
                    <a:pos x="224" y="327"/>
                  </a:cxn>
                  <a:cxn ang="0">
                    <a:pos x="400" y="274"/>
                  </a:cxn>
                  <a:cxn ang="0">
                    <a:pos x="380" y="299"/>
                  </a:cxn>
                  <a:cxn ang="0">
                    <a:pos x="385" y="301"/>
                  </a:cxn>
                  <a:cxn ang="0">
                    <a:pos x="334" y="346"/>
                  </a:cxn>
                  <a:cxn ang="0">
                    <a:pos x="318" y="343"/>
                  </a:cxn>
                  <a:cxn ang="0">
                    <a:pos x="329" y="279"/>
                  </a:cxn>
                  <a:cxn ang="0">
                    <a:pos x="202" y="391"/>
                  </a:cxn>
                  <a:cxn ang="0">
                    <a:pos x="380" y="407"/>
                  </a:cxn>
                  <a:cxn ang="0">
                    <a:pos x="291" y="346"/>
                  </a:cxn>
                  <a:cxn ang="0">
                    <a:pos x="136" y="381"/>
                  </a:cxn>
                  <a:cxn ang="0">
                    <a:pos x="333" y="358"/>
                  </a:cxn>
                  <a:cxn ang="0">
                    <a:pos x="198" y="390"/>
                  </a:cxn>
                  <a:cxn ang="0">
                    <a:pos x="291" y="346"/>
                  </a:cxn>
                  <a:cxn ang="0">
                    <a:pos x="54" y="402"/>
                  </a:cxn>
                  <a:cxn ang="0">
                    <a:pos x="100" y="444"/>
                  </a:cxn>
                  <a:cxn ang="0">
                    <a:pos x="308" y="441"/>
                  </a:cxn>
                  <a:cxn ang="0">
                    <a:pos x="321" y="447"/>
                  </a:cxn>
                  <a:cxn ang="0">
                    <a:pos x="208" y="459"/>
                  </a:cxn>
                  <a:cxn ang="0">
                    <a:pos x="463" y="420"/>
                  </a:cxn>
                  <a:cxn ang="0">
                    <a:pos x="477" y="382"/>
                  </a:cxn>
                  <a:cxn ang="0">
                    <a:pos x="477" y="382"/>
                  </a:cxn>
                  <a:cxn ang="0">
                    <a:pos x="433" y="267"/>
                  </a:cxn>
                  <a:cxn ang="0">
                    <a:pos x="440" y="172"/>
                  </a:cxn>
                  <a:cxn ang="0">
                    <a:pos x="440" y="172"/>
                  </a:cxn>
                  <a:cxn ang="0">
                    <a:pos x="562" y="58"/>
                  </a:cxn>
                </a:cxnLst>
                <a:rect l="0" t="0" r="r" b="b"/>
                <a:pathLst>
                  <a:path w="614" h="540">
                    <a:moveTo>
                      <a:pt x="382" y="64"/>
                    </a:moveTo>
                    <a:cubicBezTo>
                      <a:pt x="248" y="127"/>
                      <a:pt x="101" y="259"/>
                      <a:pt x="40" y="388"/>
                    </a:cubicBezTo>
                    <a:cubicBezTo>
                      <a:pt x="0" y="473"/>
                      <a:pt x="96" y="453"/>
                      <a:pt x="226" y="476"/>
                    </a:cubicBezTo>
                    <a:cubicBezTo>
                      <a:pt x="303" y="489"/>
                      <a:pt x="383" y="540"/>
                      <a:pt x="466" y="456"/>
                    </a:cubicBezTo>
                    <a:cubicBezTo>
                      <a:pt x="548" y="372"/>
                      <a:pt x="544" y="183"/>
                      <a:pt x="579" y="92"/>
                    </a:cubicBezTo>
                    <a:cubicBezTo>
                      <a:pt x="614" y="0"/>
                      <a:pt x="516" y="2"/>
                      <a:pt x="382" y="64"/>
                    </a:cubicBezTo>
                    <a:close/>
                    <a:moveTo>
                      <a:pt x="269" y="278"/>
                    </a:moveTo>
                    <a:cubicBezTo>
                      <a:pt x="302" y="272"/>
                      <a:pt x="339" y="255"/>
                      <a:pt x="387" y="232"/>
                    </a:cubicBezTo>
                    <a:cubicBezTo>
                      <a:pt x="435" y="209"/>
                      <a:pt x="438" y="215"/>
                      <a:pt x="438" y="236"/>
                    </a:cubicBezTo>
                    <a:cubicBezTo>
                      <a:pt x="432" y="251"/>
                      <a:pt x="412" y="264"/>
                      <a:pt x="375" y="266"/>
                    </a:cubicBezTo>
                    <a:cubicBezTo>
                      <a:pt x="342" y="268"/>
                      <a:pt x="305" y="273"/>
                      <a:pt x="269" y="278"/>
                    </a:cubicBezTo>
                    <a:close/>
                    <a:moveTo>
                      <a:pt x="439" y="235"/>
                    </a:moveTo>
                    <a:cubicBezTo>
                      <a:pt x="438" y="235"/>
                      <a:pt x="438" y="235"/>
                      <a:pt x="438" y="236"/>
                    </a:cubicBezTo>
                    <a:cubicBezTo>
                      <a:pt x="438" y="235"/>
                      <a:pt x="438" y="235"/>
                      <a:pt x="439" y="235"/>
                    </a:cubicBezTo>
                    <a:close/>
                    <a:moveTo>
                      <a:pt x="261" y="208"/>
                    </a:moveTo>
                    <a:cubicBezTo>
                      <a:pt x="261" y="208"/>
                      <a:pt x="261" y="208"/>
                      <a:pt x="261" y="208"/>
                    </a:cubicBezTo>
                    <a:cubicBezTo>
                      <a:pt x="290" y="180"/>
                      <a:pt x="394" y="91"/>
                      <a:pt x="435" y="111"/>
                    </a:cubicBezTo>
                    <a:cubicBezTo>
                      <a:pt x="451" y="129"/>
                      <a:pt x="436" y="163"/>
                      <a:pt x="388" y="171"/>
                    </a:cubicBezTo>
                    <a:cubicBezTo>
                      <a:pt x="354" y="176"/>
                      <a:pt x="307" y="190"/>
                      <a:pt x="261" y="208"/>
                    </a:cubicBezTo>
                    <a:close/>
                    <a:moveTo>
                      <a:pt x="393" y="102"/>
                    </a:moveTo>
                    <a:cubicBezTo>
                      <a:pt x="399" y="100"/>
                      <a:pt x="406" y="101"/>
                      <a:pt x="411" y="101"/>
                    </a:cubicBezTo>
                    <a:cubicBezTo>
                      <a:pt x="411" y="101"/>
                      <a:pt x="411" y="101"/>
                      <a:pt x="411" y="101"/>
                    </a:cubicBezTo>
                    <a:cubicBezTo>
                      <a:pt x="396" y="102"/>
                      <a:pt x="342" y="136"/>
                      <a:pt x="313" y="156"/>
                    </a:cubicBezTo>
                    <a:cubicBezTo>
                      <a:pt x="335" y="136"/>
                      <a:pt x="361" y="119"/>
                      <a:pt x="338" y="121"/>
                    </a:cubicBezTo>
                    <a:cubicBezTo>
                      <a:pt x="359" y="111"/>
                      <a:pt x="377" y="104"/>
                      <a:pt x="393" y="102"/>
                    </a:cubicBezTo>
                    <a:close/>
                    <a:moveTo>
                      <a:pt x="318" y="131"/>
                    </a:moveTo>
                    <a:cubicBezTo>
                      <a:pt x="334" y="123"/>
                      <a:pt x="326" y="138"/>
                      <a:pt x="301" y="164"/>
                    </a:cubicBezTo>
                    <a:cubicBezTo>
                      <a:pt x="277" y="189"/>
                      <a:pt x="237" y="217"/>
                      <a:pt x="218" y="227"/>
                    </a:cubicBezTo>
                    <a:cubicBezTo>
                      <a:pt x="218" y="227"/>
                      <a:pt x="218" y="227"/>
                      <a:pt x="218" y="227"/>
                    </a:cubicBezTo>
                    <a:cubicBezTo>
                      <a:pt x="182" y="243"/>
                      <a:pt x="150" y="261"/>
                      <a:pt x="131" y="278"/>
                    </a:cubicBezTo>
                    <a:cubicBezTo>
                      <a:pt x="179" y="222"/>
                      <a:pt x="254" y="165"/>
                      <a:pt x="318" y="131"/>
                    </a:cubicBezTo>
                    <a:close/>
                    <a:moveTo>
                      <a:pt x="345" y="192"/>
                    </a:moveTo>
                    <a:cubicBezTo>
                      <a:pt x="392" y="190"/>
                      <a:pt x="275" y="268"/>
                      <a:pt x="211" y="288"/>
                    </a:cubicBezTo>
                    <a:cubicBezTo>
                      <a:pt x="298" y="261"/>
                      <a:pt x="383" y="197"/>
                      <a:pt x="380" y="188"/>
                    </a:cubicBezTo>
                    <a:cubicBezTo>
                      <a:pt x="380" y="188"/>
                      <a:pt x="380" y="188"/>
                      <a:pt x="380" y="188"/>
                    </a:cubicBezTo>
                    <a:cubicBezTo>
                      <a:pt x="408" y="187"/>
                      <a:pt x="428" y="197"/>
                      <a:pt x="436" y="211"/>
                    </a:cubicBezTo>
                    <a:cubicBezTo>
                      <a:pt x="427" y="208"/>
                      <a:pt x="408" y="215"/>
                      <a:pt x="386" y="227"/>
                    </a:cubicBezTo>
                    <a:cubicBezTo>
                      <a:pt x="348" y="247"/>
                      <a:pt x="301" y="269"/>
                      <a:pt x="268" y="278"/>
                    </a:cubicBezTo>
                    <a:cubicBezTo>
                      <a:pt x="204" y="288"/>
                      <a:pt x="143" y="303"/>
                      <a:pt x="110" y="320"/>
                    </a:cubicBezTo>
                    <a:cubicBezTo>
                      <a:pt x="172" y="261"/>
                      <a:pt x="269" y="208"/>
                      <a:pt x="345" y="192"/>
                    </a:cubicBezTo>
                    <a:close/>
                    <a:moveTo>
                      <a:pt x="329" y="279"/>
                    </a:moveTo>
                    <a:cubicBezTo>
                      <a:pt x="377" y="281"/>
                      <a:pt x="252" y="327"/>
                      <a:pt x="224" y="327"/>
                    </a:cubicBezTo>
                    <a:cubicBezTo>
                      <a:pt x="283" y="327"/>
                      <a:pt x="365" y="278"/>
                      <a:pt x="353" y="276"/>
                    </a:cubicBezTo>
                    <a:cubicBezTo>
                      <a:pt x="374" y="275"/>
                      <a:pt x="390" y="274"/>
                      <a:pt x="400" y="274"/>
                    </a:cubicBezTo>
                    <a:cubicBezTo>
                      <a:pt x="416" y="275"/>
                      <a:pt x="423" y="287"/>
                      <a:pt x="420" y="302"/>
                    </a:cubicBezTo>
                    <a:cubicBezTo>
                      <a:pt x="421" y="290"/>
                      <a:pt x="410" y="279"/>
                      <a:pt x="380" y="299"/>
                    </a:cubicBezTo>
                    <a:cubicBezTo>
                      <a:pt x="342" y="324"/>
                      <a:pt x="290" y="331"/>
                      <a:pt x="244" y="329"/>
                    </a:cubicBezTo>
                    <a:cubicBezTo>
                      <a:pt x="318" y="336"/>
                      <a:pt x="353" y="316"/>
                      <a:pt x="385" y="301"/>
                    </a:cubicBezTo>
                    <a:cubicBezTo>
                      <a:pt x="417" y="286"/>
                      <a:pt x="417" y="294"/>
                      <a:pt x="418" y="310"/>
                    </a:cubicBezTo>
                    <a:cubicBezTo>
                      <a:pt x="409" y="332"/>
                      <a:pt x="380" y="354"/>
                      <a:pt x="334" y="346"/>
                    </a:cubicBezTo>
                    <a:cubicBezTo>
                      <a:pt x="359" y="339"/>
                      <a:pt x="360" y="319"/>
                      <a:pt x="342" y="320"/>
                    </a:cubicBezTo>
                    <a:cubicBezTo>
                      <a:pt x="357" y="323"/>
                      <a:pt x="353" y="345"/>
                      <a:pt x="318" y="343"/>
                    </a:cubicBezTo>
                    <a:cubicBezTo>
                      <a:pt x="241" y="328"/>
                      <a:pt x="181" y="313"/>
                      <a:pt x="104" y="339"/>
                    </a:cubicBezTo>
                    <a:cubicBezTo>
                      <a:pt x="155" y="304"/>
                      <a:pt x="257" y="286"/>
                      <a:pt x="329" y="279"/>
                    </a:cubicBezTo>
                    <a:close/>
                    <a:moveTo>
                      <a:pt x="302" y="423"/>
                    </a:moveTo>
                    <a:cubicBezTo>
                      <a:pt x="280" y="413"/>
                      <a:pt x="243" y="400"/>
                      <a:pt x="202" y="391"/>
                    </a:cubicBezTo>
                    <a:cubicBezTo>
                      <a:pt x="243" y="398"/>
                      <a:pt x="376" y="360"/>
                      <a:pt x="380" y="407"/>
                    </a:cubicBezTo>
                    <a:cubicBezTo>
                      <a:pt x="380" y="407"/>
                      <a:pt x="380" y="407"/>
                      <a:pt x="380" y="407"/>
                    </a:cubicBezTo>
                    <a:cubicBezTo>
                      <a:pt x="374" y="427"/>
                      <a:pt x="342" y="439"/>
                      <a:pt x="302" y="423"/>
                    </a:cubicBezTo>
                    <a:close/>
                    <a:moveTo>
                      <a:pt x="291" y="346"/>
                    </a:moveTo>
                    <a:cubicBezTo>
                      <a:pt x="291" y="346"/>
                      <a:pt x="291" y="346"/>
                      <a:pt x="291" y="346"/>
                    </a:cubicBezTo>
                    <a:cubicBezTo>
                      <a:pt x="247" y="341"/>
                      <a:pt x="172" y="375"/>
                      <a:pt x="136" y="381"/>
                    </a:cubicBezTo>
                    <a:cubicBezTo>
                      <a:pt x="165" y="382"/>
                      <a:pt x="264" y="341"/>
                      <a:pt x="307" y="350"/>
                    </a:cubicBezTo>
                    <a:cubicBezTo>
                      <a:pt x="316" y="353"/>
                      <a:pt x="324" y="355"/>
                      <a:pt x="333" y="358"/>
                    </a:cubicBezTo>
                    <a:cubicBezTo>
                      <a:pt x="364" y="367"/>
                      <a:pt x="378" y="382"/>
                      <a:pt x="380" y="396"/>
                    </a:cubicBezTo>
                    <a:cubicBezTo>
                      <a:pt x="370" y="361"/>
                      <a:pt x="248" y="391"/>
                      <a:pt x="198" y="390"/>
                    </a:cubicBezTo>
                    <a:cubicBezTo>
                      <a:pt x="152" y="380"/>
                      <a:pt x="102" y="376"/>
                      <a:pt x="62" y="387"/>
                    </a:cubicBezTo>
                    <a:cubicBezTo>
                      <a:pt x="90" y="323"/>
                      <a:pt x="202" y="326"/>
                      <a:pt x="291" y="346"/>
                    </a:cubicBezTo>
                    <a:close/>
                    <a:moveTo>
                      <a:pt x="208" y="459"/>
                    </a:moveTo>
                    <a:cubicBezTo>
                      <a:pt x="120" y="439"/>
                      <a:pt x="54" y="457"/>
                      <a:pt x="54" y="402"/>
                    </a:cubicBezTo>
                    <a:cubicBezTo>
                      <a:pt x="104" y="383"/>
                      <a:pt x="171" y="390"/>
                      <a:pt x="235" y="410"/>
                    </a:cubicBezTo>
                    <a:cubicBezTo>
                      <a:pt x="178" y="396"/>
                      <a:pt x="136" y="442"/>
                      <a:pt x="100" y="444"/>
                    </a:cubicBezTo>
                    <a:cubicBezTo>
                      <a:pt x="146" y="446"/>
                      <a:pt x="185" y="397"/>
                      <a:pt x="249" y="415"/>
                    </a:cubicBezTo>
                    <a:cubicBezTo>
                      <a:pt x="269" y="422"/>
                      <a:pt x="290" y="431"/>
                      <a:pt x="308" y="441"/>
                    </a:cubicBezTo>
                    <a:cubicBezTo>
                      <a:pt x="268" y="427"/>
                      <a:pt x="237" y="460"/>
                      <a:pt x="208" y="459"/>
                    </a:cubicBezTo>
                    <a:cubicBezTo>
                      <a:pt x="253" y="463"/>
                      <a:pt x="261" y="426"/>
                      <a:pt x="321" y="447"/>
                    </a:cubicBezTo>
                    <a:cubicBezTo>
                      <a:pt x="327" y="450"/>
                      <a:pt x="333" y="454"/>
                      <a:pt x="339" y="457"/>
                    </a:cubicBezTo>
                    <a:cubicBezTo>
                      <a:pt x="347" y="466"/>
                      <a:pt x="295" y="480"/>
                      <a:pt x="208" y="459"/>
                    </a:cubicBezTo>
                    <a:close/>
                    <a:moveTo>
                      <a:pt x="359" y="444"/>
                    </a:moveTo>
                    <a:cubicBezTo>
                      <a:pt x="388" y="447"/>
                      <a:pt x="439" y="444"/>
                      <a:pt x="463" y="420"/>
                    </a:cubicBezTo>
                    <a:cubicBezTo>
                      <a:pt x="451" y="468"/>
                      <a:pt x="404" y="491"/>
                      <a:pt x="359" y="444"/>
                    </a:cubicBezTo>
                    <a:close/>
                    <a:moveTo>
                      <a:pt x="477" y="382"/>
                    </a:moveTo>
                    <a:cubicBezTo>
                      <a:pt x="471" y="408"/>
                      <a:pt x="419" y="394"/>
                      <a:pt x="396" y="363"/>
                    </a:cubicBezTo>
                    <a:cubicBezTo>
                      <a:pt x="449" y="345"/>
                      <a:pt x="484" y="356"/>
                      <a:pt x="477" y="382"/>
                    </a:cubicBezTo>
                    <a:close/>
                    <a:moveTo>
                      <a:pt x="517" y="273"/>
                    </a:moveTo>
                    <a:cubicBezTo>
                      <a:pt x="514" y="300"/>
                      <a:pt x="461" y="294"/>
                      <a:pt x="433" y="267"/>
                    </a:cubicBezTo>
                    <a:cubicBezTo>
                      <a:pt x="483" y="241"/>
                      <a:pt x="519" y="246"/>
                      <a:pt x="517" y="273"/>
                    </a:cubicBezTo>
                    <a:close/>
                    <a:moveTo>
                      <a:pt x="440" y="172"/>
                    </a:moveTo>
                    <a:cubicBezTo>
                      <a:pt x="485" y="132"/>
                      <a:pt x="524" y="126"/>
                      <a:pt x="528" y="155"/>
                    </a:cubicBezTo>
                    <a:cubicBezTo>
                      <a:pt x="533" y="183"/>
                      <a:pt x="477" y="192"/>
                      <a:pt x="440" y="172"/>
                    </a:cubicBezTo>
                    <a:close/>
                    <a:moveTo>
                      <a:pt x="465" y="98"/>
                    </a:moveTo>
                    <a:cubicBezTo>
                      <a:pt x="499" y="49"/>
                      <a:pt x="553" y="30"/>
                      <a:pt x="562" y="58"/>
                    </a:cubicBezTo>
                    <a:cubicBezTo>
                      <a:pt x="572" y="85"/>
                      <a:pt x="527" y="102"/>
                      <a:pt x="465" y="98"/>
                    </a:cubicBezTo>
                    <a:close/>
                  </a:path>
                </a:pathLst>
              </a:custGeom>
              <a:solidFill>
                <a:srgbClr val="BC0000"/>
              </a:solidFill>
              <a:ln w="9525">
                <a:noFill/>
                <a:round/>
              </a:ln>
            </p:spPr>
            <p:txBody>
              <a:bodyPr/>
              <a:lstStyle/>
              <a:p>
                <a:endParaRPr lang="zh-CN" altLang="en-US"/>
              </a:p>
            </p:txBody>
          </p:sp>
          <p:sp>
            <p:nvSpPr>
              <p:cNvPr id="57" name="Freeform 815"/>
              <p:cNvSpPr>
                <a:spLocks noEditPoints="1"/>
              </p:cNvSpPr>
              <p:nvPr/>
            </p:nvSpPr>
            <p:spPr bwMode="auto">
              <a:xfrm>
                <a:off x="9636" y="2300"/>
                <a:ext cx="1068" cy="1557"/>
              </a:xfrm>
              <a:custGeom>
                <a:avLst/>
                <a:gdLst/>
                <a:ahLst/>
                <a:cxnLst>
                  <a:cxn ang="0">
                    <a:pos x="36" y="0"/>
                  </a:cxn>
                  <a:cxn ang="0">
                    <a:pos x="197" y="423"/>
                  </a:cxn>
                  <a:cxn ang="0">
                    <a:pos x="286" y="619"/>
                  </a:cxn>
                  <a:cxn ang="0">
                    <a:pos x="274" y="361"/>
                  </a:cxn>
                  <a:cxn ang="0">
                    <a:pos x="388" y="268"/>
                  </a:cxn>
                  <a:cxn ang="0">
                    <a:pos x="366" y="68"/>
                  </a:cxn>
                  <a:cxn ang="0">
                    <a:pos x="267" y="460"/>
                  </a:cxn>
                  <a:cxn ang="0">
                    <a:pos x="254" y="572"/>
                  </a:cxn>
                  <a:cxn ang="0">
                    <a:pos x="260" y="148"/>
                  </a:cxn>
                  <a:cxn ang="0">
                    <a:pos x="358" y="154"/>
                  </a:cxn>
                  <a:cxn ang="0">
                    <a:pos x="361" y="185"/>
                  </a:cxn>
                  <a:cxn ang="0">
                    <a:pos x="179" y="243"/>
                  </a:cxn>
                  <a:cxn ang="0">
                    <a:pos x="211" y="299"/>
                  </a:cxn>
                  <a:cxn ang="0">
                    <a:pos x="99" y="137"/>
                  </a:cxn>
                  <a:cxn ang="0">
                    <a:pos x="179" y="243"/>
                  </a:cxn>
                  <a:cxn ang="0">
                    <a:pos x="233" y="279"/>
                  </a:cxn>
                  <a:cxn ang="0">
                    <a:pos x="211" y="299"/>
                  </a:cxn>
                  <a:cxn ang="0">
                    <a:pos x="137" y="236"/>
                  </a:cxn>
                  <a:cxn ang="0">
                    <a:pos x="145" y="381"/>
                  </a:cxn>
                  <a:cxn ang="0">
                    <a:pos x="123" y="93"/>
                  </a:cxn>
                  <a:cxn ang="0">
                    <a:pos x="196" y="162"/>
                  </a:cxn>
                  <a:cxn ang="0">
                    <a:pos x="213" y="254"/>
                  </a:cxn>
                  <a:cxn ang="0">
                    <a:pos x="312" y="122"/>
                  </a:cxn>
                  <a:cxn ang="0">
                    <a:pos x="163" y="115"/>
                  </a:cxn>
                  <a:cxn ang="0">
                    <a:pos x="94" y="46"/>
                  </a:cxn>
                  <a:cxn ang="0">
                    <a:pos x="104" y="17"/>
                  </a:cxn>
                  <a:cxn ang="0">
                    <a:pos x="298" y="110"/>
                  </a:cxn>
                  <a:cxn ang="0">
                    <a:pos x="243" y="99"/>
                  </a:cxn>
                  <a:cxn ang="0">
                    <a:pos x="319" y="112"/>
                  </a:cxn>
                  <a:cxn ang="0">
                    <a:pos x="326" y="81"/>
                  </a:cxn>
                  <a:cxn ang="0">
                    <a:pos x="98" y="17"/>
                  </a:cxn>
                  <a:cxn ang="0">
                    <a:pos x="67" y="17"/>
                  </a:cxn>
                  <a:cxn ang="0">
                    <a:pos x="123" y="93"/>
                  </a:cxn>
                  <a:cxn ang="0">
                    <a:pos x="195" y="244"/>
                  </a:cxn>
                  <a:cxn ang="0">
                    <a:pos x="123" y="93"/>
                  </a:cxn>
                  <a:cxn ang="0">
                    <a:pos x="98" y="284"/>
                  </a:cxn>
                  <a:cxn ang="0">
                    <a:pos x="92" y="135"/>
                  </a:cxn>
                  <a:cxn ang="0">
                    <a:pos x="92" y="135"/>
                  </a:cxn>
                  <a:cxn ang="0">
                    <a:pos x="137" y="370"/>
                  </a:cxn>
                  <a:cxn ang="0">
                    <a:pos x="106" y="305"/>
                  </a:cxn>
                  <a:cxn ang="0">
                    <a:pos x="192" y="391"/>
                  </a:cxn>
                  <a:cxn ang="0">
                    <a:pos x="182" y="325"/>
                  </a:cxn>
                  <a:cxn ang="0">
                    <a:pos x="182" y="325"/>
                  </a:cxn>
                  <a:cxn ang="0">
                    <a:pos x="139" y="225"/>
                  </a:cxn>
                  <a:cxn ang="0">
                    <a:pos x="239" y="287"/>
                  </a:cxn>
                  <a:cxn ang="0">
                    <a:pos x="251" y="340"/>
                  </a:cxn>
                  <a:cxn ang="0">
                    <a:pos x="251" y="340"/>
                  </a:cxn>
                  <a:cxn ang="0">
                    <a:pos x="200" y="166"/>
                  </a:cxn>
                  <a:cxn ang="0">
                    <a:pos x="281" y="276"/>
                  </a:cxn>
                  <a:cxn ang="0">
                    <a:pos x="174" y="126"/>
                  </a:cxn>
                  <a:cxn ang="0">
                    <a:pos x="257" y="148"/>
                  </a:cxn>
                  <a:cxn ang="0">
                    <a:pos x="356" y="193"/>
                  </a:cxn>
                  <a:cxn ang="0">
                    <a:pos x="326" y="272"/>
                  </a:cxn>
                  <a:cxn ang="0">
                    <a:pos x="326" y="272"/>
                  </a:cxn>
                  <a:cxn ang="0">
                    <a:pos x="359" y="86"/>
                  </a:cxn>
                </a:cxnLst>
                <a:rect l="0" t="0" r="r" b="b"/>
                <a:pathLst>
                  <a:path w="452" h="659">
                    <a:moveTo>
                      <a:pt x="366" y="68"/>
                    </a:moveTo>
                    <a:cubicBezTo>
                      <a:pt x="310" y="25"/>
                      <a:pt x="104" y="3"/>
                      <a:pt x="36" y="0"/>
                    </a:cubicBezTo>
                    <a:cubicBezTo>
                      <a:pt x="0" y="12"/>
                      <a:pt x="69" y="250"/>
                      <a:pt x="101" y="355"/>
                    </a:cubicBezTo>
                    <a:cubicBezTo>
                      <a:pt x="132" y="460"/>
                      <a:pt x="171" y="455"/>
                      <a:pt x="197" y="423"/>
                    </a:cubicBezTo>
                    <a:cubicBezTo>
                      <a:pt x="222" y="392"/>
                      <a:pt x="250" y="498"/>
                      <a:pt x="237" y="553"/>
                    </a:cubicBezTo>
                    <a:cubicBezTo>
                      <a:pt x="224" y="609"/>
                      <a:pt x="244" y="659"/>
                      <a:pt x="286" y="619"/>
                    </a:cubicBezTo>
                    <a:cubicBezTo>
                      <a:pt x="328" y="578"/>
                      <a:pt x="314" y="463"/>
                      <a:pt x="278" y="416"/>
                    </a:cubicBezTo>
                    <a:cubicBezTo>
                      <a:pt x="241" y="369"/>
                      <a:pt x="247" y="362"/>
                      <a:pt x="274" y="361"/>
                    </a:cubicBezTo>
                    <a:cubicBezTo>
                      <a:pt x="300" y="360"/>
                      <a:pt x="318" y="360"/>
                      <a:pt x="322" y="322"/>
                    </a:cubicBezTo>
                    <a:cubicBezTo>
                      <a:pt x="326" y="283"/>
                      <a:pt x="357" y="299"/>
                      <a:pt x="388" y="268"/>
                    </a:cubicBezTo>
                    <a:cubicBezTo>
                      <a:pt x="418" y="236"/>
                      <a:pt x="368" y="203"/>
                      <a:pt x="408" y="183"/>
                    </a:cubicBezTo>
                    <a:cubicBezTo>
                      <a:pt x="448" y="164"/>
                      <a:pt x="423" y="112"/>
                      <a:pt x="366" y="68"/>
                    </a:cubicBezTo>
                    <a:close/>
                    <a:moveTo>
                      <a:pt x="254" y="572"/>
                    </a:moveTo>
                    <a:cubicBezTo>
                      <a:pt x="266" y="540"/>
                      <a:pt x="284" y="496"/>
                      <a:pt x="267" y="460"/>
                    </a:cubicBezTo>
                    <a:cubicBezTo>
                      <a:pt x="287" y="499"/>
                      <a:pt x="300" y="540"/>
                      <a:pt x="289" y="584"/>
                    </a:cubicBezTo>
                    <a:cubicBezTo>
                      <a:pt x="280" y="621"/>
                      <a:pt x="243" y="603"/>
                      <a:pt x="254" y="572"/>
                    </a:cubicBezTo>
                    <a:close/>
                    <a:moveTo>
                      <a:pt x="361" y="185"/>
                    </a:moveTo>
                    <a:cubicBezTo>
                      <a:pt x="329" y="201"/>
                      <a:pt x="305" y="192"/>
                      <a:pt x="260" y="148"/>
                    </a:cubicBezTo>
                    <a:cubicBezTo>
                      <a:pt x="260" y="148"/>
                      <a:pt x="260" y="148"/>
                      <a:pt x="260" y="148"/>
                    </a:cubicBezTo>
                    <a:cubicBezTo>
                      <a:pt x="299" y="145"/>
                      <a:pt x="335" y="131"/>
                      <a:pt x="358" y="154"/>
                    </a:cubicBezTo>
                    <a:cubicBezTo>
                      <a:pt x="358" y="154"/>
                      <a:pt x="358" y="154"/>
                      <a:pt x="358" y="154"/>
                    </a:cubicBezTo>
                    <a:cubicBezTo>
                      <a:pt x="364" y="164"/>
                      <a:pt x="364" y="175"/>
                      <a:pt x="361" y="185"/>
                    </a:cubicBezTo>
                    <a:close/>
                    <a:moveTo>
                      <a:pt x="211" y="299"/>
                    </a:moveTo>
                    <a:cubicBezTo>
                      <a:pt x="201" y="289"/>
                      <a:pt x="191" y="262"/>
                      <a:pt x="179" y="243"/>
                    </a:cubicBezTo>
                    <a:cubicBezTo>
                      <a:pt x="184" y="252"/>
                      <a:pt x="190" y="278"/>
                      <a:pt x="201" y="292"/>
                    </a:cubicBezTo>
                    <a:cubicBezTo>
                      <a:pt x="201" y="292"/>
                      <a:pt x="208" y="297"/>
                      <a:pt x="211" y="299"/>
                    </a:cubicBezTo>
                    <a:cubicBezTo>
                      <a:pt x="186" y="284"/>
                      <a:pt x="153" y="246"/>
                      <a:pt x="139" y="225"/>
                    </a:cubicBezTo>
                    <a:cubicBezTo>
                      <a:pt x="123" y="188"/>
                      <a:pt x="111" y="159"/>
                      <a:pt x="99" y="137"/>
                    </a:cubicBezTo>
                    <a:cubicBezTo>
                      <a:pt x="133" y="190"/>
                      <a:pt x="156" y="221"/>
                      <a:pt x="177" y="241"/>
                    </a:cubicBezTo>
                    <a:cubicBezTo>
                      <a:pt x="178" y="241"/>
                      <a:pt x="178" y="242"/>
                      <a:pt x="179" y="243"/>
                    </a:cubicBezTo>
                    <a:cubicBezTo>
                      <a:pt x="178" y="242"/>
                      <a:pt x="178" y="241"/>
                      <a:pt x="177" y="241"/>
                    </a:cubicBezTo>
                    <a:cubicBezTo>
                      <a:pt x="196" y="259"/>
                      <a:pt x="213" y="269"/>
                      <a:pt x="233" y="279"/>
                    </a:cubicBezTo>
                    <a:cubicBezTo>
                      <a:pt x="235" y="281"/>
                      <a:pt x="237" y="284"/>
                      <a:pt x="239" y="287"/>
                    </a:cubicBezTo>
                    <a:cubicBezTo>
                      <a:pt x="239" y="308"/>
                      <a:pt x="227" y="309"/>
                      <a:pt x="211" y="299"/>
                    </a:cubicBezTo>
                    <a:close/>
                    <a:moveTo>
                      <a:pt x="145" y="381"/>
                    </a:moveTo>
                    <a:cubicBezTo>
                      <a:pt x="120" y="313"/>
                      <a:pt x="150" y="278"/>
                      <a:pt x="137" y="236"/>
                    </a:cubicBezTo>
                    <a:cubicBezTo>
                      <a:pt x="153" y="275"/>
                      <a:pt x="166" y="311"/>
                      <a:pt x="172" y="343"/>
                    </a:cubicBezTo>
                    <a:cubicBezTo>
                      <a:pt x="183" y="396"/>
                      <a:pt x="167" y="406"/>
                      <a:pt x="145" y="381"/>
                    </a:cubicBezTo>
                    <a:close/>
                    <a:moveTo>
                      <a:pt x="213" y="254"/>
                    </a:moveTo>
                    <a:cubicBezTo>
                      <a:pt x="158" y="220"/>
                      <a:pt x="156" y="126"/>
                      <a:pt x="123" y="93"/>
                    </a:cubicBezTo>
                    <a:cubicBezTo>
                      <a:pt x="145" y="116"/>
                      <a:pt x="170" y="140"/>
                      <a:pt x="196" y="162"/>
                    </a:cubicBezTo>
                    <a:cubicBezTo>
                      <a:pt x="196" y="162"/>
                      <a:pt x="196" y="162"/>
                      <a:pt x="196" y="162"/>
                    </a:cubicBezTo>
                    <a:cubicBezTo>
                      <a:pt x="227" y="197"/>
                      <a:pt x="227" y="259"/>
                      <a:pt x="257" y="272"/>
                    </a:cubicBezTo>
                    <a:cubicBezTo>
                      <a:pt x="245" y="269"/>
                      <a:pt x="230" y="263"/>
                      <a:pt x="213" y="254"/>
                    </a:cubicBezTo>
                    <a:close/>
                    <a:moveTo>
                      <a:pt x="94" y="46"/>
                    </a:moveTo>
                    <a:cubicBezTo>
                      <a:pt x="171" y="93"/>
                      <a:pt x="235" y="118"/>
                      <a:pt x="312" y="122"/>
                    </a:cubicBezTo>
                    <a:cubicBezTo>
                      <a:pt x="331" y="127"/>
                      <a:pt x="345" y="136"/>
                      <a:pt x="353" y="146"/>
                    </a:cubicBezTo>
                    <a:cubicBezTo>
                      <a:pt x="309" y="110"/>
                      <a:pt x="248" y="180"/>
                      <a:pt x="163" y="115"/>
                    </a:cubicBezTo>
                    <a:cubicBezTo>
                      <a:pt x="163" y="115"/>
                      <a:pt x="163" y="115"/>
                      <a:pt x="163" y="115"/>
                    </a:cubicBezTo>
                    <a:cubicBezTo>
                      <a:pt x="129" y="85"/>
                      <a:pt x="102" y="57"/>
                      <a:pt x="94" y="46"/>
                    </a:cubicBezTo>
                    <a:close/>
                    <a:moveTo>
                      <a:pt x="243" y="99"/>
                    </a:moveTo>
                    <a:cubicBezTo>
                      <a:pt x="166" y="69"/>
                      <a:pt x="148" y="21"/>
                      <a:pt x="104" y="17"/>
                    </a:cubicBezTo>
                    <a:cubicBezTo>
                      <a:pt x="117" y="18"/>
                      <a:pt x="131" y="18"/>
                      <a:pt x="145" y="20"/>
                    </a:cubicBezTo>
                    <a:cubicBezTo>
                      <a:pt x="207" y="28"/>
                      <a:pt x="216" y="94"/>
                      <a:pt x="298" y="110"/>
                    </a:cubicBezTo>
                    <a:cubicBezTo>
                      <a:pt x="291" y="109"/>
                      <a:pt x="283" y="108"/>
                      <a:pt x="274" y="106"/>
                    </a:cubicBezTo>
                    <a:cubicBezTo>
                      <a:pt x="263" y="104"/>
                      <a:pt x="253" y="102"/>
                      <a:pt x="243" y="99"/>
                    </a:cubicBezTo>
                    <a:close/>
                    <a:moveTo>
                      <a:pt x="319" y="112"/>
                    </a:moveTo>
                    <a:cubicBezTo>
                      <a:pt x="319" y="112"/>
                      <a:pt x="319" y="112"/>
                      <a:pt x="319" y="112"/>
                    </a:cubicBezTo>
                    <a:cubicBezTo>
                      <a:pt x="231" y="100"/>
                      <a:pt x="205" y="27"/>
                      <a:pt x="150" y="20"/>
                    </a:cubicBezTo>
                    <a:cubicBezTo>
                      <a:pt x="211" y="26"/>
                      <a:pt x="275" y="40"/>
                      <a:pt x="326" y="81"/>
                    </a:cubicBezTo>
                    <a:cubicBezTo>
                      <a:pt x="353" y="102"/>
                      <a:pt x="366" y="117"/>
                      <a:pt x="319" y="112"/>
                    </a:cubicBezTo>
                    <a:close/>
                    <a:moveTo>
                      <a:pt x="98" y="17"/>
                    </a:moveTo>
                    <a:cubicBezTo>
                      <a:pt x="138" y="19"/>
                      <a:pt x="158" y="69"/>
                      <a:pt x="216" y="91"/>
                    </a:cubicBezTo>
                    <a:cubicBezTo>
                      <a:pt x="143" y="65"/>
                      <a:pt x="84" y="22"/>
                      <a:pt x="67" y="17"/>
                    </a:cubicBezTo>
                    <a:cubicBezTo>
                      <a:pt x="77" y="17"/>
                      <a:pt x="88" y="17"/>
                      <a:pt x="98" y="17"/>
                    </a:cubicBezTo>
                    <a:close/>
                    <a:moveTo>
                      <a:pt x="123" y="93"/>
                    </a:moveTo>
                    <a:cubicBezTo>
                      <a:pt x="156" y="137"/>
                      <a:pt x="155" y="217"/>
                      <a:pt x="200" y="247"/>
                    </a:cubicBezTo>
                    <a:cubicBezTo>
                      <a:pt x="199" y="246"/>
                      <a:pt x="197" y="245"/>
                      <a:pt x="195" y="244"/>
                    </a:cubicBezTo>
                    <a:cubicBezTo>
                      <a:pt x="120" y="200"/>
                      <a:pt x="53" y="21"/>
                      <a:pt x="53" y="21"/>
                    </a:cubicBezTo>
                    <a:cubicBezTo>
                      <a:pt x="73" y="39"/>
                      <a:pt x="97" y="65"/>
                      <a:pt x="123" y="93"/>
                    </a:cubicBezTo>
                    <a:close/>
                    <a:moveTo>
                      <a:pt x="92" y="135"/>
                    </a:moveTo>
                    <a:cubicBezTo>
                      <a:pt x="113" y="197"/>
                      <a:pt x="128" y="325"/>
                      <a:pt x="98" y="284"/>
                    </a:cubicBezTo>
                    <a:cubicBezTo>
                      <a:pt x="74" y="205"/>
                      <a:pt x="60" y="104"/>
                      <a:pt x="52" y="48"/>
                    </a:cubicBezTo>
                    <a:cubicBezTo>
                      <a:pt x="66" y="78"/>
                      <a:pt x="79" y="107"/>
                      <a:pt x="92" y="135"/>
                    </a:cubicBezTo>
                    <a:close/>
                    <a:moveTo>
                      <a:pt x="106" y="305"/>
                    </a:moveTo>
                    <a:cubicBezTo>
                      <a:pt x="131" y="314"/>
                      <a:pt x="120" y="205"/>
                      <a:pt x="92" y="135"/>
                    </a:cubicBezTo>
                    <a:cubicBezTo>
                      <a:pt x="108" y="171"/>
                      <a:pt x="124" y="204"/>
                      <a:pt x="137" y="236"/>
                    </a:cubicBezTo>
                    <a:cubicBezTo>
                      <a:pt x="145" y="279"/>
                      <a:pt x="115" y="329"/>
                      <a:pt x="137" y="370"/>
                    </a:cubicBezTo>
                    <a:cubicBezTo>
                      <a:pt x="129" y="360"/>
                      <a:pt x="122" y="345"/>
                      <a:pt x="114" y="328"/>
                    </a:cubicBezTo>
                    <a:cubicBezTo>
                      <a:pt x="111" y="321"/>
                      <a:pt x="108" y="313"/>
                      <a:pt x="106" y="305"/>
                    </a:cubicBezTo>
                    <a:close/>
                    <a:moveTo>
                      <a:pt x="132" y="404"/>
                    </a:moveTo>
                    <a:cubicBezTo>
                      <a:pt x="147" y="415"/>
                      <a:pt x="183" y="417"/>
                      <a:pt x="192" y="391"/>
                    </a:cubicBezTo>
                    <a:cubicBezTo>
                      <a:pt x="207" y="417"/>
                      <a:pt x="159" y="441"/>
                      <a:pt x="132" y="404"/>
                    </a:cubicBezTo>
                    <a:close/>
                    <a:moveTo>
                      <a:pt x="182" y="325"/>
                    </a:moveTo>
                    <a:cubicBezTo>
                      <a:pt x="196" y="340"/>
                      <a:pt x="215" y="353"/>
                      <a:pt x="235" y="354"/>
                    </a:cubicBezTo>
                    <a:cubicBezTo>
                      <a:pt x="242" y="372"/>
                      <a:pt x="202" y="419"/>
                      <a:pt x="182" y="325"/>
                    </a:cubicBezTo>
                    <a:close/>
                    <a:moveTo>
                      <a:pt x="173" y="305"/>
                    </a:moveTo>
                    <a:cubicBezTo>
                      <a:pt x="160" y="275"/>
                      <a:pt x="149" y="248"/>
                      <a:pt x="139" y="225"/>
                    </a:cubicBezTo>
                    <a:cubicBezTo>
                      <a:pt x="160" y="266"/>
                      <a:pt x="236" y="345"/>
                      <a:pt x="242" y="293"/>
                    </a:cubicBezTo>
                    <a:cubicBezTo>
                      <a:pt x="239" y="287"/>
                      <a:pt x="239" y="287"/>
                      <a:pt x="239" y="287"/>
                    </a:cubicBezTo>
                    <a:cubicBezTo>
                      <a:pt x="257" y="317"/>
                      <a:pt x="247" y="362"/>
                      <a:pt x="173" y="305"/>
                    </a:cubicBezTo>
                    <a:close/>
                    <a:moveTo>
                      <a:pt x="251" y="340"/>
                    </a:moveTo>
                    <a:cubicBezTo>
                      <a:pt x="281" y="340"/>
                      <a:pt x="307" y="322"/>
                      <a:pt x="297" y="299"/>
                    </a:cubicBezTo>
                    <a:cubicBezTo>
                      <a:pt x="321" y="320"/>
                      <a:pt x="304" y="355"/>
                      <a:pt x="251" y="340"/>
                    </a:cubicBezTo>
                    <a:close/>
                    <a:moveTo>
                      <a:pt x="281" y="276"/>
                    </a:moveTo>
                    <a:cubicBezTo>
                      <a:pt x="228" y="272"/>
                      <a:pt x="234" y="196"/>
                      <a:pt x="200" y="166"/>
                    </a:cubicBezTo>
                    <a:cubicBezTo>
                      <a:pt x="228" y="189"/>
                      <a:pt x="258" y="209"/>
                      <a:pt x="291" y="223"/>
                    </a:cubicBezTo>
                    <a:cubicBezTo>
                      <a:pt x="325" y="239"/>
                      <a:pt x="325" y="278"/>
                      <a:pt x="281" y="276"/>
                    </a:cubicBezTo>
                    <a:close/>
                    <a:moveTo>
                      <a:pt x="283" y="200"/>
                    </a:moveTo>
                    <a:cubicBezTo>
                      <a:pt x="248" y="183"/>
                      <a:pt x="208" y="154"/>
                      <a:pt x="174" y="126"/>
                    </a:cubicBezTo>
                    <a:cubicBezTo>
                      <a:pt x="202" y="147"/>
                      <a:pt x="230" y="150"/>
                      <a:pt x="257" y="148"/>
                    </a:cubicBezTo>
                    <a:cubicBezTo>
                      <a:pt x="257" y="148"/>
                      <a:pt x="257" y="148"/>
                      <a:pt x="257" y="148"/>
                    </a:cubicBezTo>
                    <a:cubicBezTo>
                      <a:pt x="284" y="181"/>
                      <a:pt x="334" y="220"/>
                      <a:pt x="356" y="193"/>
                    </a:cubicBezTo>
                    <a:cubicBezTo>
                      <a:pt x="356" y="193"/>
                      <a:pt x="356" y="193"/>
                      <a:pt x="356" y="193"/>
                    </a:cubicBezTo>
                    <a:cubicBezTo>
                      <a:pt x="345" y="209"/>
                      <a:pt x="319" y="216"/>
                      <a:pt x="283" y="200"/>
                    </a:cubicBezTo>
                    <a:close/>
                    <a:moveTo>
                      <a:pt x="326" y="272"/>
                    </a:moveTo>
                    <a:cubicBezTo>
                      <a:pt x="357" y="263"/>
                      <a:pt x="382" y="219"/>
                      <a:pt x="365" y="203"/>
                    </a:cubicBezTo>
                    <a:cubicBezTo>
                      <a:pt x="412" y="242"/>
                      <a:pt x="364" y="271"/>
                      <a:pt x="326" y="272"/>
                    </a:cubicBezTo>
                    <a:close/>
                    <a:moveTo>
                      <a:pt x="385" y="170"/>
                    </a:moveTo>
                    <a:cubicBezTo>
                      <a:pt x="401" y="160"/>
                      <a:pt x="397" y="113"/>
                      <a:pt x="359" y="86"/>
                    </a:cubicBezTo>
                    <a:cubicBezTo>
                      <a:pt x="396" y="104"/>
                      <a:pt x="452" y="157"/>
                      <a:pt x="385" y="170"/>
                    </a:cubicBezTo>
                    <a:close/>
                  </a:path>
                </a:pathLst>
              </a:custGeom>
              <a:solidFill>
                <a:srgbClr val="BC0000"/>
              </a:solidFill>
              <a:ln w="9525">
                <a:noFill/>
                <a:round/>
              </a:ln>
            </p:spPr>
            <p:txBody>
              <a:bodyPr/>
              <a:lstStyle/>
              <a:p>
                <a:endParaRPr lang="zh-CN" altLang="en-US"/>
              </a:p>
            </p:txBody>
          </p:sp>
        </p:grpSp>
        <p:grpSp>
          <p:nvGrpSpPr>
            <p:cNvPr id="49" name="Group 824"/>
            <p:cNvGrpSpPr/>
            <p:nvPr/>
          </p:nvGrpSpPr>
          <p:grpSpPr bwMode="auto">
            <a:xfrm>
              <a:off x="7969" y="2554"/>
              <a:ext cx="409" cy="741"/>
              <a:chOff x="8179" y="1237"/>
              <a:chExt cx="1448" cy="2620"/>
            </a:xfrm>
          </p:grpSpPr>
          <p:sp>
            <p:nvSpPr>
              <p:cNvPr id="50" name="Freeform 816"/>
              <p:cNvSpPr>
                <a:spLocks noEditPoints="1"/>
              </p:cNvSpPr>
              <p:nvPr/>
            </p:nvSpPr>
            <p:spPr bwMode="auto">
              <a:xfrm>
                <a:off x="8179" y="1237"/>
                <a:ext cx="1448" cy="1276"/>
              </a:xfrm>
              <a:custGeom>
                <a:avLst/>
                <a:gdLst/>
                <a:ahLst/>
                <a:cxnLst>
                  <a:cxn ang="0">
                    <a:pos x="147" y="456"/>
                  </a:cxn>
                  <a:cxn ang="0">
                    <a:pos x="573" y="388"/>
                  </a:cxn>
                  <a:cxn ang="0">
                    <a:pos x="35" y="92"/>
                  </a:cxn>
                  <a:cxn ang="0">
                    <a:pos x="175" y="236"/>
                  </a:cxn>
                  <a:cxn ang="0">
                    <a:pos x="345" y="278"/>
                  </a:cxn>
                  <a:cxn ang="0">
                    <a:pos x="175" y="236"/>
                  </a:cxn>
                  <a:cxn ang="0">
                    <a:pos x="175" y="236"/>
                  </a:cxn>
                  <a:cxn ang="0">
                    <a:pos x="178" y="111"/>
                  </a:cxn>
                  <a:cxn ang="0">
                    <a:pos x="352" y="208"/>
                  </a:cxn>
                  <a:cxn ang="0">
                    <a:pos x="275" y="121"/>
                  </a:cxn>
                  <a:cxn ang="0">
                    <a:pos x="202" y="101"/>
                  </a:cxn>
                  <a:cxn ang="0">
                    <a:pos x="221" y="102"/>
                  </a:cxn>
                  <a:cxn ang="0">
                    <a:pos x="482" y="278"/>
                  </a:cxn>
                  <a:cxn ang="0">
                    <a:pos x="396" y="227"/>
                  </a:cxn>
                  <a:cxn ang="0">
                    <a:pos x="296" y="131"/>
                  </a:cxn>
                  <a:cxn ang="0">
                    <a:pos x="503" y="320"/>
                  </a:cxn>
                  <a:cxn ang="0">
                    <a:pos x="228" y="227"/>
                  </a:cxn>
                  <a:cxn ang="0">
                    <a:pos x="234" y="188"/>
                  </a:cxn>
                  <a:cxn ang="0">
                    <a:pos x="402" y="288"/>
                  </a:cxn>
                  <a:cxn ang="0">
                    <a:pos x="503" y="320"/>
                  </a:cxn>
                  <a:cxn ang="0">
                    <a:pos x="296" y="343"/>
                  </a:cxn>
                  <a:cxn ang="0">
                    <a:pos x="280" y="346"/>
                  </a:cxn>
                  <a:cxn ang="0">
                    <a:pos x="228" y="301"/>
                  </a:cxn>
                  <a:cxn ang="0">
                    <a:pos x="234" y="299"/>
                  </a:cxn>
                  <a:cxn ang="0">
                    <a:pos x="214" y="274"/>
                  </a:cxn>
                  <a:cxn ang="0">
                    <a:pos x="389" y="327"/>
                  </a:cxn>
                  <a:cxn ang="0">
                    <a:pos x="509" y="339"/>
                  </a:cxn>
                  <a:cxn ang="0">
                    <a:pos x="234" y="407"/>
                  </a:cxn>
                  <a:cxn ang="0">
                    <a:pos x="311" y="423"/>
                  </a:cxn>
                  <a:cxn ang="0">
                    <a:pos x="551" y="387"/>
                  </a:cxn>
                  <a:cxn ang="0">
                    <a:pos x="233" y="396"/>
                  </a:cxn>
                  <a:cxn ang="0">
                    <a:pos x="307" y="350"/>
                  </a:cxn>
                  <a:cxn ang="0">
                    <a:pos x="322" y="346"/>
                  </a:cxn>
                  <a:cxn ang="0">
                    <a:pos x="551" y="387"/>
                  </a:cxn>
                  <a:cxn ang="0">
                    <a:pos x="292" y="447"/>
                  </a:cxn>
                  <a:cxn ang="0">
                    <a:pos x="305" y="441"/>
                  </a:cxn>
                  <a:cxn ang="0">
                    <a:pos x="513" y="444"/>
                  </a:cxn>
                  <a:cxn ang="0">
                    <a:pos x="559" y="402"/>
                  </a:cxn>
                  <a:cxn ang="0">
                    <a:pos x="275" y="457"/>
                  </a:cxn>
                  <a:cxn ang="0">
                    <a:pos x="254" y="444"/>
                  </a:cxn>
                  <a:cxn ang="0">
                    <a:pos x="217" y="363"/>
                  </a:cxn>
                  <a:cxn ang="0">
                    <a:pos x="217" y="363"/>
                  </a:cxn>
                  <a:cxn ang="0">
                    <a:pos x="96" y="273"/>
                  </a:cxn>
                  <a:cxn ang="0">
                    <a:pos x="85" y="155"/>
                  </a:cxn>
                  <a:cxn ang="0">
                    <a:pos x="85" y="155"/>
                  </a:cxn>
                  <a:cxn ang="0">
                    <a:pos x="148" y="98"/>
                  </a:cxn>
                </a:cxnLst>
                <a:rect l="0" t="0" r="r" b="b"/>
                <a:pathLst>
                  <a:path w="613" h="540">
                    <a:moveTo>
                      <a:pt x="35" y="92"/>
                    </a:moveTo>
                    <a:cubicBezTo>
                      <a:pt x="70" y="183"/>
                      <a:pt x="65" y="372"/>
                      <a:pt x="147" y="456"/>
                    </a:cubicBezTo>
                    <a:cubicBezTo>
                      <a:pt x="230" y="540"/>
                      <a:pt x="310" y="489"/>
                      <a:pt x="387" y="476"/>
                    </a:cubicBezTo>
                    <a:cubicBezTo>
                      <a:pt x="517" y="453"/>
                      <a:pt x="613" y="473"/>
                      <a:pt x="573" y="388"/>
                    </a:cubicBezTo>
                    <a:cubicBezTo>
                      <a:pt x="512" y="259"/>
                      <a:pt x="366" y="127"/>
                      <a:pt x="231" y="64"/>
                    </a:cubicBezTo>
                    <a:cubicBezTo>
                      <a:pt x="97" y="2"/>
                      <a:pt x="0" y="0"/>
                      <a:pt x="35" y="92"/>
                    </a:cubicBezTo>
                    <a:close/>
                    <a:moveTo>
                      <a:pt x="238" y="266"/>
                    </a:moveTo>
                    <a:cubicBezTo>
                      <a:pt x="201" y="264"/>
                      <a:pt x="182" y="251"/>
                      <a:pt x="175" y="236"/>
                    </a:cubicBezTo>
                    <a:cubicBezTo>
                      <a:pt x="175" y="215"/>
                      <a:pt x="179" y="209"/>
                      <a:pt x="227" y="232"/>
                    </a:cubicBezTo>
                    <a:cubicBezTo>
                      <a:pt x="275" y="255"/>
                      <a:pt x="311" y="272"/>
                      <a:pt x="345" y="278"/>
                    </a:cubicBezTo>
                    <a:cubicBezTo>
                      <a:pt x="309" y="273"/>
                      <a:pt x="272" y="268"/>
                      <a:pt x="238" y="266"/>
                    </a:cubicBezTo>
                    <a:close/>
                    <a:moveTo>
                      <a:pt x="175" y="236"/>
                    </a:moveTo>
                    <a:cubicBezTo>
                      <a:pt x="175" y="235"/>
                      <a:pt x="175" y="235"/>
                      <a:pt x="175" y="235"/>
                    </a:cubicBezTo>
                    <a:cubicBezTo>
                      <a:pt x="175" y="235"/>
                      <a:pt x="175" y="235"/>
                      <a:pt x="175" y="236"/>
                    </a:cubicBezTo>
                    <a:close/>
                    <a:moveTo>
                      <a:pt x="226" y="171"/>
                    </a:moveTo>
                    <a:cubicBezTo>
                      <a:pt x="178" y="163"/>
                      <a:pt x="163" y="129"/>
                      <a:pt x="178" y="111"/>
                    </a:cubicBezTo>
                    <a:cubicBezTo>
                      <a:pt x="220" y="91"/>
                      <a:pt x="323" y="180"/>
                      <a:pt x="352" y="208"/>
                    </a:cubicBezTo>
                    <a:cubicBezTo>
                      <a:pt x="352" y="208"/>
                      <a:pt x="352" y="208"/>
                      <a:pt x="352" y="208"/>
                    </a:cubicBezTo>
                    <a:cubicBezTo>
                      <a:pt x="306" y="190"/>
                      <a:pt x="259" y="176"/>
                      <a:pt x="226" y="171"/>
                    </a:cubicBezTo>
                    <a:close/>
                    <a:moveTo>
                      <a:pt x="275" y="121"/>
                    </a:moveTo>
                    <a:cubicBezTo>
                      <a:pt x="252" y="119"/>
                      <a:pt x="279" y="136"/>
                      <a:pt x="300" y="156"/>
                    </a:cubicBezTo>
                    <a:cubicBezTo>
                      <a:pt x="271" y="136"/>
                      <a:pt x="218" y="102"/>
                      <a:pt x="202" y="101"/>
                    </a:cubicBezTo>
                    <a:cubicBezTo>
                      <a:pt x="202" y="101"/>
                      <a:pt x="202" y="101"/>
                      <a:pt x="202" y="101"/>
                    </a:cubicBezTo>
                    <a:cubicBezTo>
                      <a:pt x="208" y="101"/>
                      <a:pt x="214" y="100"/>
                      <a:pt x="221" y="102"/>
                    </a:cubicBezTo>
                    <a:cubicBezTo>
                      <a:pt x="236" y="104"/>
                      <a:pt x="255" y="111"/>
                      <a:pt x="275" y="121"/>
                    </a:cubicBezTo>
                    <a:close/>
                    <a:moveTo>
                      <a:pt x="482" y="278"/>
                    </a:moveTo>
                    <a:cubicBezTo>
                      <a:pt x="463" y="261"/>
                      <a:pt x="431" y="243"/>
                      <a:pt x="396" y="227"/>
                    </a:cubicBezTo>
                    <a:cubicBezTo>
                      <a:pt x="396" y="227"/>
                      <a:pt x="396" y="227"/>
                      <a:pt x="396" y="227"/>
                    </a:cubicBezTo>
                    <a:cubicBezTo>
                      <a:pt x="377" y="217"/>
                      <a:pt x="337" y="189"/>
                      <a:pt x="312" y="164"/>
                    </a:cubicBezTo>
                    <a:cubicBezTo>
                      <a:pt x="288" y="138"/>
                      <a:pt x="280" y="123"/>
                      <a:pt x="296" y="131"/>
                    </a:cubicBezTo>
                    <a:cubicBezTo>
                      <a:pt x="359" y="165"/>
                      <a:pt x="434" y="222"/>
                      <a:pt x="482" y="278"/>
                    </a:cubicBezTo>
                    <a:close/>
                    <a:moveTo>
                      <a:pt x="503" y="320"/>
                    </a:moveTo>
                    <a:cubicBezTo>
                      <a:pt x="471" y="303"/>
                      <a:pt x="409" y="288"/>
                      <a:pt x="345" y="278"/>
                    </a:cubicBezTo>
                    <a:cubicBezTo>
                      <a:pt x="312" y="269"/>
                      <a:pt x="265" y="247"/>
                      <a:pt x="228" y="227"/>
                    </a:cubicBezTo>
                    <a:cubicBezTo>
                      <a:pt x="206" y="215"/>
                      <a:pt x="186" y="208"/>
                      <a:pt x="177" y="211"/>
                    </a:cubicBezTo>
                    <a:cubicBezTo>
                      <a:pt x="185" y="197"/>
                      <a:pt x="205" y="187"/>
                      <a:pt x="234" y="188"/>
                    </a:cubicBezTo>
                    <a:cubicBezTo>
                      <a:pt x="234" y="188"/>
                      <a:pt x="234" y="188"/>
                      <a:pt x="234" y="188"/>
                    </a:cubicBezTo>
                    <a:cubicBezTo>
                      <a:pt x="231" y="197"/>
                      <a:pt x="315" y="261"/>
                      <a:pt x="402" y="288"/>
                    </a:cubicBezTo>
                    <a:cubicBezTo>
                      <a:pt x="338" y="268"/>
                      <a:pt x="222" y="190"/>
                      <a:pt x="268" y="192"/>
                    </a:cubicBezTo>
                    <a:cubicBezTo>
                      <a:pt x="345" y="208"/>
                      <a:pt x="441" y="261"/>
                      <a:pt x="503" y="320"/>
                    </a:cubicBezTo>
                    <a:close/>
                    <a:moveTo>
                      <a:pt x="509" y="339"/>
                    </a:moveTo>
                    <a:cubicBezTo>
                      <a:pt x="432" y="313"/>
                      <a:pt x="372" y="328"/>
                      <a:pt x="296" y="343"/>
                    </a:cubicBezTo>
                    <a:cubicBezTo>
                      <a:pt x="261" y="345"/>
                      <a:pt x="256" y="323"/>
                      <a:pt x="272" y="320"/>
                    </a:cubicBezTo>
                    <a:cubicBezTo>
                      <a:pt x="254" y="319"/>
                      <a:pt x="255" y="339"/>
                      <a:pt x="280" y="346"/>
                    </a:cubicBezTo>
                    <a:cubicBezTo>
                      <a:pt x="233" y="354"/>
                      <a:pt x="205" y="332"/>
                      <a:pt x="196" y="310"/>
                    </a:cubicBezTo>
                    <a:cubicBezTo>
                      <a:pt x="196" y="294"/>
                      <a:pt x="197" y="286"/>
                      <a:pt x="228" y="301"/>
                    </a:cubicBezTo>
                    <a:cubicBezTo>
                      <a:pt x="260" y="316"/>
                      <a:pt x="295" y="336"/>
                      <a:pt x="370" y="329"/>
                    </a:cubicBezTo>
                    <a:cubicBezTo>
                      <a:pt x="323" y="331"/>
                      <a:pt x="271" y="324"/>
                      <a:pt x="234" y="299"/>
                    </a:cubicBezTo>
                    <a:cubicBezTo>
                      <a:pt x="204" y="279"/>
                      <a:pt x="193" y="290"/>
                      <a:pt x="193" y="302"/>
                    </a:cubicBezTo>
                    <a:cubicBezTo>
                      <a:pt x="190" y="287"/>
                      <a:pt x="197" y="275"/>
                      <a:pt x="214" y="274"/>
                    </a:cubicBezTo>
                    <a:cubicBezTo>
                      <a:pt x="223" y="274"/>
                      <a:pt x="240" y="275"/>
                      <a:pt x="260" y="276"/>
                    </a:cubicBezTo>
                    <a:cubicBezTo>
                      <a:pt x="249" y="278"/>
                      <a:pt x="330" y="327"/>
                      <a:pt x="389" y="327"/>
                    </a:cubicBezTo>
                    <a:cubicBezTo>
                      <a:pt x="361" y="327"/>
                      <a:pt x="237" y="281"/>
                      <a:pt x="284" y="279"/>
                    </a:cubicBezTo>
                    <a:cubicBezTo>
                      <a:pt x="356" y="286"/>
                      <a:pt x="458" y="304"/>
                      <a:pt x="509" y="339"/>
                    </a:cubicBezTo>
                    <a:close/>
                    <a:moveTo>
                      <a:pt x="234" y="407"/>
                    </a:moveTo>
                    <a:cubicBezTo>
                      <a:pt x="234" y="407"/>
                      <a:pt x="234" y="407"/>
                      <a:pt x="234" y="407"/>
                    </a:cubicBezTo>
                    <a:cubicBezTo>
                      <a:pt x="237" y="360"/>
                      <a:pt x="370" y="398"/>
                      <a:pt x="411" y="391"/>
                    </a:cubicBezTo>
                    <a:cubicBezTo>
                      <a:pt x="371" y="400"/>
                      <a:pt x="334" y="413"/>
                      <a:pt x="311" y="423"/>
                    </a:cubicBezTo>
                    <a:cubicBezTo>
                      <a:pt x="271" y="439"/>
                      <a:pt x="240" y="427"/>
                      <a:pt x="234" y="407"/>
                    </a:cubicBezTo>
                    <a:close/>
                    <a:moveTo>
                      <a:pt x="551" y="387"/>
                    </a:moveTo>
                    <a:cubicBezTo>
                      <a:pt x="511" y="376"/>
                      <a:pt x="461" y="380"/>
                      <a:pt x="415" y="390"/>
                    </a:cubicBezTo>
                    <a:cubicBezTo>
                      <a:pt x="366" y="391"/>
                      <a:pt x="243" y="361"/>
                      <a:pt x="233" y="396"/>
                    </a:cubicBezTo>
                    <a:cubicBezTo>
                      <a:pt x="235" y="382"/>
                      <a:pt x="250" y="367"/>
                      <a:pt x="281" y="358"/>
                    </a:cubicBezTo>
                    <a:cubicBezTo>
                      <a:pt x="289" y="355"/>
                      <a:pt x="298" y="353"/>
                      <a:pt x="307" y="350"/>
                    </a:cubicBezTo>
                    <a:cubicBezTo>
                      <a:pt x="349" y="341"/>
                      <a:pt x="448" y="382"/>
                      <a:pt x="477" y="381"/>
                    </a:cubicBezTo>
                    <a:cubicBezTo>
                      <a:pt x="442" y="375"/>
                      <a:pt x="366" y="341"/>
                      <a:pt x="322" y="346"/>
                    </a:cubicBezTo>
                    <a:cubicBezTo>
                      <a:pt x="322" y="346"/>
                      <a:pt x="322" y="346"/>
                      <a:pt x="322" y="346"/>
                    </a:cubicBezTo>
                    <a:cubicBezTo>
                      <a:pt x="411" y="326"/>
                      <a:pt x="523" y="323"/>
                      <a:pt x="551" y="387"/>
                    </a:cubicBezTo>
                    <a:close/>
                    <a:moveTo>
                      <a:pt x="275" y="457"/>
                    </a:moveTo>
                    <a:cubicBezTo>
                      <a:pt x="280" y="454"/>
                      <a:pt x="286" y="450"/>
                      <a:pt x="292" y="447"/>
                    </a:cubicBezTo>
                    <a:cubicBezTo>
                      <a:pt x="352" y="426"/>
                      <a:pt x="360" y="463"/>
                      <a:pt x="406" y="459"/>
                    </a:cubicBezTo>
                    <a:cubicBezTo>
                      <a:pt x="376" y="460"/>
                      <a:pt x="346" y="427"/>
                      <a:pt x="305" y="441"/>
                    </a:cubicBezTo>
                    <a:cubicBezTo>
                      <a:pt x="324" y="431"/>
                      <a:pt x="344" y="422"/>
                      <a:pt x="364" y="415"/>
                    </a:cubicBezTo>
                    <a:cubicBezTo>
                      <a:pt x="428" y="397"/>
                      <a:pt x="467" y="446"/>
                      <a:pt x="513" y="444"/>
                    </a:cubicBezTo>
                    <a:cubicBezTo>
                      <a:pt x="477" y="442"/>
                      <a:pt x="435" y="396"/>
                      <a:pt x="379" y="410"/>
                    </a:cubicBezTo>
                    <a:cubicBezTo>
                      <a:pt x="443" y="390"/>
                      <a:pt x="510" y="383"/>
                      <a:pt x="559" y="402"/>
                    </a:cubicBezTo>
                    <a:cubicBezTo>
                      <a:pt x="559" y="457"/>
                      <a:pt x="493" y="439"/>
                      <a:pt x="406" y="459"/>
                    </a:cubicBezTo>
                    <a:cubicBezTo>
                      <a:pt x="318" y="480"/>
                      <a:pt x="266" y="466"/>
                      <a:pt x="275" y="457"/>
                    </a:cubicBezTo>
                    <a:close/>
                    <a:moveTo>
                      <a:pt x="151" y="420"/>
                    </a:moveTo>
                    <a:cubicBezTo>
                      <a:pt x="174" y="444"/>
                      <a:pt x="226" y="447"/>
                      <a:pt x="254" y="444"/>
                    </a:cubicBezTo>
                    <a:cubicBezTo>
                      <a:pt x="210" y="491"/>
                      <a:pt x="163" y="468"/>
                      <a:pt x="151" y="420"/>
                    </a:cubicBezTo>
                    <a:close/>
                    <a:moveTo>
                      <a:pt x="217" y="363"/>
                    </a:moveTo>
                    <a:cubicBezTo>
                      <a:pt x="195" y="394"/>
                      <a:pt x="143" y="408"/>
                      <a:pt x="136" y="382"/>
                    </a:cubicBezTo>
                    <a:cubicBezTo>
                      <a:pt x="129" y="356"/>
                      <a:pt x="164" y="345"/>
                      <a:pt x="217" y="363"/>
                    </a:cubicBezTo>
                    <a:close/>
                    <a:moveTo>
                      <a:pt x="180" y="267"/>
                    </a:moveTo>
                    <a:cubicBezTo>
                      <a:pt x="153" y="294"/>
                      <a:pt x="99" y="300"/>
                      <a:pt x="96" y="273"/>
                    </a:cubicBezTo>
                    <a:cubicBezTo>
                      <a:pt x="94" y="246"/>
                      <a:pt x="131" y="241"/>
                      <a:pt x="180" y="267"/>
                    </a:cubicBezTo>
                    <a:close/>
                    <a:moveTo>
                      <a:pt x="85" y="155"/>
                    </a:moveTo>
                    <a:cubicBezTo>
                      <a:pt x="90" y="126"/>
                      <a:pt x="129" y="132"/>
                      <a:pt x="173" y="172"/>
                    </a:cubicBezTo>
                    <a:cubicBezTo>
                      <a:pt x="137" y="192"/>
                      <a:pt x="80" y="183"/>
                      <a:pt x="85" y="155"/>
                    </a:cubicBezTo>
                    <a:close/>
                    <a:moveTo>
                      <a:pt x="51" y="58"/>
                    </a:moveTo>
                    <a:cubicBezTo>
                      <a:pt x="60" y="30"/>
                      <a:pt x="114" y="49"/>
                      <a:pt x="148" y="98"/>
                    </a:cubicBezTo>
                    <a:cubicBezTo>
                      <a:pt x="86" y="102"/>
                      <a:pt x="42" y="85"/>
                      <a:pt x="51" y="58"/>
                    </a:cubicBezTo>
                    <a:close/>
                  </a:path>
                </a:pathLst>
              </a:custGeom>
              <a:solidFill>
                <a:srgbClr val="000000">
                  <a:alpha val="0"/>
                </a:srgbClr>
              </a:solidFill>
              <a:ln w="9525">
                <a:noFill/>
                <a:round/>
              </a:ln>
            </p:spPr>
            <p:txBody>
              <a:bodyPr/>
              <a:lstStyle/>
              <a:p>
                <a:endParaRPr lang="zh-CN" altLang="en-US"/>
              </a:p>
            </p:txBody>
          </p:sp>
          <p:sp>
            <p:nvSpPr>
              <p:cNvPr id="51" name="Freeform 818"/>
              <p:cNvSpPr>
                <a:spLocks noEditPoints="1"/>
              </p:cNvSpPr>
              <p:nvPr/>
            </p:nvSpPr>
            <p:spPr bwMode="auto">
              <a:xfrm>
                <a:off x="8542" y="2300"/>
                <a:ext cx="1066" cy="1557"/>
              </a:xfrm>
              <a:custGeom>
                <a:avLst/>
                <a:gdLst/>
                <a:ahLst/>
                <a:cxnLst>
                  <a:cxn ang="0">
                    <a:pos x="64" y="268"/>
                  </a:cxn>
                  <a:cxn ang="0">
                    <a:pos x="178" y="361"/>
                  </a:cxn>
                  <a:cxn ang="0">
                    <a:pos x="165" y="619"/>
                  </a:cxn>
                  <a:cxn ang="0">
                    <a:pos x="255" y="423"/>
                  </a:cxn>
                  <a:cxn ang="0">
                    <a:pos x="415" y="0"/>
                  </a:cxn>
                  <a:cxn ang="0">
                    <a:pos x="43" y="183"/>
                  </a:cxn>
                  <a:cxn ang="0">
                    <a:pos x="185" y="460"/>
                  </a:cxn>
                  <a:cxn ang="0">
                    <a:pos x="162" y="584"/>
                  </a:cxn>
                  <a:cxn ang="0">
                    <a:pos x="93" y="154"/>
                  </a:cxn>
                  <a:cxn ang="0">
                    <a:pos x="191" y="148"/>
                  </a:cxn>
                  <a:cxn ang="0">
                    <a:pos x="93" y="154"/>
                  </a:cxn>
                  <a:cxn ang="0">
                    <a:pos x="218" y="279"/>
                  </a:cxn>
                  <a:cxn ang="0">
                    <a:pos x="272" y="243"/>
                  </a:cxn>
                  <a:cxn ang="0">
                    <a:pos x="352" y="137"/>
                  </a:cxn>
                  <a:cxn ang="0">
                    <a:pos x="241" y="299"/>
                  </a:cxn>
                  <a:cxn ang="0">
                    <a:pos x="272" y="243"/>
                  </a:cxn>
                  <a:cxn ang="0">
                    <a:pos x="213" y="287"/>
                  </a:cxn>
                  <a:cxn ang="0">
                    <a:pos x="315" y="236"/>
                  </a:cxn>
                  <a:cxn ang="0">
                    <a:pos x="279" y="343"/>
                  </a:cxn>
                  <a:cxn ang="0">
                    <a:pos x="255" y="162"/>
                  </a:cxn>
                  <a:cxn ang="0">
                    <a:pos x="328" y="93"/>
                  </a:cxn>
                  <a:cxn ang="0">
                    <a:pos x="194" y="272"/>
                  </a:cxn>
                  <a:cxn ang="0">
                    <a:pos x="289" y="115"/>
                  </a:cxn>
                  <a:cxn ang="0">
                    <a:pos x="140" y="122"/>
                  </a:cxn>
                  <a:cxn ang="0">
                    <a:pos x="289" y="115"/>
                  </a:cxn>
                  <a:cxn ang="0">
                    <a:pos x="153" y="110"/>
                  </a:cxn>
                  <a:cxn ang="0">
                    <a:pos x="348" y="17"/>
                  </a:cxn>
                  <a:cxn ang="0">
                    <a:pos x="178" y="106"/>
                  </a:cxn>
                  <a:cxn ang="0">
                    <a:pos x="301" y="20"/>
                  </a:cxn>
                  <a:cxn ang="0">
                    <a:pos x="132" y="112"/>
                  </a:cxn>
                  <a:cxn ang="0">
                    <a:pos x="384" y="17"/>
                  </a:cxn>
                  <a:cxn ang="0">
                    <a:pos x="353" y="17"/>
                  </a:cxn>
                  <a:cxn ang="0">
                    <a:pos x="398" y="21"/>
                  </a:cxn>
                  <a:cxn ang="0">
                    <a:pos x="251" y="247"/>
                  </a:cxn>
                  <a:cxn ang="0">
                    <a:pos x="398" y="21"/>
                  </a:cxn>
                  <a:cxn ang="0">
                    <a:pos x="353" y="284"/>
                  </a:cxn>
                  <a:cxn ang="0">
                    <a:pos x="399" y="48"/>
                  </a:cxn>
                  <a:cxn ang="0">
                    <a:pos x="315" y="370"/>
                  </a:cxn>
                  <a:cxn ang="0">
                    <a:pos x="360" y="135"/>
                  </a:cxn>
                  <a:cxn ang="0">
                    <a:pos x="337" y="328"/>
                  </a:cxn>
                  <a:cxn ang="0">
                    <a:pos x="319" y="404"/>
                  </a:cxn>
                  <a:cxn ang="0">
                    <a:pos x="216" y="354"/>
                  </a:cxn>
                  <a:cxn ang="0">
                    <a:pos x="216" y="354"/>
                  </a:cxn>
                  <a:cxn ang="0">
                    <a:pos x="209" y="293"/>
                  </a:cxn>
                  <a:cxn ang="0">
                    <a:pos x="278" y="305"/>
                  </a:cxn>
                  <a:cxn ang="0">
                    <a:pos x="154" y="299"/>
                  </a:cxn>
                  <a:cxn ang="0">
                    <a:pos x="154" y="299"/>
                  </a:cxn>
                  <a:cxn ang="0">
                    <a:pos x="252" y="166"/>
                  </a:cxn>
                  <a:cxn ang="0">
                    <a:pos x="160" y="223"/>
                  </a:cxn>
                  <a:cxn ang="0">
                    <a:pos x="95" y="193"/>
                  </a:cxn>
                  <a:cxn ang="0">
                    <a:pos x="194" y="148"/>
                  </a:cxn>
                  <a:cxn ang="0">
                    <a:pos x="168" y="200"/>
                  </a:cxn>
                  <a:cxn ang="0">
                    <a:pos x="87" y="203"/>
                  </a:cxn>
                  <a:cxn ang="0">
                    <a:pos x="87" y="203"/>
                  </a:cxn>
                  <a:cxn ang="0">
                    <a:pos x="66" y="170"/>
                  </a:cxn>
                </a:cxnLst>
                <a:rect l="0" t="0" r="r" b="b"/>
                <a:pathLst>
                  <a:path w="451" h="659">
                    <a:moveTo>
                      <a:pt x="43" y="183"/>
                    </a:moveTo>
                    <a:cubicBezTo>
                      <a:pt x="83" y="203"/>
                      <a:pt x="33" y="236"/>
                      <a:pt x="64" y="268"/>
                    </a:cubicBezTo>
                    <a:cubicBezTo>
                      <a:pt x="94" y="299"/>
                      <a:pt x="126" y="283"/>
                      <a:pt x="130" y="322"/>
                    </a:cubicBezTo>
                    <a:cubicBezTo>
                      <a:pt x="134" y="360"/>
                      <a:pt x="151" y="360"/>
                      <a:pt x="178" y="361"/>
                    </a:cubicBezTo>
                    <a:cubicBezTo>
                      <a:pt x="204" y="362"/>
                      <a:pt x="210" y="369"/>
                      <a:pt x="173" y="416"/>
                    </a:cubicBezTo>
                    <a:cubicBezTo>
                      <a:pt x="137" y="463"/>
                      <a:pt x="124" y="578"/>
                      <a:pt x="165" y="619"/>
                    </a:cubicBezTo>
                    <a:cubicBezTo>
                      <a:pt x="207" y="659"/>
                      <a:pt x="227" y="609"/>
                      <a:pt x="214" y="553"/>
                    </a:cubicBezTo>
                    <a:cubicBezTo>
                      <a:pt x="201" y="498"/>
                      <a:pt x="229" y="392"/>
                      <a:pt x="255" y="423"/>
                    </a:cubicBezTo>
                    <a:cubicBezTo>
                      <a:pt x="280" y="455"/>
                      <a:pt x="319" y="460"/>
                      <a:pt x="350" y="355"/>
                    </a:cubicBezTo>
                    <a:cubicBezTo>
                      <a:pt x="382" y="250"/>
                      <a:pt x="451" y="12"/>
                      <a:pt x="415" y="0"/>
                    </a:cubicBezTo>
                    <a:cubicBezTo>
                      <a:pt x="347" y="3"/>
                      <a:pt x="142" y="25"/>
                      <a:pt x="85" y="68"/>
                    </a:cubicBezTo>
                    <a:cubicBezTo>
                      <a:pt x="28" y="112"/>
                      <a:pt x="4" y="164"/>
                      <a:pt x="43" y="183"/>
                    </a:cubicBezTo>
                    <a:close/>
                    <a:moveTo>
                      <a:pt x="162" y="584"/>
                    </a:moveTo>
                    <a:cubicBezTo>
                      <a:pt x="151" y="540"/>
                      <a:pt x="164" y="499"/>
                      <a:pt x="185" y="460"/>
                    </a:cubicBezTo>
                    <a:cubicBezTo>
                      <a:pt x="167" y="496"/>
                      <a:pt x="186" y="540"/>
                      <a:pt x="197" y="572"/>
                    </a:cubicBezTo>
                    <a:cubicBezTo>
                      <a:pt x="208" y="603"/>
                      <a:pt x="172" y="621"/>
                      <a:pt x="162" y="584"/>
                    </a:cubicBezTo>
                    <a:close/>
                    <a:moveTo>
                      <a:pt x="93" y="154"/>
                    </a:moveTo>
                    <a:cubicBezTo>
                      <a:pt x="93" y="154"/>
                      <a:pt x="93" y="154"/>
                      <a:pt x="93" y="154"/>
                    </a:cubicBezTo>
                    <a:cubicBezTo>
                      <a:pt x="117" y="131"/>
                      <a:pt x="152" y="145"/>
                      <a:pt x="191" y="148"/>
                    </a:cubicBezTo>
                    <a:cubicBezTo>
                      <a:pt x="191" y="148"/>
                      <a:pt x="191" y="148"/>
                      <a:pt x="191" y="148"/>
                    </a:cubicBezTo>
                    <a:cubicBezTo>
                      <a:pt x="146" y="192"/>
                      <a:pt x="122" y="201"/>
                      <a:pt x="90" y="185"/>
                    </a:cubicBezTo>
                    <a:cubicBezTo>
                      <a:pt x="87" y="175"/>
                      <a:pt x="88" y="164"/>
                      <a:pt x="93" y="154"/>
                    </a:cubicBezTo>
                    <a:close/>
                    <a:moveTo>
                      <a:pt x="213" y="287"/>
                    </a:moveTo>
                    <a:cubicBezTo>
                      <a:pt x="214" y="284"/>
                      <a:pt x="216" y="281"/>
                      <a:pt x="218" y="279"/>
                    </a:cubicBezTo>
                    <a:cubicBezTo>
                      <a:pt x="238" y="269"/>
                      <a:pt x="255" y="259"/>
                      <a:pt x="274" y="241"/>
                    </a:cubicBezTo>
                    <a:cubicBezTo>
                      <a:pt x="273" y="241"/>
                      <a:pt x="273" y="242"/>
                      <a:pt x="272" y="243"/>
                    </a:cubicBezTo>
                    <a:cubicBezTo>
                      <a:pt x="273" y="242"/>
                      <a:pt x="273" y="241"/>
                      <a:pt x="274" y="241"/>
                    </a:cubicBezTo>
                    <a:cubicBezTo>
                      <a:pt x="295" y="221"/>
                      <a:pt x="319" y="190"/>
                      <a:pt x="352" y="137"/>
                    </a:cubicBezTo>
                    <a:cubicBezTo>
                      <a:pt x="340" y="159"/>
                      <a:pt x="328" y="188"/>
                      <a:pt x="312" y="225"/>
                    </a:cubicBezTo>
                    <a:cubicBezTo>
                      <a:pt x="298" y="246"/>
                      <a:pt x="265" y="284"/>
                      <a:pt x="241" y="299"/>
                    </a:cubicBezTo>
                    <a:cubicBezTo>
                      <a:pt x="243" y="297"/>
                      <a:pt x="251" y="292"/>
                      <a:pt x="251" y="292"/>
                    </a:cubicBezTo>
                    <a:cubicBezTo>
                      <a:pt x="261" y="278"/>
                      <a:pt x="267" y="252"/>
                      <a:pt x="272" y="243"/>
                    </a:cubicBezTo>
                    <a:cubicBezTo>
                      <a:pt x="260" y="262"/>
                      <a:pt x="250" y="289"/>
                      <a:pt x="241" y="299"/>
                    </a:cubicBezTo>
                    <a:cubicBezTo>
                      <a:pt x="225" y="309"/>
                      <a:pt x="213" y="308"/>
                      <a:pt x="213" y="287"/>
                    </a:cubicBezTo>
                    <a:close/>
                    <a:moveTo>
                      <a:pt x="279" y="343"/>
                    </a:moveTo>
                    <a:cubicBezTo>
                      <a:pt x="286" y="311"/>
                      <a:pt x="298" y="275"/>
                      <a:pt x="315" y="236"/>
                    </a:cubicBezTo>
                    <a:cubicBezTo>
                      <a:pt x="302" y="278"/>
                      <a:pt x="331" y="313"/>
                      <a:pt x="307" y="381"/>
                    </a:cubicBezTo>
                    <a:cubicBezTo>
                      <a:pt x="285" y="406"/>
                      <a:pt x="269" y="396"/>
                      <a:pt x="279" y="343"/>
                    </a:cubicBezTo>
                    <a:close/>
                    <a:moveTo>
                      <a:pt x="194" y="272"/>
                    </a:moveTo>
                    <a:cubicBezTo>
                      <a:pt x="224" y="259"/>
                      <a:pt x="224" y="197"/>
                      <a:pt x="255" y="162"/>
                    </a:cubicBezTo>
                    <a:cubicBezTo>
                      <a:pt x="255" y="162"/>
                      <a:pt x="255" y="162"/>
                      <a:pt x="255" y="162"/>
                    </a:cubicBezTo>
                    <a:cubicBezTo>
                      <a:pt x="282" y="140"/>
                      <a:pt x="306" y="116"/>
                      <a:pt x="328" y="93"/>
                    </a:cubicBezTo>
                    <a:cubicBezTo>
                      <a:pt x="295" y="126"/>
                      <a:pt x="293" y="220"/>
                      <a:pt x="239" y="254"/>
                    </a:cubicBezTo>
                    <a:cubicBezTo>
                      <a:pt x="222" y="263"/>
                      <a:pt x="207" y="269"/>
                      <a:pt x="194" y="272"/>
                    </a:cubicBezTo>
                    <a:close/>
                    <a:moveTo>
                      <a:pt x="289" y="115"/>
                    </a:moveTo>
                    <a:cubicBezTo>
                      <a:pt x="289" y="115"/>
                      <a:pt x="289" y="115"/>
                      <a:pt x="289" y="115"/>
                    </a:cubicBezTo>
                    <a:cubicBezTo>
                      <a:pt x="204" y="180"/>
                      <a:pt x="143" y="110"/>
                      <a:pt x="99" y="146"/>
                    </a:cubicBezTo>
                    <a:cubicBezTo>
                      <a:pt x="107" y="136"/>
                      <a:pt x="120" y="127"/>
                      <a:pt x="140" y="122"/>
                    </a:cubicBezTo>
                    <a:cubicBezTo>
                      <a:pt x="216" y="118"/>
                      <a:pt x="280" y="93"/>
                      <a:pt x="358" y="46"/>
                    </a:cubicBezTo>
                    <a:cubicBezTo>
                      <a:pt x="350" y="57"/>
                      <a:pt x="323" y="85"/>
                      <a:pt x="289" y="115"/>
                    </a:cubicBezTo>
                    <a:close/>
                    <a:moveTo>
                      <a:pt x="178" y="106"/>
                    </a:moveTo>
                    <a:cubicBezTo>
                      <a:pt x="169" y="108"/>
                      <a:pt x="160" y="109"/>
                      <a:pt x="153" y="110"/>
                    </a:cubicBezTo>
                    <a:cubicBezTo>
                      <a:pt x="236" y="94"/>
                      <a:pt x="245" y="28"/>
                      <a:pt x="307" y="20"/>
                    </a:cubicBezTo>
                    <a:cubicBezTo>
                      <a:pt x="320" y="18"/>
                      <a:pt x="334" y="18"/>
                      <a:pt x="348" y="17"/>
                    </a:cubicBezTo>
                    <a:cubicBezTo>
                      <a:pt x="303" y="21"/>
                      <a:pt x="285" y="69"/>
                      <a:pt x="208" y="99"/>
                    </a:cubicBezTo>
                    <a:cubicBezTo>
                      <a:pt x="198" y="102"/>
                      <a:pt x="188" y="104"/>
                      <a:pt x="178" y="106"/>
                    </a:cubicBezTo>
                    <a:close/>
                    <a:moveTo>
                      <a:pt x="126" y="81"/>
                    </a:moveTo>
                    <a:cubicBezTo>
                      <a:pt x="176" y="40"/>
                      <a:pt x="240" y="26"/>
                      <a:pt x="301" y="20"/>
                    </a:cubicBezTo>
                    <a:cubicBezTo>
                      <a:pt x="246" y="27"/>
                      <a:pt x="220" y="100"/>
                      <a:pt x="132" y="112"/>
                    </a:cubicBezTo>
                    <a:cubicBezTo>
                      <a:pt x="132" y="112"/>
                      <a:pt x="132" y="112"/>
                      <a:pt x="132" y="112"/>
                    </a:cubicBezTo>
                    <a:cubicBezTo>
                      <a:pt x="85" y="117"/>
                      <a:pt x="98" y="102"/>
                      <a:pt x="126" y="81"/>
                    </a:cubicBezTo>
                    <a:close/>
                    <a:moveTo>
                      <a:pt x="384" y="17"/>
                    </a:moveTo>
                    <a:cubicBezTo>
                      <a:pt x="368" y="22"/>
                      <a:pt x="308" y="65"/>
                      <a:pt x="235" y="91"/>
                    </a:cubicBezTo>
                    <a:cubicBezTo>
                      <a:pt x="293" y="69"/>
                      <a:pt x="313" y="19"/>
                      <a:pt x="353" y="17"/>
                    </a:cubicBezTo>
                    <a:cubicBezTo>
                      <a:pt x="363" y="17"/>
                      <a:pt x="374" y="17"/>
                      <a:pt x="384" y="17"/>
                    </a:cubicBezTo>
                    <a:close/>
                    <a:moveTo>
                      <a:pt x="398" y="21"/>
                    </a:moveTo>
                    <a:cubicBezTo>
                      <a:pt x="398" y="21"/>
                      <a:pt x="331" y="200"/>
                      <a:pt x="256" y="244"/>
                    </a:cubicBezTo>
                    <a:cubicBezTo>
                      <a:pt x="254" y="245"/>
                      <a:pt x="253" y="246"/>
                      <a:pt x="251" y="247"/>
                    </a:cubicBezTo>
                    <a:cubicBezTo>
                      <a:pt x="297" y="217"/>
                      <a:pt x="295" y="137"/>
                      <a:pt x="328" y="93"/>
                    </a:cubicBezTo>
                    <a:cubicBezTo>
                      <a:pt x="355" y="65"/>
                      <a:pt x="378" y="39"/>
                      <a:pt x="398" y="21"/>
                    </a:cubicBezTo>
                    <a:close/>
                    <a:moveTo>
                      <a:pt x="399" y="48"/>
                    </a:moveTo>
                    <a:cubicBezTo>
                      <a:pt x="392" y="104"/>
                      <a:pt x="377" y="205"/>
                      <a:pt x="353" y="284"/>
                    </a:cubicBezTo>
                    <a:cubicBezTo>
                      <a:pt x="323" y="325"/>
                      <a:pt x="339" y="197"/>
                      <a:pt x="360" y="135"/>
                    </a:cubicBezTo>
                    <a:cubicBezTo>
                      <a:pt x="372" y="107"/>
                      <a:pt x="386" y="78"/>
                      <a:pt x="399" y="48"/>
                    </a:cubicBezTo>
                    <a:close/>
                    <a:moveTo>
                      <a:pt x="337" y="328"/>
                    </a:moveTo>
                    <a:cubicBezTo>
                      <a:pt x="330" y="345"/>
                      <a:pt x="322" y="360"/>
                      <a:pt x="315" y="370"/>
                    </a:cubicBezTo>
                    <a:cubicBezTo>
                      <a:pt x="336" y="329"/>
                      <a:pt x="306" y="279"/>
                      <a:pt x="315" y="236"/>
                    </a:cubicBezTo>
                    <a:cubicBezTo>
                      <a:pt x="328" y="204"/>
                      <a:pt x="343" y="171"/>
                      <a:pt x="360" y="135"/>
                    </a:cubicBezTo>
                    <a:cubicBezTo>
                      <a:pt x="331" y="205"/>
                      <a:pt x="320" y="314"/>
                      <a:pt x="346" y="305"/>
                    </a:cubicBezTo>
                    <a:cubicBezTo>
                      <a:pt x="343" y="313"/>
                      <a:pt x="340" y="321"/>
                      <a:pt x="337" y="328"/>
                    </a:cubicBezTo>
                    <a:close/>
                    <a:moveTo>
                      <a:pt x="259" y="391"/>
                    </a:moveTo>
                    <a:cubicBezTo>
                      <a:pt x="269" y="417"/>
                      <a:pt x="305" y="415"/>
                      <a:pt x="319" y="404"/>
                    </a:cubicBezTo>
                    <a:cubicBezTo>
                      <a:pt x="292" y="441"/>
                      <a:pt x="244" y="417"/>
                      <a:pt x="259" y="391"/>
                    </a:cubicBezTo>
                    <a:close/>
                    <a:moveTo>
                      <a:pt x="216" y="354"/>
                    </a:moveTo>
                    <a:cubicBezTo>
                      <a:pt x="237" y="353"/>
                      <a:pt x="255" y="340"/>
                      <a:pt x="270" y="325"/>
                    </a:cubicBezTo>
                    <a:cubicBezTo>
                      <a:pt x="249" y="419"/>
                      <a:pt x="209" y="372"/>
                      <a:pt x="216" y="354"/>
                    </a:cubicBezTo>
                    <a:close/>
                    <a:moveTo>
                      <a:pt x="213" y="287"/>
                    </a:moveTo>
                    <a:cubicBezTo>
                      <a:pt x="212" y="287"/>
                      <a:pt x="212" y="287"/>
                      <a:pt x="209" y="293"/>
                    </a:cubicBezTo>
                    <a:cubicBezTo>
                      <a:pt x="215" y="345"/>
                      <a:pt x="291" y="266"/>
                      <a:pt x="312" y="225"/>
                    </a:cubicBezTo>
                    <a:cubicBezTo>
                      <a:pt x="302" y="248"/>
                      <a:pt x="291" y="275"/>
                      <a:pt x="278" y="305"/>
                    </a:cubicBezTo>
                    <a:cubicBezTo>
                      <a:pt x="205" y="362"/>
                      <a:pt x="194" y="317"/>
                      <a:pt x="213" y="287"/>
                    </a:cubicBezTo>
                    <a:close/>
                    <a:moveTo>
                      <a:pt x="154" y="299"/>
                    </a:moveTo>
                    <a:cubicBezTo>
                      <a:pt x="144" y="322"/>
                      <a:pt x="170" y="340"/>
                      <a:pt x="200" y="340"/>
                    </a:cubicBezTo>
                    <a:cubicBezTo>
                      <a:pt x="148" y="355"/>
                      <a:pt x="130" y="320"/>
                      <a:pt x="154" y="299"/>
                    </a:cubicBezTo>
                    <a:close/>
                    <a:moveTo>
                      <a:pt x="160" y="223"/>
                    </a:moveTo>
                    <a:cubicBezTo>
                      <a:pt x="193" y="209"/>
                      <a:pt x="223" y="189"/>
                      <a:pt x="252" y="166"/>
                    </a:cubicBezTo>
                    <a:cubicBezTo>
                      <a:pt x="218" y="196"/>
                      <a:pt x="223" y="272"/>
                      <a:pt x="170" y="276"/>
                    </a:cubicBezTo>
                    <a:cubicBezTo>
                      <a:pt x="127" y="278"/>
                      <a:pt x="126" y="239"/>
                      <a:pt x="160" y="223"/>
                    </a:cubicBezTo>
                    <a:close/>
                    <a:moveTo>
                      <a:pt x="95" y="193"/>
                    </a:moveTo>
                    <a:cubicBezTo>
                      <a:pt x="95" y="193"/>
                      <a:pt x="95" y="193"/>
                      <a:pt x="95" y="193"/>
                    </a:cubicBezTo>
                    <a:cubicBezTo>
                      <a:pt x="117" y="220"/>
                      <a:pt x="167" y="181"/>
                      <a:pt x="194" y="148"/>
                    </a:cubicBezTo>
                    <a:cubicBezTo>
                      <a:pt x="194" y="148"/>
                      <a:pt x="194" y="148"/>
                      <a:pt x="194" y="148"/>
                    </a:cubicBezTo>
                    <a:cubicBezTo>
                      <a:pt x="221" y="150"/>
                      <a:pt x="249" y="147"/>
                      <a:pt x="278" y="126"/>
                    </a:cubicBezTo>
                    <a:cubicBezTo>
                      <a:pt x="243" y="154"/>
                      <a:pt x="204" y="183"/>
                      <a:pt x="168" y="200"/>
                    </a:cubicBezTo>
                    <a:cubicBezTo>
                      <a:pt x="133" y="216"/>
                      <a:pt x="106" y="209"/>
                      <a:pt x="95" y="193"/>
                    </a:cubicBezTo>
                    <a:close/>
                    <a:moveTo>
                      <a:pt x="87" y="203"/>
                    </a:moveTo>
                    <a:cubicBezTo>
                      <a:pt x="70" y="219"/>
                      <a:pt x="94" y="263"/>
                      <a:pt x="125" y="272"/>
                    </a:cubicBezTo>
                    <a:cubicBezTo>
                      <a:pt x="87" y="271"/>
                      <a:pt x="39" y="242"/>
                      <a:pt x="87" y="203"/>
                    </a:cubicBezTo>
                    <a:close/>
                    <a:moveTo>
                      <a:pt x="92" y="86"/>
                    </a:moveTo>
                    <a:cubicBezTo>
                      <a:pt x="54" y="113"/>
                      <a:pt x="50" y="160"/>
                      <a:pt x="66" y="170"/>
                    </a:cubicBezTo>
                    <a:cubicBezTo>
                      <a:pt x="0" y="157"/>
                      <a:pt x="55" y="104"/>
                      <a:pt x="92" y="86"/>
                    </a:cubicBezTo>
                    <a:close/>
                  </a:path>
                </a:pathLst>
              </a:custGeom>
              <a:solidFill>
                <a:srgbClr val="000000">
                  <a:alpha val="0"/>
                </a:srgbClr>
              </a:solidFill>
              <a:ln w="9525">
                <a:noFill/>
                <a:round/>
              </a:ln>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48"/>
                                        </p:tgtEl>
                                        <p:attrNameLst>
                                          <p:attrName>style.visibility</p:attrName>
                                        </p:attrNameLst>
                                      </p:cBhvr>
                                      <p:to>
                                        <p:strVal val="visible"/>
                                      </p:to>
                                    </p:set>
                                    <p:anim calcmode="lin" valueType="num">
                                      <p:cBhvr>
                                        <p:cTn id="31" dur="1000" fill="hold"/>
                                        <p:tgtEl>
                                          <p:spTgt spid="48"/>
                                        </p:tgtEl>
                                        <p:attrNameLst>
                                          <p:attrName>ppt_w</p:attrName>
                                        </p:attrNameLst>
                                      </p:cBhvr>
                                      <p:tavLst>
                                        <p:tav tm="0">
                                          <p:val>
                                            <p:fltVal val="0"/>
                                          </p:val>
                                        </p:tav>
                                        <p:tav tm="100000">
                                          <p:val>
                                            <p:strVal val="#ppt_w"/>
                                          </p:val>
                                        </p:tav>
                                      </p:tavLst>
                                    </p:anim>
                                    <p:anim calcmode="lin" valueType="num">
                                      <p:cBhvr>
                                        <p:cTn id="32" dur="1000" fill="hold"/>
                                        <p:tgtEl>
                                          <p:spTgt spid="48"/>
                                        </p:tgtEl>
                                        <p:attrNameLst>
                                          <p:attrName>ppt_h</p:attrName>
                                        </p:attrNameLst>
                                      </p:cBhvr>
                                      <p:tavLst>
                                        <p:tav tm="0">
                                          <p:val>
                                            <p:fltVal val="0"/>
                                          </p:val>
                                        </p:tav>
                                        <p:tav tm="100000">
                                          <p:val>
                                            <p:strVal val="#ppt_h"/>
                                          </p:val>
                                        </p:tav>
                                      </p:tavLst>
                                    </p:anim>
                                    <p:anim calcmode="lin" valueType="num">
                                      <p:cBhvr>
                                        <p:cTn id="33" dur="1000" fill="hold"/>
                                        <p:tgtEl>
                                          <p:spTgt spid="48"/>
                                        </p:tgtEl>
                                        <p:attrNameLst>
                                          <p:attrName>style.rotation</p:attrName>
                                        </p:attrNameLst>
                                      </p:cBhvr>
                                      <p:tavLst>
                                        <p:tav tm="0">
                                          <p:val>
                                            <p:fltVal val="90"/>
                                          </p:val>
                                        </p:tav>
                                        <p:tav tm="100000">
                                          <p:val>
                                            <p:fltVal val="0"/>
                                          </p:val>
                                        </p:tav>
                                      </p:tavLst>
                                    </p:anim>
                                    <p:animEffect transition="in" filter="fade">
                                      <p:cBhvr>
                                        <p:cTn id="34" dur="1000"/>
                                        <p:tgtEl>
                                          <p:spTgt spid="48"/>
                                        </p:tgtEl>
                                      </p:cBhvr>
                                    </p:animEffect>
                                  </p:childTnLst>
                                </p:cTn>
                              </p:par>
                              <p:par>
                                <p:cTn id="35" presetID="6" presetClass="emph" presetSubtype="0" repeatCount="indefinite" autoRev="1" fill="hold" nodeType="withEffect">
                                  <p:stCondLst>
                                    <p:cond delay="0"/>
                                  </p:stCondLst>
                                  <p:childTnLst>
                                    <p:animScale>
                                      <p:cBhvr>
                                        <p:cTn id="36" dur="500" fill="hold"/>
                                        <p:tgtEl>
                                          <p:spTgt spid="37"/>
                                        </p:tgtEl>
                                      </p:cBhvr>
                                      <p:by x="100000" y="60000"/>
                                    </p:animScale>
                                  </p:childTnLst>
                                </p:cTn>
                              </p:par>
                              <p:par>
                                <p:cTn id="37" presetID="0" presetClass="path" presetSubtype="0" accel="50000" decel="50000" fill="hold" nodeType="withEffect">
                                  <p:stCondLst>
                                    <p:cond delay="0"/>
                                  </p:stCondLst>
                                  <p:childTnLst>
                                    <p:animMotion origin="layout" path="M -4.375E-6 -5.08671E-6 C 0.0319 0.02219 0.06393 0.04462 0.06315 0.07837 C 0.06237 0.11213 0.00794 0.15259 -0.00469 0.203 C -0.01732 0.2534 -0.01953 0.35306 -0.01302 0.38057 C -0.00651 0.40809 0.01888 0.37942 0.03451 0.36785 C 0.05013 0.35629 0.06472 0.32346 0.08099 0.31074 C 0.09727 0.29803 0.11393 0.29433 0.13216 0.29179 C 0.15039 0.28924 0.17044 0.29248 0.1905 0.29595 " pathEditMode="relative" ptsTypes="aaaaaaaA">
                                      <p:cBhvr>
                                        <p:cTn id="38" dur="3000" fill="hold"/>
                                        <p:tgtEl>
                                          <p:spTgt spid="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8"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等高线法地形设计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一、相关知识</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矩形 10"/>
          <p:cNvSpPr/>
          <p:nvPr/>
        </p:nvSpPr>
        <p:spPr>
          <a:xfrm>
            <a:off x="1047578" y="1810158"/>
            <a:ext cx="5333343" cy="4477818"/>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丘陵、低山区进行园林竖向设计时，大多采用等高线法。这种方法能比较完整地将任何一个设计用地或道路与原来的自然地貌做比较，随时一目了然地判别出设计的地面或路面的挖填方情况。用设计等高线和原地形的自然等高线，可以在图上表示地形被改动的情况。绘图时，设计等高线用细实线绘制，自然等高线用细虚线绘制。在竖向设计图中，设计等高线低于自然等高线之处为挖方，设计等高线高于自然等高线处为填方。</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等高线法是指用相互等距的水平面切割地形，所得的平面与地形的交线按一定比例缩小，垂直投影到水平面上得到水平投影图来表示设计地形的方法。水平投影图上标注高程，称为一组等高线，如图</a:t>
            </a:r>
            <a:r>
              <a:rPr lang="en-US" sz="1600" dirty="0" smtClean="0">
                <a:solidFill>
                  <a:schemeClr val="tx1"/>
                </a:solidFill>
                <a:latin typeface="微软雅黑" panose="020B0503020204020204" pitchFamily="34" charset="-122"/>
                <a:ea typeface="微软雅黑" panose="020B0503020204020204" pitchFamily="34" charset="-122"/>
              </a:rPr>
              <a:t>2-1</a:t>
            </a:r>
            <a:r>
              <a:rPr lang="zh-CN" altLang="en-US" sz="1600" dirty="0" smtClean="0">
                <a:solidFill>
                  <a:schemeClr val="tx1"/>
                </a:solidFill>
                <a:latin typeface="微软雅黑" panose="020B0503020204020204" pitchFamily="34" charset="-122"/>
                <a:ea typeface="微软雅黑" panose="020B0503020204020204" pitchFamily="34" charset="-122"/>
              </a:rPr>
              <a:t>所示。</a:t>
            </a:r>
            <a:endParaRPr lang="zh-CN" altLang="en-US" sz="1600" dirty="0">
              <a:solidFill>
                <a:schemeClr val="tx1"/>
              </a:solidFill>
              <a:latin typeface="微软雅黑" panose="020B0503020204020204" pitchFamily="34" charset="-122"/>
              <a:ea typeface="微软雅黑" panose="020B0503020204020204" pitchFamily="34" charset="-122"/>
            </a:endParaRPr>
          </a:p>
        </p:txBody>
      </p:sp>
      <p:pic>
        <p:nvPicPr>
          <p:cNvPr id="14" name="Picture 2" descr="2-1"/>
          <p:cNvPicPr>
            <a:picLocks noChangeAspect="1" noChangeArrowheads="1"/>
          </p:cNvPicPr>
          <p:nvPr/>
        </p:nvPicPr>
        <p:blipFill>
          <a:blip r:embed="rId3" cstate="print">
            <a:grayscl/>
          </a:blip>
          <a:srcRect/>
          <a:stretch>
            <a:fillRect/>
          </a:stretch>
        </p:blipFill>
        <p:spPr bwMode="auto">
          <a:xfrm>
            <a:off x="6476159" y="1905431"/>
            <a:ext cx="5523820" cy="2719962"/>
          </a:xfrm>
          <a:prstGeom prst="rect">
            <a:avLst/>
          </a:prstGeom>
          <a:noFill/>
          <a:ln w="9525">
            <a:noFill/>
            <a:miter lim="800000"/>
            <a:headEnd/>
            <a:tailEnd/>
          </a:ln>
        </p:spPr>
      </p:pic>
      <p:sp>
        <p:nvSpPr>
          <p:cNvPr id="15" name="TextBox 14"/>
          <p:cNvSpPr txBox="1"/>
          <p:nvPr/>
        </p:nvSpPr>
        <p:spPr>
          <a:xfrm>
            <a:off x="8571401" y="4763613"/>
            <a:ext cx="1517397" cy="369328"/>
          </a:xfrm>
          <a:prstGeom prst="rect">
            <a:avLst/>
          </a:prstGeom>
          <a:noFill/>
        </p:spPr>
        <p:txBody>
          <a:bodyPr wrap="non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图</a:t>
            </a:r>
            <a:r>
              <a:rPr lang="en-US" sz="1600" dirty="0" smtClean="0">
                <a:latin typeface="微软雅黑" panose="020B0503020204020204" pitchFamily="34" charset="-122"/>
                <a:ea typeface="微软雅黑" panose="020B0503020204020204" pitchFamily="34" charset="-122"/>
              </a:rPr>
              <a:t>2-1  </a:t>
            </a:r>
            <a:r>
              <a:rPr lang="zh-CN" altLang="en-US" sz="1600" dirty="0" smtClean="0">
                <a:latin typeface="微软雅黑" panose="020B0503020204020204" pitchFamily="34" charset="-122"/>
                <a:ea typeface="微软雅黑" panose="020B0503020204020204" pitchFamily="34" charset="-122"/>
              </a:rPr>
              <a:t>等高线</a:t>
            </a:r>
            <a:endParaRPr lang="zh-CN" altLang="en-US" sz="1600" dirty="0">
              <a:latin typeface="微软雅黑" panose="020B0503020204020204" pitchFamily="34" charset="-122"/>
              <a:ea typeface="微软雅黑" panose="020B0503020204020204" pitchFamily="34" charset="-122"/>
            </a:endParaRPr>
          </a:p>
        </p:txBody>
      </p:sp>
      <p:sp>
        <p:nvSpPr>
          <p:cNvPr id="16" name="圆角矩形 15"/>
          <p:cNvSpPr/>
          <p:nvPr/>
        </p:nvSpPr>
        <p:spPr>
          <a:xfrm>
            <a:off x="952340" y="1238521"/>
            <a:ext cx="3619054"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（一）等高线法介绍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5"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等高线法地形设计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一、相关知识</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圆角矩形 15"/>
          <p:cNvSpPr/>
          <p:nvPr/>
        </p:nvSpPr>
        <p:spPr>
          <a:xfrm>
            <a:off x="952340" y="1238521"/>
            <a:ext cx="3619054"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（二）等高线特点</a:t>
            </a:r>
            <a:endParaRPr lang="en-US" altLang="zh-CN" sz="2100" b="1" dirty="0" smtClean="0">
              <a:solidFill>
                <a:srgbClr val="C00000"/>
              </a:solidFill>
              <a:latin typeface="楷体_GB2312" pitchFamily="49" charset="-122"/>
              <a:ea typeface="楷体_GB2312" pitchFamily="49" charset="-122"/>
            </a:endParaRPr>
          </a:p>
        </p:txBody>
      </p:sp>
      <p:sp>
        <p:nvSpPr>
          <p:cNvPr id="17" name="矩形 16"/>
          <p:cNvSpPr/>
          <p:nvPr/>
        </p:nvSpPr>
        <p:spPr>
          <a:xfrm>
            <a:off x="857103" y="1810158"/>
            <a:ext cx="6666677" cy="4304131"/>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地面上高程（或标高）相同的各点所连接成的闭合曲线称为等高线。在图上用等高线能反映出地面高低起伏变化的形态。等高线有以下特点：</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a:t>
            </a:r>
            <a:r>
              <a:rPr lang="en-US" sz="1700" dirty="0" smtClean="0">
                <a:solidFill>
                  <a:schemeClr val="tx1"/>
                </a:solidFill>
                <a:latin typeface="微软雅黑" panose="020B0503020204020204" pitchFamily="34" charset="-122"/>
                <a:ea typeface="微软雅黑" panose="020B0503020204020204" pitchFamily="34" charset="-122"/>
              </a:rPr>
              <a:t>1</a:t>
            </a:r>
            <a:r>
              <a:rPr lang="zh-CN" altLang="en-US" sz="1700" dirty="0" smtClean="0">
                <a:solidFill>
                  <a:schemeClr val="tx1"/>
                </a:solidFill>
                <a:latin typeface="微软雅黑" panose="020B0503020204020204" pitchFamily="34" charset="-122"/>
                <a:ea typeface="微软雅黑" panose="020B0503020204020204" pitchFamily="34" charset="-122"/>
              </a:rPr>
              <a:t>）同一等高线上各点高程相等。</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a:t>
            </a:r>
            <a:r>
              <a:rPr lang="en-US" sz="1700" dirty="0" smtClean="0">
                <a:solidFill>
                  <a:schemeClr val="tx1"/>
                </a:solidFill>
                <a:latin typeface="微软雅黑" panose="020B0503020204020204" pitchFamily="34" charset="-122"/>
                <a:ea typeface="微软雅黑" panose="020B0503020204020204" pitchFamily="34" charset="-122"/>
              </a:rPr>
              <a:t>2</a:t>
            </a:r>
            <a:r>
              <a:rPr lang="zh-CN" altLang="en-US" sz="1700" dirty="0" smtClean="0">
                <a:solidFill>
                  <a:schemeClr val="tx1"/>
                </a:solidFill>
                <a:latin typeface="微软雅黑" panose="020B0503020204020204" pitchFamily="34" charset="-122"/>
                <a:ea typeface="微软雅黑" panose="020B0503020204020204" pitchFamily="34" charset="-122"/>
              </a:rPr>
              <a:t>）每一条等高线是闭合的曲线，如图</a:t>
            </a:r>
            <a:r>
              <a:rPr lang="en-US" sz="1700" dirty="0" smtClean="0">
                <a:solidFill>
                  <a:schemeClr val="tx1"/>
                </a:solidFill>
                <a:latin typeface="微软雅黑" panose="020B0503020204020204" pitchFamily="34" charset="-122"/>
                <a:ea typeface="微软雅黑" panose="020B0503020204020204" pitchFamily="34" charset="-122"/>
              </a:rPr>
              <a:t>2-2</a:t>
            </a:r>
            <a:r>
              <a:rPr lang="zh-CN" altLang="en-US" sz="1700" dirty="0" smtClean="0">
                <a:solidFill>
                  <a:schemeClr val="tx1"/>
                </a:solidFill>
                <a:latin typeface="微软雅黑" panose="020B0503020204020204" pitchFamily="34" charset="-122"/>
                <a:ea typeface="微软雅黑" panose="020B0503020204020204" pitchFamily="34" charset="-122"/>
              </a:rPr>
              <a:t>所示。</a:t>
            </a:r>
            <a:endParaRPr lang="en-US" altLang="zh-CN"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a:t>
            </a:r>
            <a:r>
              <a:rPr lang="en-US" sz="1700" dirty="0" smtClean="0">
                <a:solidFill>
                  <a:schemeClr val="tx1"/>
                </a:solidFill>
                <a:latin typeface="微软雅黑" panose="020B0503020204020204" pitchFamily="34" charset="-122"/>
                <a:ea typeface="微软雅黑" panose="020B0503020204020204" pitchFamily="34" charset="-122"/>
              </a:rPr>
              <a:t>3</a:t>
            </a:r>
            <a:r>
              <a:rPr lang="zh-CN" altLang="en-US" sz="1700" dirty="0" smtClean="0">
                <a:solidFill>
                  <a:schemeClr val="tx1"/>
                </a:solidFill>
                <a:latin typeface="微软雅黑" panose="020B0503020204020204" pitchFamily="34" charset="-122"/>
                <a:ea typeface="微软雅黑" panose="020B0503020204020204" pitchFamily="34" charset="-122"/>
              </a:rPr>
              <a:t>）等高线水平间距的大小能表示地形的缓或陡，疏则缓，密则陡。等高线间距相同，表示地面坡度一致。</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a:t>
            </a:r>
            <a:r>
              <a:rPr lang="en-US" sz="1700" dirty="0" smtClean="0">
                <a:solidFill>
                  <a:schemeClr val="tx1"/>
                </a:solidFill>
                <a:latin typeface="微软雅黑" panose="020B0503020204020204" pitchFamily="34" charset="-122"/>
                <a:ea typeface="微软雅黑" panose="020B0503020204020204" pitchFamily="34" charset="-122"/>
              </a:rPr>
              <a:t>4</a:t>
            </a:r>
            <a:r>
              <a:rPr lang="zh-CN" altLang="en-US" sz="1700" dirty="0" smtClean="0">
                <a:solidFill>
                  <a:schemeClr val="tx1"/>
                </a:solidFill>
                <a:latin typeface="微软雅黑" panose="020B0503020204020204" pitchFamily="34" charset="-122"/>
                <a:ea typeface="微软雅黑" panose="020B0503020204020204" pitchFamily="34" charset="-122"/>
              </a:rPr>
              <a:t>）等高线一般不相交、重叠或合并，只有在悬崖、峭壁或挡土墙、驳岸处等高线才会重合。</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a:t>
            </a:r>
            <a:r>
              <a:rPr lang="en-US" sz="1700" dirty="0" smtClean="0">
                <a:solidFill>
                  <a:schemeClr val="tx1"/>
                </a:solidFill>
                <a:latin typeface="微软雅黑" panose="020B0503020204020204" pitchFamily="34" charset="-122"/>
                <a:ea typeface="微软雅黑" panose="020B0503020204020204" pitchFamily="34" charset="-122"/>
              </a:rPr>
              <a:t>5</a:t>
            </a:r>
            <a:r>
              <a:rPr lang="zh-CN" altLang="en-US" sz="1700" dirty="0" smtClean="0">
                <a:solidFill>
                  <a:schemeClr val="tx1"/>
                </a:solidFill>
                <a:latin typeface="微软雅黑" panose="020B0503020204020204" pitchFamily="34" charset="-122"/>
                <a:ea typeface="微软雅黑" panose="020B0503020204020204" pitchFamily="34" charset="-122"/>
              </a:rPr>
              <a:t>）等高线一般不能随意横穿河流、峡谷、堤岸和道路等。</a:t>
            </a:r>
          </a:p>
        </p:txBody>
      </p:sp>
      <p:sp>
        <p:nvSpPr>
          <p:cNvPr id="18" name="TextBox 17"/>
          <p:cNvSpPr txBox="1"/>
          <p:nvPr/>
        </p:nvSpPr>
        <p:spPr>
          <a:xfrm>
            <a:off x="8571401" y="4954158"/>
            <a:ext cx="3047625" cy="369418"/>
          </a:xfrm>
          <a:prstGeom prst="rect">
            <a:avLst/>
          </a:prstGeom>
          <a:noFill/>
        </p:spPr>
        <p:txBody>
          <a:bodyPr wrap="squar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图</a:t>
            </a:r>
            <a:r>
              <a:rPr lang="en-US" altLang="en-US" sz="1600" dirty="0" smtClean="0">
                <a:latin typeface="微软雅黑" panose="020B0503020204020204" pitchFamily="34" charset="-122"/>
                <a:ea typeface="微软雅黑" panose="020B0503020204020204" pitchFamily="34" charset="-122"/>
              </a:rPr>
              <a:t>2-2  </a:t>
            </a:r>
            <a:r>
              <a:rPr lang="zh-CN" altLang="en-US" sz="1600" dirty="0" smtClean="0">
                <a:latin typeface="微软雅黑" panose="020B0503020204020204" pitchFamily="34" charset="-122"/>
                <a:ea typeface="微软雅黑" panose="020B0503020204020204" pitchFamily="34" charset="-122"/>
              </a:rPr>
              <a:t>等高线为闭合曲线</a:t>
            </a:r>
          </a:p>
        </p:txBody>
      </p:sp>
      <p:pic>
        <p:nvPicPr>
          <p:cNvPr id="19" name="Picture 2" descr="1-1"/>
          <p:cNvPicPr>
            <a:picLocks noChangeAspect="1" noChangeArrowheads="1"/>
          </p:cNvPicPr>
          <p:nvPr/>
        </p:nvPicPr>
        <p:blipFill>
          <a:blip r:embed="rId3" cstate="print"/>
          <a:srcRect/>
          <a:stretch>
            <a:fillRect/>
          </a:stretch>
        </p:blipFill>
        <p:spPr bwMode="auto">
          <a:xfrm>
            <a:off x="7619019" y="1810159"/>
            <a:ext cx="4225753" cy="30509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strips(downLeft)">
                                      <p:cBhvr>
                                        <p:cTn id="19" dur="500"/>
                                        <p:tgtEl>
                                          <p:spTgt spid="17"/>
                                        </p:tgtEl>
                                      </p:cBhvr>
                                    </p:animEffect>
                                  </p:childTnLst>
                                </p:cTn>
                              </p:par>
                              <p:par>
                                <p:cTn id="20" presetID="18" presetClass="entr" presetSubtype="12"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downLeft)">
                                      <p:cBhvr>
                                        <p:cTn id="22" dur="500"/>
                                        <p:tgtEl>
                                          <p:spTgt spid="19"/>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down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等高线法地形设计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二、等高线法的公式</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矩形 13"/>
          <p:cNvSpPr/>
          <p:nvPr/>
        </p:nvSpPr>
        <p:spPr>
          <a:xfrm>
            <a:off x="1523770" y="2095976"/>
            <a:ext cx="6190487" cy="4096727"/>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b="1" dirty="0" smtClean="0">
                <a:solidFill>
                  <a:srgbClr val="C00000"/>
                </a:solidFill>
                <a:latin typeface="楷体_GB2312" pitchFamily="49" charset="-122"/>
                <a:ea typeface="楷体_GB2312" pitchFamily="49" charset="-122"/>
              </a:rPr>
              <a:t>（一）插入法求某一点的高程</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相邻两等高线之间任意点的高程可用如下公式计算：</a:t>
            </a:r>
          </a:p>
          <a:p>
            <a:pPr indent="609600">
              <a:lnSpc>
                <a:spcPct val="150000"/>
              </a:lnSpc>
            </a:pPr>
            <a:r>
              <a:rPr lang="en-US" sz="19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900" i="1"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sz="1900" i="1" baseline="-250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900" i="1"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sz="1900" i="1" baseline="-250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19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900" i="1"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xh</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9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2-1</a:t>
            </a:r>
            <a:r>
              <a:rPr lang="zh-CN" altLang="en-US" sz="19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式中：</a:t>
            </a:r>
            <a:r>
              <a:rPr lang="en-US" sz="1900" i="1"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sz="1900" i="1" baseline="-250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1900" dirty="0" smtClean="0">
                <a:solidFill>
                  <a:schemeClr val="tx1"/>
                </a:solidFill>
                <a:latin typeface="微软雅黑" panose="020B0503020204020204" pitchFamily="34" charset="-122"/>
                <a:ea typeface="微软雅黑" panose="020B0503020204020204" pitchFamily="34" charset="-122"/>
              </a:rPr>
              <a:t>——</a:t>
            </a:r>
            <a:r>
              <a:rPr lang="zh-CN" altLang="en-US" sz="1900" dirty="0" smtClean="0">
                <a:solidFill>
                  <a:schemeClr val="tx1"/>
                </a:solidFill>
                <a:latin typeface="微软雅黑" panose="020B0503020204020204" pitchFamily="34" charset="-122"/>
                <a:ea typeface="微软雅黑" panose="020B0503020204020204" pitchFamily="34" charset="-122"/>
              </a:rPr>
              <a:t>任意点的高程，</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9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en-US" sz="1900" i="1" dirty="0" smtClean="0">
                <a:solidFill>
                  <a:schemeClr val="tx1"/>
                </a:solidFill>
                <a:latin typeface="微软雅黑" panose="020B0503020204020204" pitchFamily="34" charset="-122"/>
                <a:ea typeface="微软雅黑" panose="020B0503020204020204" pitchFamily="34" charset="-122"/>
              </a:rPr>
              <a:t>	</a:t>
            </a:r>
            <a:r>
              <a:rPr lang="en-US" sz="19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sz="1900" i="1"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1900" dirty="0" smtClean="0">
                <a:solidFill>
                  <a:schemeClr val="tx1"/>
                </a:solidFill>
                <a:latin typeface="微软雅黑" panose="020B0503020204020204" pitchFamily="34" charset="-122"/>
                <a:ea typeface="微软雅黑" panose="020B0503020204020204" pitchFamily="34" charset="-122"/>
              </a:rPr>
              <a:t>——</a:t>
            </a:r>
            <a:r>
              <a:rPr lang="zh-CN" altLang="en-US" sz="1900" dirty="0" smtClean="0">
                <a:solidFill>
                  <a:schemeClr val="tx1"/>
                </a:solidFill>
                <a:latin typeface="微软雅黑" panose="020B0503020204020204" pitchFamily="34" charset="-122"/>
                <a:ea typeface="微软雅黑" panose="020B0503020204020204" pitchFamily="34" charset="-122"/>
              </a:rPr>
              <a:t>低边等高线的高程，</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9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en-US" sz="1900" i="1" dirty="0" smtClean="0">
                <a:solidFill>
                  <a:schemeClr val="tx1"/>
                </a:solidFill>
                <a:latin typeface="微软雅黑" panose="020B0503020204020204" pitchFamily="34" charset="-122"/>
                <a:ea typeface="微软雅黑" panose="020B0503020204020204" pitchFamily="34" charset="-122"/>
              </a:rPr>
              <a:t>	</a:t>
            </a:r>
            <a:r>
              <a:rPr lang="en-US" sz="19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1900" i="1" dirty="0" smtClean="0">
                <a:solidFill>
                  <a:schemeClr val="tx1"/>
                </a:solidFill>
                <a:latin typeface="微软雅黑" panose="020B0503020204020204" pitchFamily="34" charset="-122"/>
                <a:ea typeface="微软雅黑" panose="020B0503020204020204" pitchFamily="34" charset="-122"/>
              </a:rPr>
              <a:t>——</a:t>
            </a:r>
            <a:r>
              <a:rPr lang="zh-CN" altLang="en-US" sz="1900" dirty="0" smtClean="0">
                <a:solidFill>
                  <a:schemeClr val="tx1"/>
                </a:solidFill>
                <a:latin typeface="微软雅黑" panose="020B0503020204020204" pitchFamily="34" charset="-122"/>
                <a:ea typeface="微软雅黑" panose="020B0503020204020204" pitchFamily="34" charset="-122"/>
              </a:rPr>
              <a:t>该点距低边等高线的水平距离，</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9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en-US" sz="1900" i="1" dirty="0" smtClean="0">
                <a:solidFill>
                  <a:schemeClr val="tx1"/>
                </a:solidFill>
                <a:latin typeface="微软雅黑" panose="020B0503020204020204" pitchFamily="34" charset="-122"/>
                <a:ea typeface="微软雅黑" panose="020B0503020204020204" pitchFamily="34" charset="-122"/>
              </a:rPr>
              <a:t>	</a:t>
            </a:r>
            <a:r>
              <a:rPr lang="en-US" sz="19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1900" i="1" dirty="0" smtClean="0">
                <a:solidFill>
                  <a:schemeClr val="tx1"/>
                </a:solidFill>
                <a:latin typeface="微软雅黑" panose="020B0503020204020204" pitchFamily="34" charset="-122"/>
                <a:ea typeface="微软雅黑" panose="020B0503020204020204" pitchFamily="34" charset="-122"/>
              </a:rPr>
              <a:t>——</a:t>
            </a:r>
            <a:r>
              <a:rPr lang="zh-CN" altLang="en-US" sz="1900" dirty="0" smtClean="0">
                <a:solidFill>
                  <a:schemeClr val="tx1"/>
                </a:solidFill>
                <a:latin typeface="微软雅黑" panose="020B0503020204020204" pitchFamily="34" charset="-122"/>
                <a:ea typeface="微软雅黑" panose="020B0503020204020204" pitchFamily="34" charset="-122"/>
              </a:rPr>
              <a:t>等高距，</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9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en-US" sz="1900" i="1" dirty="0" smtClean="0">
                <a:solidFill>
                  <a:schemeClr val="tx1"/>
                </a:solidFill>
                <a:latin typeface="微软雅黑" panose="020B0503020204020204" pitchFamily="34" charset="-122"/>
                <a:ea typeface="微软雅黑" panose="020B0503020204020204" pitchFamily="34" charset="-122"/>
              </a:rPr>
              <a:t>	</a:t>
            </a:r>
            <a:r>
              <a:rPr lang="en-US" sz="19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a:t>
            </a:r>
            <a:r>
              <a:rPr lang="en-US" altLang="zh-CN" sz="1900" i="1" dirty="0" smtClean="0">
                <a:solidFill>
                  <a:schemeClr val="tx1"/>
                </a:solidFill>
                <a:latin typeface="微软雅黑" panose="020B0503020204020204" pitchFamily="34" charset="-122"/>
                <a:ea typeface="微软雅黑" panose="020B0503020204020204" pitchFamily="34" charset="-122"/>
              </a:rPr>
              <a:t>——</a:t>
            </a:r>
            <a:r>
              <a:rPr lang="zh-CN" altLang="en-US" sz="1900" dirty="0" smtClean="0">
                <a:solidFill>
                  <a:schemeClr val="tx1"/>
                </a:solidFill>
                <a:latin typeface="微软雅黑" panose="020B0503020204020204" pitchFamily="34" charset="-122"/>
                <a:ea typeface="微软雅黑" panose="020B0503020204020204" pitchFamily="34" charset="-122"/>
              </a:rPr>
              <a:t>过该点的相邻等高线间的最小距离，</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900" dirty="0" smtClean="0">
                <a:solidFill>
                  <a:schemeClr val="tx1"/>
                </a:solidFill>
                <a:latin typeface="微软雅黑" panose="020B0503020204020204" pitchFamily="34" charset="-122"/>
                <a:ea typeface="微软雅黑" panose="020B0503020204020204" pitchFamily="34" charset="-122"/>
              </a:rPr>
              <a:t>。</a:t>
            </a:r>
            <a:endParaRPr lang="zh-CN" altLang="en-US" sz="190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952342" y="1238522"/>
            <a:ext cx="10761924" cy="743259"/>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用等高线法进行地形设计时，经常要用到两个公式：一是插入法求相邻两等高线之间任意点高程的公式；二是坡度公式。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ppt_x</p:attrName>
                                        </p:attrNameLst>
                                      </p:cBhvr>
                                      <p:tavLst>
                                        <p:tav tm="0">
                                          <p:val>
                                            <p:strVal val="#ppt_x-.2"/>
                                          </p:val>
                                        </p:tav>
                                        <p:tav tm="100000">
                                          <p:val>
                                            <p:strVal val="#ppt_x"/>
                                          </p:val>
                                        </p:tav>
                                      </p:tavLst>
                                    </p:anim>
                                    <p:anim calcmode="lin" valueType="num">
                                      <p:cBhvr>
                                        <p:cTn id="1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等高线法地形设计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二、等高线法的公式</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矩形 10"/>
          <p:cNvSpPr/>
          <p:nvPr/>
        </p:nvSpPr>
        <p:spPr>
          <a:xfrm>
            <a:off x="952340" y="1714885"/>
            <a:ext cx="4857152" cy="3858379"/>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600" b="1" dirty="0" smtClean="0">
                <a:solidFill>
                  <a:srgbClr val="C00000"/>
                </a:solidFill>
                <a:latin typeface="楷体_GB2312" pitchFamily="49" charset="-122"/>
                <a:ea typeface="楷体_GB2312" pitchFamily="49" charset="-122"/>
              </a:rPr>
              <a:t>（一）插入法求某一点的高程</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用插入法求某点地面高程时，常有下面</a:t>
            </a:r>
            <a:r>
              <a:rPr lang="en-US" sz="1600" dirty="0" smtClean="0">
                <a:solidFill>
                  <a:schemeClr val="tx1"/>
                </a:solidFill>
                <a:latin typeface="微软雅黑" panose="020B0503020204020204" pitchFamily="34" charset="-122"/>
                <a:ea typeface="微软雅黑" panose="020B0503020204020204" pitchFamily="34" charset="-122"/>
              </a:rPr>
              <a:t>3</a:t>
            </a:r>
            <a:r>
              <a:rPr lang="zh-CN" altLang="en-US" sz="1600" dirty="0" smtClean="0">
                <a:solidFill>
                  <a:schemeClr val="tx1"/>
                </a:solidFill>
                <a:latin typeface="微软雅黑" panose="020B0503020204020204" pitchFamily="34" charset="-122"/>
                <a:ea typeface="微软雅黑" panose="020B0503020204020204" pitchFamily="34" charset="-122"/>
              </a:rPr>
              <a:t>种情况，如图</a:t>
            </a:r>
            <a:r>
              <a:rPr lang="en-US" sz="1600" dirty="0" smtClean="0">
                <a:solidFill>
                  <a:schemeClr val="tx1"/>
                </a:solidFill>
                <a:latin typeface="微软雅黑" panose="020B0503020204020204" pitchFamily="34" charset="-122"/>
                <a:ea typeface="微软雅黑" panose="020B0503020204020204" pitchFamily="34" charset="-122"/>
              </a:rPr>
              <a:t>2-3</a:t>
            </a:r>
            <a:r>
              <a:rPr lang="zh-CN" altLang="en-US" sz="1600" dirty="0" smtClean="0">
                <a:solidFill>
                  <a:schemeClr val="tx1"/>
                </a:solidFill>
                <a:latin typeface="微软雅黑" panose="020B0503020204020204" pitchFamily="34" charset="-122"/>
                <a:ea typeface="微软雅黑" panose="020B0503020204020204" pitchFamily="34" charset="-122"/>
              </a:rPr>
              <a:t>所示。</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1</a:t>
            </a:r>
            <a:r>
              <a:rPr lang="zh-CN" altLang="en-US" sz="1600" dirty="0" smtClean="0">
                <a:solidFill>
                  <a:schemeClr val="tx1"/>
                </a:solidFill>
                <a:latin typeface="微软雅黑" panose="020B0503020204020204" pitchFamily="34" charset="-122"/>
                <a:ea typeface="微软雅黑" panose="020B0503020204020204" pitchFamily="34" charset="-122"/>
              </a:rPr>
              <a:t>）欲求点高程</a:t>
            </a:r>
            <a:r>
              <a:rPr lang="en-US" altLang="en-US" sz="16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Hx</a:t>
            </a:r>
            <a:r>
              <a:rPr lang="zh-CN" altLang="en-US" sz="1600" dirty="0" smtClean="0">
                <a:solidFill>
                  <a:schemeClr val="tx1"/>
                </a:solidFill>
                <a:latin typeface="微软雅黑" panose="020B0503020204020204" pitchFamily="34" charset="-122"/>
                <a:ea typeface="微软雅黑" panose="020B0503020204020204" pitchFamily="34" charset="-122"/>
              </a:rPr>
              <a:t>在两等高线之间时：</a:t>
            </a:r>
          </a:p>
          <a:p>
            <a:pPr indent="609600">
              <a:lnSpc>
                <a:spcPct val="150000"/>
              </a:lnSpc>
            </a:pPr>
            <a:r>
              <a:rPr lang="en-US"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16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Hx</a:t>
            </a:r>
            <a:r>
              <a:rPr lang="zh-CN"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a:t>
            </a:r>
            <a:r>
              <a:rPr lang="zh-CN"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en-US" sz="16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xh</a:t>
            </a:r>
            <a:r>
              <a:rPr lang="en-US"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           </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2-2</a:t>
            </a:r>
            <a:r>
              <a:rPr lang="zh-CN" altLang="en-US" sz="16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2</a:t>
            </a:r>
            <a:r>
              <a:rPr lang="zh-CN" altLang="en-US" sz="1600" dirty="0" smtClean="0">
                <a:solidFill>
                  <a:schemeClr val="tx1"/>
                </a:solidFill>
                <a:latin typeface="微软雅黑" panose="020B0503020204020204" pitchFamily="34" charset="-122"/>
                <a:ea typeface="微软雅黑" panose="020B0503020204020204" pitchFamily="34" charset="-122"/>
              </a:rPr>
              <a:t>）欲求点高程</a:t>
            </a:r>
            <a:r>
              <a:rPr lang="en-US" altLang="en-US" sz="16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Hx</a:t>
            </a:r>
            <a:r>
              <a:rPr lang="zh-CN" altLang="en-US" sz="1600" dirty="0" smtClean="0">
                <a:solidFill>
                  <a:schemeClr val="tx1"/>
                </a:solidFill>
                <a:latin typeface="微软雅黑" panose="020B0503020204020204" pitchFamily="34" charset="-122"/>
                <a:ea typeface="微软雅黑" panose="020B0503020204020204" pitchFamily="34" charset="-122"/>
              </a:rPr>
              <a:t>在低边等高线的下方时：</a:t>
            </a:r>
          </a:p>
          <a:p>
            <a:pPr indent="609600">
              <a:lnSpc>
                <a:spcPct val="150000"/>
              </a:lnSpc>
            </a:pPr>
            <a:r>
              <a:rPr lang="en-US" altLang="en-US" sz="1600" dirty="0" smtClean="0">
                <a:solidFill>
                  <a:schemeClr val="tx1"/>
                </a:solidFill>
                <a:latin typeface="微软雅黑" panose="020B0503020204020204" pitchFamily="34" charset="-122"/>
                <a:ea typeface="微软雅黑" panose="020B0503020204020204" pitchFamily="34" charset="-122"/>
              </a:rPr>
              <a:t>           </a:t>
            </a:r>
            <a:r>
              <a:rPr lang="en-US" altLang="en-US" sz="16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Hx</a:t>
            </a:r>
            <a:r>
              <a:rPr lang="zh-CN"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a:t>
            </a:r>
            <a:r>
              <a:rPr lang="zh-CN"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en-US" sz="16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xh</a:t>
            </a:r>
            <a:r>
              <a:rPr lang="en-US"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           </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2-3</a:t>
            </a:r>
            <a:r>
              <a:rPr lang="zh-CN" altLang="en-US" sz="16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3</a:t>
            </a:r>
            <a:r>
              <a:rPr lang="zh-CN" altLang="en-US" sz="1600" dirty="0" smtClean="0">
                <a:solidFill>
                  <a:schemeClr val="tx1"/>
                </a:solidFill>
                <a:latin typeface="微软雅黑" panose="020B0503020204020204" pitchFamily="34" charset="-122"/>
                <a:ea typeface="微软雅黑" panose="020B0503020204020204" pitchFamily="34" charset="-122"/>
              </a:rPr>
              <a:t>）欲求点高程</a:t>
            </a:r>
            <a:r>
              <a:rPr lang="en-US" altLang="en-US" sz="16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Hx</a:t>
            </a:r>
            <a:r>
              <a:rPr lang="zh-CN" altLang="en-US" sz="1600" dirty="0" smtClean="0">
                <a:solidFill>
                  <a:schemeClr val="tx1"/>
                </a:solidFill>
                <a:latin typeface="微软雅黑" panose="020B0503020204020204" pitchFamily="34" charset="-122"/>
                <a:ea typeface="微软雅黑" panose="020B0503020204020204" pitchFamily="34" charset="-122"/>
              </a:rPr>
              <a:t>在高边等高线的上方时：</a:t>
            </a:r>
          </a:p>
          <a:p>
            <a:pPr indent="609600">
              <a:lnSpc>
                <a:spcPct val="150000"/>
              </a:lnSpc>
            </a:pPr>
            <a:r>
              <a:rPr lang="en-US"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16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Hx</a:t>
            </a:r>
            <a:r>
              <a:rPr lang="zh-CN"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a:t>
            </a:r>
            <a:r>
              <a:rPr lang="zh-CN"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en-US" sz="16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xh</a:t>
            </a:r>
            <a:r>
              <a:rPr lang="en-US"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            </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en-US" sz="1600" dirty="0" smtClean="0">
                <a:solidFill>
                  <a:schemeClr val="tx1"/>
                </a:solidFill>
                <a:latin typeface="微软雅黑" panose="020B0503020204020204" pitchFamily="34" charset="-122"/>
                <a:ea typeface="微软雅黑" panose="020B0503020204020204" pitchFamily="34" charset="-122"/>
              </a:rPr>
              <a:t>2-4</a:t>
            </a:r>
            <a:r>
              <a:rPr lang="zh-CN" altLang="en-US" sz="1600" dirty="0" smtClean="0">
                <a:solidFill>
                  <a:schemeClr val="tx1"/>
                </a:solidFill>
                <a:latin typeface="微软雅黑" panose="020B0503020204020204" pitchFamily="34" charset="-122"/>
                <a:ea typeface="微软雅黑" panose="020B0503020204020204" pitchFamily="34" charset="-122"/>
              </a:rPr>
              <a:t>）</a:t>
            </a:r>
          </a:p>
        </p:txBody>
      </p:sp>
      <p:pic>
        <p:nvPicPr>
          <p:cNvPr id="12" name="Picture 2" descr="2-3"/>
          <p:cNvPicPr>
            <a:picLocks noChangeAspect="1" noChangeArrowheads="1"/>
          </p:cNvPicPr>
          <p:nvPr/>
        </p:nvPicPr>
        <p:blipFill>
          <a:blip r:embed="rId3" cstate="print"/>
          <a:srcRect/>
          <a:stretch>
            <a:fillRect/>
          </a:stretch>
        </p:blipFill>
        <p:spPr bwMode="auto">
          <a:xfrm>
            <a:off x="5999968" y="952704"/>
            <a:ext cx="5333343" cy="2120956"/>
          </a:xfrm>
          <a:prstGeom prst="rect">
            <a:avLst/>
          </a:prstGeom>
          <a:noFill/>
          <a:ln w="9525">
            <a:noFill/>
            <a:miter lim="800000"/>
            <a:headEnd/>
            <a:tailEnd/>
          </a:ln>
        </p:spPr>
      </p:pic>
      <p:sp>
        <p:nvSpPr>
          <p:cNvPr id="16" name="矩形 15"/>
          <p:cNvSpPr/>
          <p:nvPr/>
        </p:nvSpPr>
        <p:spPr>
          <a:xfrm>
            <a:off x="6285683" y="3715612"/>
            <a:ext cx="4476199" cy="285818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600" b="1" dirty="0" smtClean="0">
                <a:solidFill>
                  <a:srgbClr val="C00000"/>
                </a:solidFill>
                <a:latin typeface="楷体_GB2312" pitchFamily="49" charset="-122"/>
                <a:ea typeface="楷体_GB2312" pitchFamily="49" charset="-122"/>
              </a:rPr>
              <a:t>（二）坡度计算</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某一坡面的坡度可用下列公式计算：</a:t>
            </a:r>
          </a:p>
          <a:p>
            <a:pPr indent="609600">
              <a:lnSpc>
                <a:spcPct val="150000"/>
              </a:lnSpc>
            </a:pPr>
            <a:r>
              <a:rPr lang="en-US" sz="16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i="1"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6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6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2-5</a:t>
            </a:r>
            <a:r>
              <a:rPr lang="zh-CN" altLang="en-US" sz="16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式中：</a:t>
            </a:r>
            <a:r>
              <a:rPr lang="en-US" sz="1600" i="1"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坡度；</a:t>
            </a:r>
          </a:p>
          <a:p>
            <a:pPr indent="609600">
              <a:lnSpc>
                <a:spcPct val="150000"/>
              </a:lnSpc>
            </a:pPr>
            <a:r>
              <a:rPr lang="en-US" sz="1600" i="1" dirty="0" smtClean="0">
                <a:solidFill>
                  <a:schemeClr val="tx1"/>
                </a:solidFill>
                <a:latin typeface="微软雅黑" panose="020B0503020204020204" pitchFamily="34" charset="-122"/>
                <a:ea typeface="微软雅黑" panose="020B0503020204020204" pitchFamily="34" charset="-122"/>
              </a:rPr>
              <a:t>	</a:t>
            </a:r>
            <a:r>
              <a:rPr lang="en-US" sz="16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1600" i="1"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高差，</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en-US" sz="1600" i="1" dirty="0" smtClean="0">
                <a:solidFill>
                  <a:schemeClr val="tx1"/>
                </a:solidFill>
                <a:latin typeface="微软雅黑" panose="020B0503020204020204" pitchFamily="34" charset="-122"/>
                <a:ea typeface="微软雅黑" panose="020B0503020204020204" pitchFamily="34" charset="-122"/>
              </a:rPr>
              <a:t>	</a:t>
            </a:r>
            <a:r>
              <a:rPr lang="en-US" sz="16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a:t>
            </a:r>
            <a:r>
              <a:rPr lang="en-US" altLang="zh-CN" sz="1600" i="1"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水平距离，</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以上两个公式，将在土方量的计算中得到具体应用。</a:t>
            </a:r>
          </a:p>
        </p:txBody>
      </p:sp>
      <p:sp>
        <p:nvSpPr>
          <p:cNvPr id="17" name="TextBox 16"/>
          <p:cNvSpPr txBox="1"/>
          <p:nvPr/>
        </p:nvSpPr>
        <p:spPr>
          <a:xfrm>
            <a:off x="6952351" y="3208346"/>
            <a:ext cx="3809531" cy="369418"/>
          </a:xfrm>
          <a:prstGeom prst="rect">
            <a:avLst/>
          </a:prstGeom>
          <a:noFill/>
        </p:spPr>
        <p:txBody>
          <a:bodyPr wrap="squar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图</a:t>
            </a:r>
            <a:r>
              <a:rPr lang="en-US" sz="1600" dirty="0" smtClean="0">
                <a:latin typeface="微软雅黑" panose="020B0503020204020204" pitchFamily="34" charset="-122"/>
                <a:ea typeface="微软雅黑" panose="020B0503020204020204" pitchFamily="34" charset="-122"/>
              </a:rPr>
              <a:t>2-3  </a:t>
            </a:r>
            <a:r>
              <a:rPr lang="zh-CN" altLang="en-US" sz="1600" dirty="0" smtClean="0">
                <a:latin typeface="微软雅黑" panose="020B0503020204020204" pitchFamily="34" charset="-122"/>
                <a:ea typeface="微软雅黑" panose="020B0503020204020204" pitchFamily="34" charset="-122"/>
              </a:rPr>
              <a:t>插入法求任意点高程图示</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ppt_x</p:attrName>
                                        </p:attrNameLst>
                                      </p:cBhvr>
                                      <p:tavLst>
                                        <p:tav tm="0">
                                          <p:val>
                                            <p:strVal val="#ppt_x-.2"/>
                                          </p:val>
                                        </p:tav>
                                        <p:tav tm="100000">
                                          <p:val>
                                            <p:strVal val="#ppt_x"/>
                                          </p:val>
                                        </p:tav>
                                      </p:tavLst>
                                    </p:anim>
                                    <p:anim calcmode="lin" valueType="num">
                                      <p:cBhvr>
                                        <p:cTn id="1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
                                        </p:tgtEl>
                                      </p:cBhvr>
                                    </p:animEffect>
                                  </p:childTnLst>
                                </p:cTn>
                              </p:par>
                              <p:par>
                                <p:cTn id="16" presetID="2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ppt_x</p:attrName>
                                        </p:attrNameLst>
                                      </p:cBhvr>
                                      <p:tavLst>
                                        <p:tav tm="0">
                                          <p:val>
                                            <p:strVal val="#ppt_x-.2"/>
                                          </p:val>
                                        </p:tav>
                                        <p:tav tm="100000">
                                          <p:val>
                                            <p:strVal val="#ppt_x"/>
                                          </p:val>
                                        </p:tav>
                                      </p:tavLst>
                                    </p:anim>
                                    <p:anim calcmode="lin" valueType="num">
                                      <p:cBhvr>
                                        <p:cTn id="1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2"/>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ppt_x</p:attrName>
                                        </p:attrNameLst>
                                      </p:cBhvr>
                                      <p:tavLst>
                                        <p:tav tm="0">
                                          <p:val>
                                            <p:strVal val="#ppt_x-.2"/>
                                          </p:val>
                                        </p:tav>
                                        <p:tav tm="100000">
                                          <p:val>
                                            <p:strVal val="#ppt_x"/>
                                          </p:val>
                                        </p:tav>
                                      </p:tavLst>
                                    </p:anim>
                                    <p:anim calcmode="lin" valueType="num">
                                      <p:cBhvr>
                                        <p:cTn id="2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heckerboard(across)">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等高线法地形设计</a:t>
            </a:r>
          </a:p>
        </p:txBody>
      </p:sp>
      <p:sp>
        <p:nvSpPr>
          <p:cNvPr id="4" name="矩形 3"/>
          <p:cNvSpPr/>
          <p:nvPr/>
        </p:nvSpPr>
        <p:spPr>
          <a:xfrm>
            <a:off x="952340" y="762158"/>
            <a:ext cx="4571437"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三、等高线法地形设计的应用</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6644" y="5489670"/>
            <a:ext cx="1188453" cy="1188883"/>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圆角矩形 15"/>
          <p:cNvSpPr/>
          <p:nvPr/>
        </p:nvSpPr>
        <p:spPr>
          <a:xfrm>
            <a:off x="952340" y="1238521"/>
            <a:ext cx="3619054"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（一）陡坡变缓或缓坡变陡</a:t>
            </a:r>
          </a:p>
        </p:txBody>
      </p:sp>
      <p:sp>
        <p:nvSpPr>
          <p:cNvPr id="14" name="圆角矩形 13"/>
          <p:cNvSpPr/>
          <p:nvPr/>
        </p:nvSpPr>
        <p:spPr>
          <a:xfrm>
            <a:off x="857102" y="1810158"/>
            <a:ext cx="4285722" cy="3203027"/>
          </a:xfrm>
          <a:prstGeom prst="round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在高差不变的情况下，通过改变等高线间距可以减缓或增加地形的坡度，如图</a:t>
            </a:r>
            <a:r>
              <a:rPr lang="en-US" sz="1900" dirty="0" smtClean="0">
                <a:solidFill>
                  <a:schemeClr val="tx1"/>
                </a:solidFill>
                <a:latin typeface="微软雅黑" panose="020B0503020204020204" pitchFamily="34" charset="-122"/>
                <a:ea typeface="微软雅黑" panose="020B0503020204020204" pitchFamily="34" charset="-122"/>
              </a:rPr>
              <a:t>2-4</a:t>
            </a:r>
            <a:r>
              <a:rPr lang="zh-CN" altLang="en-US" sz="1900" dirty="0" smtClean="0">
                <a:solidFill>
                  <a:schemeClr val="tx1"/>
                </a:solidFill>
                <a:latin typeface="微软雅黑" panose="020B0503020204020204" pitchFamily="34" charset="-122"/>
                <a:ea typeface="微软雅黑" panose="020B0503020204020204" pitchFamily="34" charset="-122"/>
              </a:rPr>
              <a:t>和图</a:t>
            </a:r>
            <a:r>
              <a:rPr lang="en-US" sz="1900" dirty="0" smtClean="0">
                <a:solidFill>
                  <a:schemeClr val="tx1"/>
                </a:solidFill>
                <a:latin typeface="微软雅黑" panose="020B0503020204020204" pitchFamily="34" charset="-122"/>
                <a:ea typeface="微软雅黑" panose="020B0503020204020204" pitchFamily="34" charset="-122"/>
              </a:rPr>
              <a:t>2-5</a:t>
            </a:r>
            <a:r>
              <a:rPr lang="zh-CN" altLang="en-US" sz="1900" dirty="0" smtClean="0">
                <a:solidFill>
                  <a:schemeClr val="tx1"/>
                </a:solidFill>
                <a:latin typeface="微软雅黑" panose="020B0503020204020204" pitchFamily="34" charset="-122"/>
                <a:ea typeface="微软雅黑" panose="020B0503020204020204" pitchFamily="34" charset="-122"/>
              </a:rPr>
              <a:t>所示。</a:t>
            </a:r>
            <a:endParaRPr lang="zh-CN" altLang="en-US" sz="1900" dirty="0">
              <a:solidFill>
                <a:schemeClr val="tx1"/>
              </a:solidFill>
              <a:latin typeface="微软雅黑" panose="020B0503020204020204" pitchFamily="34" charset="-122"/>
              <a:ea typeface="微软雅黑" panose="020B0503020204020204" pitchFamily="34" charset="-122"/>
            </a:endParaRPr>
          </a:p>
        </p:txBody>
      </p:sp>
      <p:pic>
        <p:nvPicPr>
          <p:cNvPr id="15" name="Picture 2" descr="1-3"/>
          <p:cNvPicPr>
            <a:picLocks noChangeAspect="1" noChangeArrowheads="1"/>
          </p:cNvPicPr>
          <p:nvPr/>
        </p:nvPicPr>
        <p:blipFill>
          <a:blip r:embed="rId3" cstate="print"/>
          <a:srcRect/>
          <a:stretch>
            <a:fillRect/>
          </a:stretch>
        </p:blipFill>
        <p:spPr bwMode="auto">
          <a:xfrm>
            <a:off x="5198094" y="1744659"/>
            <a:ext cx="6325694" cy="1688672"/>
          </a:xfrm>
          <a:prstGeom prst="rect">
            <a:avLst/>
          </a:prstGeom>
          <a:noFill/>
          <a:ln w="9525">
            <a:noFill/>
            <a:miter lim="800000"/>
            <a:headEnd/>
            <a:tailEnd/>
          </a:ln>
        </p:spPr>
      </p:pic>
      <p:pic>
        <p:nvPicPr>
          <p:cNvPr id="20" name="Picture 3" descr="1-4"/>
          <p:cNvPicPr>
            <a:picLocks noChangeAspect="1" noChangeArrowheads="1"/>
          </p:cNvPicPr>
          <p:nvPr/>
        </p:nvPicPr>
        <p:blipFill>
          <a:blip r:embed="rId4" cstate="print"/>
          <a:srcRect/>
          <a:stretch>
            <a:fillRect/>
          </a:stretch>
        </p:blipFill>
        <p:spPr bwMode="auto">
          <a:xfrm>
            <a:off x="5238062" y="3935932"/>
            <a:ext cx="6285726" cy="1633134"/>
          </a:xfrm>
          <a:prstGeom prst="rect">
            <a:avLst/>
          </a:prstGeom>
          <a:noFill/>
          <a:ln w="9525">
            <a:noFill/>
            <a:miter lim="800000"/>
            <a:headEnd/>
            <a:tailEnd/>
          </a:ln>
        </p:spPr>
      </p:pic>
      <p:sp>
        <p:nvSpPr>
          <p:cNvPr id="21" name="TextBox 20"/>
          <p:cNvSpPr txBox="1"/>
          <p:nvPr/>
        </p:nvSpPr>
        <p:spPr>
          <a:xfrm>
            <a:off x="6476160" y="3459568"/>
            <a:ext cx="3774425" cy="369328"/>
          </a:xfrm>
          <a:prstGeom prst="rect">
            <a:avLst/>
          </a:prstGeom>
          <a:noFill/>
        </p:spPr>
        <p:txBody>
          <a:bodyPr wrap="non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图</a:t>
            </a:r>
            <a:r>
              <a:rPr lang="en-US" sz="1600" dirty="0" smtClean="0">
                <a:latin typeface="微软雅黑" panose="020B0503020204020204" pitchFamily="34" charset="-122"/>
                <a:ea typeface="微软雅黑" panose="020B0503020204020204" pitchFamily="34" charset="-122"/>
              </a:rPr>
              <a:t>2-4  </a:t>
            </a:r>
            <a:r>
              <a:rPr lang="zh-CN" altLang="en-US" sz="1600" dirty="0" smtClean="0">
                <a:latin typeface="微软雅黑" panose="020B0503020204020204" pitchFamily="34" charset="-122"/>
                <a:ea typeface="微软雅黑" panose="020B0503020204020204" pitchFamily="34" charset="-122"/>
              </a:rPr>
              <a:t>缩小等高线间距使地形坡度变陡</a:t>
            </a:r>
            <a:endParaRPr lang="zh-CN" altLang="en-US" sz="1600" dirty="0">
              <a:latin typeface="微软雅黑" panose="020B0503020204020204" pitchFamily="34" charset="-122"/>
              <a:ea typeface="微软雅黑" panose="020B0503020204020204" pitchFamily="34" charset="-122"/>
            </a:endParaRPr>
          </a:p>
        </p:txBody>
      </p:sp>
      <p:sp>
        <p:nvSpPr>
          <p:cNvPr id="22" name="TextBox 21"/>
          <p:cNvSpPr txBox="1"/>
          <p:nvPr/>
        </p:nvSpPr>
        <p:spPr>
          <a:xfrm>
            <a:off x="6571398" y="5632740"/>
            <a:ext cx="3774425" cy="369328"/>
          </a:xfrm>
          <a:prstGeom prst="rect">
            <a:avLst/>
          </a:prstGeom>
          <a:noFill/>
        </p:spPr>
        <p:txBody>
          <a:bodyPr wrap="non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图</a:t>
            </a:r>
            <a:r>
              <a:rPr lang="en-US" sz="1600" dirty="0" smtClean="0">
                <a:latin typeface="微软雅黑" panose="020B0503020204020204" pitchFamily="34" charset="-122"/>
                <a:ea typeface="微软雅黑" panose="020B0503020204020204" pitchFamily="34" charset="-122"/>
              </a:rPr>
              <a:t>2-5  </a:t>
            </a:r>
            <a:r>
              <a:rPr lang="zh-CN" altLang="en-US" sz="1600" dirty="0" smtClean="0">
                <a:latin typeface="微软雅黑" panose="020B0503020204020204" pitchFamily="34" charset="-122"/>
                <a:ea typeface="微软雅黑" panose="020B0503020204020204" pitchFamily="34" charset="-122"/>
              </a:rPr>
              <a:t>增大等高线间距使地形坡度变缓</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plus(in)">
                                      <p:cBhvr>
                                        <p:cTn id="19" dur="2000"/>
                                        <p:tgtEl>
                                          <p:spTgt spid="14"/>
                                        </p:tgtEl>
                                      </p:cBhvr>
                                    </p:animEffect>
                                  </p:childTnLst>
                                </p:cTn>
                              </p:par>
                              <p:par>
                                <p:cTn id="20" presetID="1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plus(in)">
                                      <p:cBhvr>
                                        <p:cTn id="22" dur="2000"/>
                                        <p:tgtEl>
                                          <p:spTgt spid="15"/>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plus(in)">
                                      <p:cBhvr>
                                        <p:cTn id="25" dur="2000"/>
                                        <p:tgtEl>
                                          <p:spTgt spid="21"/>
                                        </p:tgtEl>
                                      </p:cBhvr>
                                    </p:animEffect>
                                  </p:childTnLst>
                                </p:cTn>
                              </p:par>
                              <p:par>
                                <p:cTn id="26" presetID="13" presetClass="entr" presetSubtype="16"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plus(in)">
                                      <p:cBhvr>
                                        <p:cTn id="28" dur="2000"/>
                                        <p:tgtEl>
                                          <p:spTgt spid="20"/>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plus(in)">
                                      <p:cBhvr>
                                        <p:cTn id="3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4" grpId="0" animBg="1"/>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等高线法地形设计</a:t>
            </a:r>
          </a:p>
        </p:txBody>
      </p:sp>
      <p:sp>
        <p:nvSpPr>
          <p:cNvPr id="4" name="矩形 3"/>
          <p:cNvSpPr/>
          <p:nvPr/>
        </p:nvSpPr>
        <p:spPr>
          <a:xfrm>
            <a:off x="952340" y="762158"/>
            <a:ext cx="4571437"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三、等高线法地形设计的应用</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52358" y="5775488"/>
            <a:ext cx="902738" cy="903065"/>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圆角矩形 15"/>
          <p:cNvSpPr/>
          <p:nvPr/>
        </p:nvSpPr>
        <p:spPr>
          <a:xfrm>
            <a:off x="952340" y="1238521"/>
            <a:ext cx="3238101"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（二）垫平沟谷</a:t>
            </a:r>
          </a:p>
        </p:txBody>
      </p:sp>
      <p:sp>
        <p:nvSpPr>
          <p:cNvPr id="17" name="圆角矩形 16"/>
          <p:cNvSpPr/>
          <p:nvPr/>
        </p:nvSpPr>
        <p:spPr>
          <a:xfrm>
            <a:off x="761864" y="4668339"/>
            <a:ext cx="5142866" cy="1524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800" dirty="0" smtClean="0">
                <a:solidFill>
                  <a:schemeClr val="tx1"/>
                </a:solidFill>
                <a:latin typeface="微软雅黑" panose="020B0503020204020204" pitchFamily="34" charset="-122"/>
                <a:ea typeface="微软雅黑" panose="020B0503020204020204" pitchFamily="34" charset="-122"/>
              </a:rPr>
              <a:t>如图</a:t>
            </a:r>
            <a:r>
              <a:rPr lang="en-US" sz="1800" dirty="0" smtClean="0">
                <a:solidFill>
                  <a:schemeClr val="tx1"/>
                </a:solidFill>
                <a:latin typeface="微软雅黑" panose="020B0503020204020204" pitchFamily="34" charset="-122"/>
                <a:ea typeface="微软雅黑" panose="020B0503020204020204" pitchFamily="34" charset="-122"/>
              </a:rPr>
              <a:t>2-7</a:t>
            </a:r>
            <a:r>
              <a:rPr lang="zh-CN" altLang="en-US" sz="1800" dirty="0" smtClean="0">
                <a:solidFill>
                  <a:schemeClr val="tx1"/>
                </a:solidFill>
                <a:latin typeface="微软雅黑" panose="020B0503020204020204" pitchFamily="34" charset="-122"/>
                <a:ea typeface="微软雅黑" panose="020B0503020204020204" pitchFamily="34" charset="-122"/>
              </a:rPr>
              <a:t>所示，将山脊削平的设计方法和垫平沟谷的设计方法相同，只是设计等高线所切割的原地形等高线方向与垫平沟谷相反。</a:t>
            </a:r>
            <a:endParaRPr lang="zh-CN" altLang="en-US" sz="1800" dirty="0">
              <a:solidFill>
                <a:schemeClr val="tx1"/>
              </a:solidFill>
              <a:latin typeface="微软雅黑" panose="020B0503020204020204" pitchFamily="34" charset="-122"/>
              <a:ea typeface="微软雅黑" panose="020B0503020204020204" pitchFamily="34" charset="-122"/>
            </a:endParaRPr>
          </a:p>
        </p:txBody>
      </p:sp>
      <p:pic>
        <p:nvPicPr>
          <p:cNvPr id="18" name="Picture 2" descr="1-5"/>
          <p:cNvPicPr>
            <a:picLocks noChangeAspect="1" noChangeArrowheads="1"/>
          </p:cNvPicPr>
          <p:nvPr/>
        </p:nvPicPr>
        <p:blipFill>
          <a:blip r:embed="rId3" cstate="print"/>
          <a:srcRect/>
          <a:stretch>
            <a:fillRect/>
          </a:stretch>
        </p:blipFill>
        <p:spPr bwMode="auto">
          <a:xfrm>
            <a:off x="5999968" y="1619613"/>
            <a:ext cx="2956999" cy="3085102"/>
          </a:xfrm>
          <a:prstGeom prst="rect">
            <a:avLst/>
          </a:prstGeom>
          <a:noFill/>
          <a:ln w="9525">
            <a:noFill/>
            <a:miter lim="800000"/>
            <a:headEnd/>
            <a:tailEnd/>
          </a:ln>
        </p:spPr>
      </p:pic>
      <p:pic>
        <p:nvPicPr>
          <p:cNvPr id="19" name="Picture 3" descr="1-6"/>
          <p:cNvPicPr>
            <a:picLocks noChangeAspect="1" noChangeArrowheads="1"/>
          </p:cNvPicPr>
          <p:nvPr/>
        </p:nvPicPr>
        <p:blipFill>
          <a:blip r:embed="rId4" cstate="print"/>
          <a:srcRect/>
          <a:stretch>
            <a:fillRect/>
          </a:stretch>
        </p:blipFill>
        <p:spPr bwMode="auto">
          <a:xfrm>
            <a:off x="9047593" y="1619613"/>
            <a:ext cx="2907717" cy="3051532"/>
          </a:xfrm>
          <a:prstGeom prst="rect">
            <a:avLst/>
          </a:prstGeom>
          <a:noFill/>
          <a:ln w="9525">
            <a:noFill/>
            <a:miter lim="800000"/>
            <a:headEnd/>
            <a:tailEnd/>
          </a:ln>
        </p:spPr>
      </p:pic>
      <p:sp>
        <p:nvSpPr>
          <p:cNvPr id="23" name="TextBox 22"/>
          <p:cNvSpPr txBox="1"/>
          <p:nvPr/>
        </p:nvSpPr>
        <p:spPr>
          <a:xfrm>
            <a:off x="6666636" y="4763613"/>
            <a:ext cx="4985500" cy="615549"/>
          </a:xfrm>
          <a:prstGeom prst="rect">
            <a:avLst/>
          </a:prstGeom>
          <a:noFill/>
        </p:spPr>
        <p:txBody>
          <a:bodyPr wrap="square" lIns="121917" tIns="60958" rIns="121917" bIns="60958" rtlCol="0">
            <a:spAutoFit/>
          </a:bodyPr>
          <a:lstStyle/>
          <a:p>
            <a:r>
              <a:rPr lang="en-US" altLang="zh-CN" sz="1600" dirty="0" smtClean="0">
                <a:latin typeface="微软雅黑" panose="020B0503020204020204" pitchFamily="34" charset="-122"/>
                <a:ea typeface="微软雅黑" panose="020B0503020204020204" pitchFamily="34" charset="-122"/>
              </a:rPr>
              <a:t>—</a:t>
            </a:r>
            <a:r>
              <a:rPr lang="en-US" sz="1600" dirty="0" smtClean="0">
                <a:latin typeface="微软雅黑" panose="020B0503020204020204" pitchFamily="34" charset="-122"/>
                <a:ea typeface="微软雅黑" panose="020B0503020204020204" pitchFamily="34" charset="-122"/>
              </a:rPr>
              <a:t>63.0</a:t>
            </a: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a:t>
            </a:r>
            <a:r>
              <a:rPr lang="en-US" sz="1600" dirty="0" smtClean="0">
                <a:latin typeface="微软雅黑" panose="020B0503020204020204" pitchFamily="34" charset="-122"/>
                <a:ea typeface="微软雅黑" panose="020B0503020204020204" pitchFamily="34" charset="-122"/>
              </a:rPr>
              <a:t>64.0</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a:t>
            </a:r>
          </a:p>
          <a:p>
            <a:r>
              <a:rPr lang="zh-CN" altLang="en-US" sz="1600" dirty="0" smtClean="0">
                <a:latin typeface="微软雅黑" panose="020B0503020204020204" pitchFamily="34" charset="-122"/>
                <a:ea typeface="微软雅黑" panose="020B0503020204020204" pitchFamily="34" charset="-122"/>
              </a:rPr>
              <a:t>原地形等高线</a:t>
            </a:r>
            <a:r>
              <a:rPr lang="en-US"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设计地形等高线   </a:t>
            </a:r>
            <a:endParaRPr lang="zh-CN" altLang="en-US" sz="16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6285683" y="5430522"/>
            <a:ext cx="5523820" cy="369418"/>
          </a:xfrm>
          <a:prstGeom prst="rect">
            <a:avLst/>
          </a:prstGeom>
          <a:noFill/>
        </p:spPr>
        <p:txBody>
          <a:bodyPr wrap="squar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图</a:t>
            </a:r>
            <a:r>
              <a:rPr lang="en-US" sz="1600" dirty="0" smtClean="0">
                <a:latin typeface="微软雅黑" panose="020B0503020204020204" pitchFamily="34" charset="-122"/>
                <a:ea typeface="微软雅黑" panose="020B0503020204020204" pitchFamily="34" charset="-122"/>
              </a:rPr>
              <a:t>2-6  </a:t>
            </a:r>
            <a:r>
              <a:rPr lang="zh-CN" altLang="en-US" sz="1600" dirty="0" smtClean="0">
                <a:latin typeface="微软雅黑" panose="020B0503020204020204" pitchFamily="34" charset="-122"/>
                <a:ea typeface="微软雅黑" panose="020B0503020204020204" pitchFamily="34" charset="-122"/>
              </a:rPr>
              <a:t>垫平沟谷等高线设计</a:t>
            </a:r>
            <a:r>
              <a:rPr lang="en-US"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图</a:t>
            </a:r>
            <a:r>
              <a:rPr lang="en-US" sz="1600" dirty="0" smtClean="0">
                <a:latin typeface="微软雅黑" panose="020B0503020204020204" pitchFamily="34" charset="-122"/>
                <a:ea typeface="微软雅黑" panose="020B0503020204020204" pitchFamily="34" charset="-122"/>
              </a:rPr>
              <a:t>2-7  </a:t>
            </a:r>
            <a:r>
              <a:rPr lang="zh-CN" altLang="en-US" sz="1600" dirty="0" smtClean="0">
                <a:latin typeface="微软雅黑" panose="020B0503020204020204" pitchFamily="34" charset="-122"/>
                <a:ea typeface="微软雅黑" panose="020B0503020204020204" pitchFamily="34" charset="-122"/>
              </a:rPr>
              <a:t>削平山脊等高线设计</a:t>
            </a:r>
          </a:p>
        </p:txBody>
      </p:sp>
      <p:sp>
        <p:nvSpPr>
          <p:cNvPr id="25" name="圆角矩形 24"/>
          <p:cNvSpPr/>
          <p:nvPr/>
        </p:nvSpPr>
        <p:spPr>
          <a:xfrm>
            <a:off x="857102" y="4191976"/>
            <a:ext cx="3142863"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2100" b="1" dirty="0" smtClean="0">
                <a:solidFill>
                  <a:srgbClr val="C00000"/>
                </a:solidFill>
                <a:latin typeface="楷体_GB2312" pitchFamily="49" charset="-122"/>
                <a:ea typeface="楷体_GB2312" pitchFamily="49" charset="-122"/>
              </a:rPr>
              <a:t>（三）削平山脊</a:t>
            </a:r>
          </a:p>
        </p:txBody>
      </p:sp>
      <p:sp>
        <p:nvSpPr>
          <p:cNvPr id="26" name="圆角矩形 25"/>
          <p:cNvSpPr/>
          <p:nvPr/>
        </p:nvSpPr>
        <p:spPr>
          <a:xfrm>
            <a:off x="761864" y="1714885"/>
            <a:ext cx="5047628" cy="2502491"/>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800" dirty="0" smtClean="0">
                <a:solidFill>
                  <a:schemeClr val="tx1"/>
                </a:solidFill>
                <a:latin typeface="微软雅黑" panose="020B0503020204020204" pitchFamily="34" charset="-122"/>
                <a:ea typeface="微软雅黑" panose="020B0503020204020204" pitchFamily="34" charset="-122"/>
              </a:rPr>
              <a:t>在园林土方工程中，有些沟谷地段须垫平。对垫平这类地段进行设计时，一般将设计等高线与拟垫平部分的同值等高线连接。其连接点就是不挖不填的点，称为“零点”；这些相邻零点的连线，称为“零点线”；其所围的区域就是垫土范围，如图</a:t>
            </a:r>
            <a:r>
              <a:rPr lang="en-US" sz="1800" dirty="0" smtClean="0">
                <a:solidFill>
                  <a:schemeClr val="tx1"/>
                </a:solidFill>
                <a:latin typeface="微软雅黑" panose="020B0503020204020204" pitchFamily="34" charset="-122"/>
                <a:ea typeface="微软雅黑" panose="020B0503020204020204" pitchFamily="34" charset="-122"/>
              </a:rPr>
              <a:t>2-6</a:t>
            </a:r>
            <a:r>
              <a:rPr lang="zh-CN" altLang="en-US" sz="1800" dirty="0" smtClean="0">
                <a:solidFill>
                  <a:schemeClr val="tx1"/>
                </a:solidFill>
                <a:latin typeface="微软雅黑" panose="020B0503020204020204" pitchFamily="34" charset="-122"/>
                <a:ea typeface="微软雅黑" panose="020B0503020204020204" pitchFamily="34" charset="-122"/>
              </a:rPr>
              <a:t>所示。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ppt_x</p:attrName>
                                        </p:attrNameLst>
                                      </p:cBhvr>
                                      <p:tavLst>
                                        <p:tav tm="0">
                                          <p:val>
                                            <p:strVal val="#ppt_x-.2"/>
                                          </p:val>
                                        </p:tav>
                                        <p:tav tm="100000">
                                          <p:val>
                                            <p:strVal val="#ppt_x"/>
                                          </p:val>
                                        </p:tav>
                                      </p:tavLst>
                                    </p:anim>
                                    <p:anim calcmode="lin" valueType="num">
                                      <p:cBhvr>
                                        <p:cTn id="1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6"/>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ppt_x</p:attrName>
                                        </p:attrNameLst>
                                      </p:cBhvr>
                                      <p:tavLst>
                                        <p:tav tm="0">
                                          <p:val>
                                            <p:strVal val="#ppt_x-.2"/>
                                          </p:val>
                                        </p:tav>
                                        <p:tav tm="100000">
                                          <p:val>
                                            <p:strVal val="#ppt_x"/>
                                          </p:val>
                                        </p:tav>
                                      </p:tavLst>
                                    </p:anim>
                                    <p:anim calcmode="lin" valueType="num">
                                      <p:cBhvr>
                                        <p:cTn id="24"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5"/>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ppt_x</p:attrName>
                                        </p:attrNameLst>
                                      </p:cBhvr>
                                      <p:tavLst>
                                        <p:tav tm="0">
                                          <p:val>
                                            <p:strVal val="#ppt_x-.2"/>
                                          </p:val>
                                        </p:tav>
                                        <p:tav tm="100000">
                                          <p:val>
                                            <p:strVal val="#ppt_x"/>
                                          </p:val>
                                        </p:tav>
                                      </p:tavLst>
                                    </p:anim>
                                    <p:anim calcmode="lin" valueType="num">
                                      <p:cBhvr>
                                        <p:cTn id="2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7"/>
                                        </p:tgtEl>
                                      </p:cBhvr>
                                    </p:animEffect>
                                  </p:childTnLst>
                                </p:cTn>
                              </p:par>
                              <p:par>
                                <p:cTn id="31" presetID="29"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ppt_x</p:attrName>
                                        </p:attrNameLst>
                                      </p:cBhvr>
                                      <p:tavLst>
                                        <p:tav tm="0">
                                          <p:val>
                                            <p:strVal val="#ppt_x-.2"/>
                                          </p:val>
                                        </p:tav>
                                        <p:tav tm="100000">
                                          <p:val>
                                            <p:strVal val="#ppt_x"/>
                                          </p:val>
                                        </p:tav>
                                      </p:tavLst>
                                    </p:anim>
                                    <p:anim calcmode="lin" valueType="num">
                                      <p:cBhvr>
                                        <p:cTn id="34"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8"/>
                                        </p:tgtEl>
                                      </p:cBhvr>
                                    </p:animEffect>
                                  </p:childTnLst>
                                </p:cTn>
                              </p:par>
                              <p:par>
                                <p:cTn id="36" presetID="29"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ppt_x</p:attrName>
                                        </p:attrNameLst>
                                      </p:cBhvr>
                                      <p:tavLst>
                                        <p:tav tm="0">
                                          <p:val>
                                            <p:strVal val="#ppt_x-.2"/>
                                          </p:val>
                                        </p:tav>
                                        <p:tav tm="100000">
                                          <p:val>
                                            <p:strVal val="#ppt_x"/>
                                          </p:val>
                                        </p:tav>
                                      </p:tavLst>
                                    </p:anim>
                                    <p:anim calcmode="lin" valueType="num">
                                      <p:cBhvr>
                                        <p:cTn id="3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9"/>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0" fill="hold"/>
                                        <p:tgtEl>
                                          <p:spTgt spid="23"/>
                                        </p:tgtEl>
                                        <p:attrNameLst>
                                          <p:attrName>ppt_x</p:attrName>
                                        </p:attrNameLst>
                                      </p:cBhvr>
                                      <p:tavLst>
                                        <p:tav tm="0">
                                          <p:val>
                                            <p:strVal val="#ppt_x-.2"/>
                                          </p:val>
                                        </p:tav>
                                        <p:tav tm="100000">
                                          <p:val>
                                            <p:strVal val="#ppt_x"/>
                                          </p:val>
                                        </p:tav>
                                      </p:tavLst>
                                    </p:anim>
                                    <p:anim calcmode="lin" valueType="num">
                                      <p:cBhvr>
                                        <p:cTn id="4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3"/>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1000" fill="hold"/>
                                        <p:tgtEl>
                                          <p:spTgt spid="24"/>
                                        </p:tgtEl>
                                        <p:attrNameLst>
                                          <p:attrName>ppt_x</p:attrName>
                                        </p:attrNameLst>
                                      </p:cBhvr>
                                      <p:tavLst>
                                        <p:tav tm="0">
                                          <p:val>
                                            <p:strVal val="#ppt_x-.2"/>
                                          </p:val>
                                        </p:tav>
                                        <p:tav tm="100000">
                                          <p:val>
                                            <p:strVal val="#ppt_x"/>
                                          </p:val>
                                        </p:tav>
                                      </p:tavLst>
                                    </p:anim>
                                    <p:anim calcmode="lin" valueType="num">
                                      <p:cBhvr>
                                        <p:cTn id="4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23" grpId="0"/>
      <p:bldP spid="24" grpId="0"/>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等高线法地形设计</a:t>
            </a:r>
          </a:p>
        </p:txBody>
      </p:sp>
      <p:sp>
        <p:nvSpPr>
          <p:cNvPr id="4" name="矩形 3"/>
          <p:cNvSpPr/>
          <p:nvPr/>
        </p:nvSpPr>
        <p:spPr>
          <a:xfrm>
            <a:off x="952340" y="762158"/>
            <a:ext cx="4571437"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三、等高线法地形设计的应用</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52358" y="5775488"/>
            <a:ext cx="902738" cy="903065"/>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圆角矩形 15"/>
          <p:cNvSpPr/>
          <p:nvPr/>
        </p:nvSpPr>
        <p:spPr>
          <a:xfrm>
            <a:off x="952340" y="1238521"/>
            <a:ext cx="3238101"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（四）平整场地</a:t>
            </a:r>
          </a:p>
        </p:txBody>
      </p:sp>
      <p:sp>
        <p:nvSpPr>
          <p:cNvPr id="20" name="圆角矩形 19"/>
          <p:cNvSpPr/>
          <p:nvPr/>
        </p:nvSpPr>
        <p:spPr>
          <a:xfrm>
            <a:off x="857102" y="2000704"/>
            <a:ext cx="5518164" cy="3587869"/>
          </a:xfrm>
          <a:prstGeom prst="round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园林中的场地主要包括铺装广场、建筑地坪、草坪、文体活动场地等。各种场地因使用功能不同，对排水坡度的要求也不同。非铺装场地对坡度要求不那么严格，其目的是垫洼平凸，使地表坡度顺其自然，排水通畅即可。铺装场地对坡度要求较严格，往往采用规则的坡面，可以是单面坡、两面坡和四面坡，坡面上纵、横坡度保持一致，如图</a:t>
            </a:r>
            <a:r>
              <a:rPr lang="en-US" sz="1900" dirty="0" smtClean="0">
                <a:solidFill>
                  <a:schemeClr val="tx1"/>
                </a:solidFill>
                <a:latin typeface="微软雅黑" panose="020B0503020204020204" pitchFamily="34" charset="-122"/>
                <a:ea typeface="微软雅黑" panose="020B0503020204020204" pitchFamily="34" charset="-122"/>
              </a:rPr>
              <a:t>2-8</a:t>
            </a:r>
            <a:r>
              <a:rPr lang="zh-CN" altLang="en-US" sz="1900" dirty="0" smtClean="0">
                <a:solidFill>
                  <a:schemeClr val="tx1"/>
                </a:solidFill>
                <a:latin typeface="微软雅黑" panose="020B0503020204020204" pitchFamily="34" charset="-122"/>
                <a:ea typeface="微软雅黑" panose="020B0503020204020204" pitchFamily="34" charset="-122"/>
              </a:rPr>
              <a:t>所示。</a:t>
            </a:r>
          </a:p>
        </p:txBody>
      </p:sp>
      <p:pic>
        <p:nvPicPr>
          <p:cNvPr id="21" name="Picture 2" descr="1-7"/>
          <p:cNvPicPr>
            <a:picLocks noChangeAspect="1" noChangeArrowheads="1"/>
          </p:cNvPicPr>
          <p:nvPr/>
        </p:nvPicPr>
        <p:blipFill>
          <a:blip r:embed="rId3" cstate="print"/>
          <a:srcRect/>
          <a:stretch>
            <a:fillRect/>
          </a:stretch>
        </p:blipFill>
        <p:spPr bwMode="auto">
          <a:xfrm>
            <a:off x="6881024" y="858026"/>
            <a:ext cx="4120605" cy="5029426"/>
          </a:xfrm>
          <a:prstGeom prst="rect">
            <a:avLst/>
          </a:prstGeom>
          <a:noFill/>
          <a:ln w="9525">
            <a:noFill/>
            <a:miter lim="800000"/>
            <a:headEnd/>
            <a:tailEnd/>
          </a:ln>
        </p:spPr>
      </p:pic>
      <p:sp>
        <p:nvSpPr>
          <p:cNvPr id="22" name="TextBox 21"/>
          <p:cNvSpPr txBox="1"/>
          <p:nvPr/>
        </p:nvSpPr>
        <p:spPr>
          <a:xfrm>
            <a:off x="7523781" y="5906885"/>
            <a:ext cx="2953688" cy="369328"/>
          </a:xfrm>
          <a:prstGeom prst="rect">
            <a:avLst/>
          </a:prstGeom>
          <a:noFill/>
        </p:spPr>
        <p:txBody>
          <a:bodyPr wrap="non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图</a:t>
            </a:r>
            <a:r>
              <a:rPr lang="en-US" sz="1600" dirty="0" smtClean="0">
                <a:latin typeface="微软雅黑" panose="020B0503020204020204" pitchFamily="34" charset="-122"/>
                <a:ea typeface="微软雅黑" panose="020B0503020204020204" pitchFamily="34" charset="-122"/>
              </a:rPr>
              <a:t>2-8  </a:t>
            </a:r>
            <a:r>
              <a:rPr lang="zh-CN" altLang="en-US" sz="1600" dirty="0" smtClean="0">
                <a:latin typeface="微软雅黑" panose="020B0503020204020204" pitchFamily="34" charset="-122"/>
                <a:ea typeface="微软雅黑" panose="020B0503020204020204" pitchFamily="34" charset="-122"/>
              </a:rPr>
              <a:t>平整场地的等高线设计</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edge">
                                      <p:cBhvr>
                                        <p:cTn id="20" dur="2000"/>
                                        <p:tgtEl>
                                          <p:spTgt spid="20"/>
                                        </p:tgtEl>
                                      </p:cBhvr>
                                    </p:animEffect>
                                  </p:childTnLst>
                                </p:cTn>
                              </p:par>
                              <p:par>
                                <p:cTn id="21" presetID="2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edge">
                                      <p:cBhvr>
                                        <p:cTn id="23" dur="2000"/>
                                        <p:tgtEl>
                                          <p:spTgt spid="21"/>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edge">
                                      <p:cBhvr>
                                        <p:cTn id="2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项目要求</a:t>
            </a:r>
            <a:endParaRPr lang="zh-CN" altLang="en-US" dirty="0"/>
          </a:p>
        </p:txBody>
      </p:sp>
      <p:pic>
        <p:nvPicPr>
          <p:cNvPr id="16" name="Picture 3" descr="E:\我的作品\4比3标准\中国风\传统风格类型模板\PSD002767.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38073" y="2784934"/>
            <a:ext cx="2952369" cy="247145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5523777" y="666885"/>
            <a:ext cx="6000011" cy="3631759"/>
          </a:xfrm>
          <a:prstGeom prst="rect">
            <a:avLst/>
          </a:prstGeom>
          <a:noFill/>
        </p:spPr>
        <p:txBody>
          <a:bodyPr wrap="square" lIns="121917" tIns="60958" rIns="121917" bIns="60958" rtlCol="0">
            <a:spAutoFit/>
          </a:bodyPr>
          <a:lstStyle>
            <a:defPPr>
              <a:defRPr lang="zh-CN"/>
            </a:defPPr>
            <a:lvl1pPr>
              <a:lnSpc>
                <a:spcPct val="150000"/>
              </a:lnSpc>
              <a:defRPr b="1">
                <a:solidFill>
                  <a:schemeClr val="tx1">
                    <a:lumMod val="75000"/>
                    <a:lumOff val="25000"/>
                  </a:schemeClr>
                </a:solidFill>
                <a:latin typeface="隶书" pitchFamily="49" charset="-122"/>
                <a:ea typeface="隶书" pitchFamily="49" charset="-122"/>
              </a:defRPr>
            </a:lvl1pPr>
          </a:lstStyle>
          <a:p>
            <a:pPr indent="624205">
              <a:lnSpc>
                <a:spcPct val="200000"/>
              </a:lnSpc>
              <a:buClr>
                <a:srgbClr val="C00000"/>
              </a:buClr>
            </a:pPr>
            <a:r>
              <a:rPr lang="zh-CN" altLang="en-US" sz="1900" dirty="0" smtClean="0">
                <a:solidFill>
                  <a:srgbClr val="FF0000"/>
                </a:solidFill>
                <a:latin typeface="微软雅黑" panose="020B0503020204020204" pitchFamily="34" charset="-122"/>
                <a:ea typeface="微软雅黑" panose="020B0503020204020204" pitchFamily="34" charset="-122"/>
              </a:rPr>
              <a:t>知识目标</a:t>
            </a:r>
          </a:p>
          <a:p>
            <a:pPr indent="624205">
              <a:lnSpc>
                <a:spcPct val="200000"/>
              </a:lnSpc>
              <a:buClr>
                <a:srgbClr val="C00000"/>
              </a:buClr>
              <a:buFont typeface="Wingdings" panose="05000000000000000000" pitchFamily="2" charset="2"/>
              <a:buChar char="u"/>
            </a:pPr>
            <a:r>
              <a:rPr lang="zh-CN" altLang="en-US" sz="1900" dirty="0" smtClean="0">
                <a:latin typeface="微软雅黑" panose="020B0503020204020204" pitchFamily="34" charset="-122"/>
                <a:ea typeface="微软雅黑" panose="020B0503020204020204" pitchFamily="34" charset="-122"/>
              </a:rPr>
              <a:t>了解竖向设计的相关概念，园林工程竖向设计的内容、步骤和原则；</a:t>
            </a:r>
          </a:p>
          <a:p>
            <a:pPr indent="624205">
              <a:lnSpc>
                <a:spcPct val="200000"/>
              </a:lnSpc>
              <a:buClr>
                <a:srgbClr val="C00000"/>
              </a:buClr>
              <a:buFont typeface="Wingdings" panose="05000000000000000000" pitchFamily="2" charset="2"/>
              <a:buChar char="u"/>
            </a:pPr>
            <a:r>
              <a:rPr lang="zh-CN" altLang="en-US" sz="1900" dirty="0" smtClean="0">
                <a:latin typeface="微软雅黑" panose="020B0503020204020204" pitchFamily="34" charset="-122"/>
                <a:ea typeface="微软雅黑" panose="020B0503020204020204" pitchFamily="34" charset="-122"/>
              </a:rPr>
              <a:t>了解等高线的特点和等高线法地形设计的应用；</a:t>
            </a:r>
          </a:p>
          <a:p>
            <a:pPr indent="624205">
              <a:lnSpc>
                <a:spcPct val="200000"/>
              </a:lnSpc>
              <a:buClr>
                <a:srgbClr val="C00000"/>
              </a:buClr>
              <a:buFont typeface="Wingdings" panose="05000000000000000000" pitchFamily="2" charset="2"/>
              <a:buChar char="u"/>
            </a:pPr>
            <a:r>
              <a:rPr lang="zh-CN" altLang="en-US" sz="1900" dirty="0" smtClean="0">
                <a:latin typeface="微软雅黑" panose="020B0503020204020204" pitchFamily="34" charset="-122"/>
                <a:ea typeface="微软雅黑" panose="020B0503020204020204" pitchFamily="34" charset="-122"/>
              </a:rPr>
              <a:t>掌握等高线法和断面法地形设计的方法；</a:t>
            </a:r>
          </a:p>
          <a:p>
            <a:pPr indent="624205">
              <a:lnSpc>
                <a:spcPct val="200000"/>
              </a:lnSpc>
              <a:buClr>
                <a:srgbClr val="C00000"/>
              </a:buClr>
              <a:buFont typeface="Wingdings" panose="05000000000000000000" pitchFamily="2" charset="2"/>
              <a:buChar char="u"/>
            </a:pPr>
            <a:r>
              <a:rPr lang="zh-CN" altLang="en-US" sz="1900" dirty="0" smtClean="0">
                <a:latin typeface="微软雅黑" panose="020B0503020204020204" pitchFamily="34" charset="-122"/>
                <a:ea typeface="微软雅黑" panose="020B0503020204020204" pitchFamily="34" charset="-122"/>
              </a:rPr>
              <a:t>掌握土方工程施工的方法。</a:t>
            </a:r>
          </a:p>
        </p:txBody>
      </p:sp>
      <p:cxnSp>
        <p:nvCxnSpPr>
          <p:cNvPr id="19" name="直接连接符 18"/>
          <p:cNvCxnSpPr/>
          <p:nvPr/>
        </p:nvCxnSpPr>
        <p:spPr>
          <a:xfrm>
            <a:off x="4666632" y="2333424"/>
            <a:ext cx="0" cy="2922963"/>
          </a:xfrm>
          <a:prstGeom prst="line">
            <a:avLst/>
          </a:prstGeom>
          <a:ln>
            <a:solidFill>
              <a:srgbClr val="B69F7F"/>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23777" y="4006866"/>
            <a:ext cx="5818256" cy="2900790"/>
          </a:xfrm>
          <a:prstGeom prst="rect">
            <a:avLst/>
          </a:prstGeom>
          <a:noFill/>
        </p:spPr>
        <p:txBody>
          <a:bodyPr wrap="square" lIns="121917" tIns="60958" rIns="121917" bIns="60958" rtlCol="0">
            <a:spAutoFit/>
          </a:bodyPr>
          <a:lstStyle>
            <a:defPPr>
              <a:defRPr lang="zh-CN"/>
            </a:defPPr>
            <a:lvl1pPr>
              <a:lnSpc>
                <a:spcPct val="150000"/>
              </a:lnSpc>
              <a:defRPr b="1">
                <a:solidFill>
                  <a:schemeClr val="tx1">
                    <a:lumMod val="75000"/>
                    <a:lumOff val="25000"/>
                  </a:schemeClr>
                </a:solidFill>
                <a:latin typeface="隶书" pitchFamily="49" charset="-122"/>
                <a:ea typeface="隶书" pitchFamily="49" charset="-122"/>
              </a:defRPr>
            </a:lvl1pPr>
          </a:lstStyle>
          <a:p>
            <a:pPr indent="624205">
              <a:lnSpc>
                <a:spcPct val="200000"/>
              </a:lnSpc>
              <a:buClr>
                <a:srgbClr val="C00000"/>
              </a:buClr>
            </a:pPr>
            <a:r>
              <a:rPr lang="zh-CN" altLang="en-US" sz="1900" dirty="0" smtClean="0">
                <a:solidFill>
                  <a:srgbClr val="FF0000"/>
                </a:solidFill>
                <a:latin typeface="微软雅黑" panose="020B0503020204020204" pitchFamily="34" charset="-122"/>
                <a:ea typeface="微软雅黑" panose="020B0503020204020204" pitchFamily="34" charset="-122"/>
              </a:rPr>
              <a:t>技能目标</a:t>
            </a:r>
          </a:p>
          <a:p>
            <a:pPr indent="624205">
              <a:lnSpc>
                <a:spcPct val="200000"/>
              </a:lnSpc>
              <a:buClr>
                <a:srgbClr val="C00000"/>
              </a:buClr>
              <a:buFont typeface="Wingdings" panose="05000000000000000000" pitchFamily="2" charset="2"/>
              <a:buChar char="u"/>
            </a:pPr>
            <a:r>
              <a:rPr lang="zh-CN" altLang="en-US" sz="1900" dirty="0" smtClean="0">
                <a:latin typeface="微软雅黑" panose="020B0503020204020204" pitchFamily="34" charset="-122"/>
                <a:ea typeface="微软雅黑" panose="020B0503020204020204" pitchFamily="34" charset="-122"/>
              </a:rPr>
              <a:t>具有计算土方量的能力；</a:t>
            </a:r>
          </a:p>
          <a:p>
            <a:pPr indent="624205">
              <a:lnSpc>
                <a:spcPct val="200000"/>
              </a:lnSpc>
              <a:buClr>
                <a:srgbClr val="C00000"/>
              </a:buClr>
              <a:buFont typeface="Wingdings" panose="05000000000000000000" pitchFamily="2" charset="2"/>
              <a:buChar char="u"/>
            </a:pPr>
            <a:r>
              <a:rPr lang="zh-CN" altLang="en-US" sz="1900" dirty="0" smtClean="0">
                <a:latin typeface="微软雅黑" panose="020B0503020204020204" pitchFamily="34" charset="-122"/>
                <a:ea typeface="微软雅黑" panose="020B0503020204020204" pitchFamily="34" charset="-122"/>
              </a:rPr>
              <a:t>具有等高线法和断面法地形设计的能力；</a:t>
            </a:r>
          </a:p>
          <a:p>
            <a:pPr indent="624205">
              <a:lnSpc>
                <a:spcPct val="200000"/>
              </a:lnSpc>
              <a:buClr>
                <a:srgbClr val="C00000"/>
              </a:buClr>
              <a:buFont typeface="Wingdings" panose="05000000000000000000" pitchFamily="2" charset="2"/>
              <a:buChar char="u"/>
            </a:pPr>
            <a:r>
              <a:rPr lang="zh-CN" altLang="en-US" sz="1900" dirty="0" smtClean="0">
                <a:latin typeface="微软雅黑" panose="020B0503020204020204" pitchFamily="34" charset="-122"/>
                <a:ea typeface="微软雅黑" panose="020B0503020204020204" pitchFamily="34" charset="-122"/>
              </a:rPr>
              <a:t>具有土方工程施工的能力。</a:t>
            </a:r>
          </a:p>
          <a:p>
            <a:endParaRPr lang="zh-CN" altLang="en-US" sz="1900" b="0" dirty="0">
              <a:solidFill>
                <a:schemeClr val="tx1">
                  <a:lumMod val="85000"/>
                  <a:lumOff val="15000"/>
                </a:schemeClr>
              </a:solidFill>
              <a:latin typeface="+mn-ea"/>
              <a:ea typeface="+mn-ea"/>
            </a:endParaRPr>
          </a:p>
        </p:txBody>
      </p:sp>
      <p:pic>
        <p:nvPicPr>
          <p:cNvPr id="21"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800" decel="100000"/>
                                        <p:tgtEl>
                                          <p:spTgt spid="18"/>
                                        </p:tgtEl>
                                      </p:cBhvr>
                                    </p:animEffect>
                                    <p:anim calcmode="lin" valueType="num">
                                      <p:cBhvr>
                                        <p:cTn id="8" dur="800" decel="100000" fill="hold"/>
                                        <p:tgtEl>
                                          <p:spTgt spid="18"/>
                                        </p:tgtEl>
                                        <p:attrNameLst>
                                          <p:attrName>style.rotation</p:attrName>
                                        </p:attrNameLst>
                                      </p:cBhvr>
                                      <p:tavLst>
                                        <p:tav tm="0">
                                          <p:val>
                                            <p:fltVal val="-90"/>
                                          </p:val>
                                        </p:tav>
                                        <p:tav tm="100000">
                                          <p:val>
                                            <p:fltVal val="0"/>
                                          </p:val>
                                        </p:tav>
                                      </p:tavLst>
                                    </p:anim>
                                    <p:anim calcmode="lin" valueType="num">
                                      <p:cBhvr>
                                        <p:cTn id="9" dur="800" decel="100000" fill="hold"/>
                                        <p:tgtEl>
                                          <p:spTgt spid="18"/>
                                        </p:tgtEl>
                                        <p:attrNameLst>
                                          <p:attrName>ppt_x</p:attrName>
                                        </p:attrNameLst>
                                      </p:cBhvr>
                                      <p:tavLst>
                                        <p:tav tm="0">
                                          <p:val>
                                            <p:strVal val="#ppt_x+0.4"/>
                                          </p:val>
                                        </p:tav>
                                        <p:tav tm="100000">
                                          <p:val>
                                            <p:strVal val="#ppt_x-0.05"/>
                                          </p:val>
                                        </p:tav>
                                      </p:tavLst>
                                    </p:anim>
                                    <p:anim calcmode="lin" valueType="num">
                                      <p:cBhvr>
                                        <p:cTn id="10" dur="800" decel="100000" fill="hold"/>
                                        <p:tgtEl>
                                          <p:spTgt spid="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800" decel="100000"/>
                                        <p:tgtEl>
                                          <p:spTgt spid="20"/>
                                        </p:tgtEl>
                                      </p:cBhvr>
                                    </p:animEffect>
                                    <p:anim calcmode="lin" valueType="num">
                                      <p:cBhvr>
                                        <p:cTn id="16" dur="800" decel="100000" fill="hold"/>
                                        <p:tgtEl>
                                          <p:spTgt spid="20"/>
                                        </p:tgtEl>
                                        <p:attrNameLst>
                                          <p:attrName>style.rotation</p:attrName>
                                        </p:attrNameLst>
                                      </p:cBhvr>
                                      <p:tavLst>
                                        <p:tav tm="0">
                                          <p:val>
                                            <p:fltVal val="-90"/>
                                          </p:val>
                                        </p:tav>
                                        <p:tav tm="100000">
                                          <p:val>
                                            <p:fltVal val="0"/>
                                          </p:val>
                                        </p:tav>
                                      </p:tavLst>
                                    </p:anim>
                                    <p:anim calcmode="lin" valueType="num">
                                      <p:cBhvr>
                                        <p:cTn id="17" dur="800" decel="100000" fill="hold"/>
                                        <p:tgtEl>
                                          <p:spTgt spid="20"/>
                                        </p:tgtEl>
                                        <p:attrNameLst>
                                          <p:attrName>ppt_x</p:attrName>
                                        </p:attrNameLst>
                                      </p:cBhvr>
                                      <p:tavLst>
                                        <p:tav tm="0">
                                          <p:val>
                                            <p:strVal val="#ppt_x+0.4"/>
                                          </p:val>
                                        </p:tav>
                                        <p:tav tm="100000">
                                          <p:val>
                                            <p:strVal val="#ppt_x-0.05"/>
                                          </p:val>
                                        </p:tav>
                                      </p:tavLst>
                                    </p:anim>
                                    <p:anim calcmode="lin" valueType="num">
                                      <p:cBhvr>
                                        <p:cTn id="18" dur="800" decel="100000" fill="hold"/>
                                        <p:tgtEl>
                                          <p:spTgt spid="2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等高线法地形设计</a:t>
            </a:r>
          </a:p>
        </p:txBody>
      </p:sp>
      <p:sp>
        <p:nvSpPr>
          <p:cNvPr id="4" name="矩形 3"/>
          <p:cNvSpPr/>
          <p:nvPr/>
        </p:nvSpPr>
        <p:spPr>
          <a:xfrm>
            <a:off x="952340" y="762158"/>
            <a:ext cx="4571437"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四、地形设计图的绘制要求</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52358" y="5775488"/>
            <a:ext cx="902738" cy="903065"/>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圆角矩形 15"/>
          <p:cNvSpPr/>
          <p:nvPr/>
        </p:nvSpPr>
        <p:spPr>
          <a:xfrm>
            <a:off x="952340" y="1238521"/>
            <a:ext cx="3238101"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（一）绘制等高线</a:t>
            </a:r>
          </a:p>
        </p:txBody>
      </p:sp>
      <p:sp>
        <p:nvSpPr>
          <p:cNvPr id="14" name="圆角矩形 13"/>
          <p:cNvSpPr/>
          <p:nvPr/>
        </p:nvSpPr>
        <p:spPr>
          <a:xfrm>
            <a:off x="1428531" y="1810158"/>
            <a:ext cx="9445421" cy="4360651"/>
          </a:xfrm>
          <a:prstGeom prst="round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根据地形设计选定等高距，然后用细实线画出设计地形等高线，用细虚线画出原地形等高线。等高线上应标注高程，高程数字处的等高线应断开，高程数字的字头应朝向山头，数字要排列整齐。周围平整的地面（或者说相对零点）高程为</a:t>
            </a:r>
            <a:r>
              <a:rPr lang="en-US" sz="1900" dirty="0" smtClean="0">
                <a:solidFill>
                  <a:schemeClr val="tx1"/>
                </a:solidFill>
                <a:latin typeface="微软雅黑" panose="020B0503020204020204" pitchFamily="34" charset="-122"/>
                <a:ea typeface="微软雅黑" panose="020B0503020204020204" pitchFamily="34" charset="-122"/>
              </a:rPr>
              <a:t>±0.00</a:t>
            </a:r>
            <a:r>
              <a:rPr lang="zh-CN" altLang="en-US" sz="1900" dirty="0" smtClean="0">
                <a:solidFill>
                  <a:schemeClr val="tx1"/>
                </a:solidFill>
                <a:latin typeface="微软雅黑" panose="020B0503020204020204" pitchFamily="34" charset="-122"/>
                <a:ea typeface="微软雅黑" panose="020B0503020204020204" pitchFamily="34" charset="-122"/>
              </a:rPr>
              <a:t>；高于地面为正，其数字前的“</a:t>
            </a:r>
            <a:r>
              <a:rPr lang="en-US" sz="1900" dirty="0" smtClean="0">
                <a:solidFill>
                  <a:schemeClr val="tx1"/>
                </a:solidFill>
                <a:latin typeface="微软雅黑" panose="020B0503020204020204" pitchFamily="34" charset="-122"/>
                <a:ea typeface="微软雅黑" panose="020B0503020204020204" pitchFamily="34" charset="-122"/>
              </a:rPr>
              <a:t>+</a:t>
            </a:r>
            <a:r>
              <a:rPr lang="zh-CN" altLang="en-US" sz="1900" dirty="0" smtClean="0">
                <a:solidFill>
                  <a:schemeClr val="tx1"/>
                </a:solidFill>
                <a:latin typeface="微软雅黑" panose="020B0503020204020204" pitchFamily="34" charset="-122"/>
                <a:ea typeface="微软雅黑" panose="020B0503020204020204" pitchFamily="34" charset="-122"/>
              </a:rPr>
              <a:t>”号可省略；低于地面为负，数字前应注写“</a:t>
            </a:r>
            <a:r>
              <a:rPr lang="en-US" sz="1900" dirty="0" smtClean="0">
                <a:solidFill>
                  <a:schemeClr val="tx1"/>
                </a:solidFill>
                <a:latin typeface="微软雅黑" panose="020B0503020204020204" pitchFamily="34" charset="-122"/>
                <a:ea typeface="微软雅黑" panose="020B0503020204020204" pitchFamily="34" charset="-122"/>
              </a:rPr>
              <a:t>-</a:t>
            </a:r>
            <a:r>
              <a:rPr lang="zh-CN" altLang="en-US" sz="1900" dirty="0" smtClean="0">
                <a:solidFill>
                  <a:schemeClr val="tx1"/>
                </a:solidFill>
                <a:latin typeface="微软雅黑" panose="020B0503020204020204" pitchFamily="34" charset="-122"/>
                <a:ea typeface="微软雅黑" panose="020B0503020204020204" pitchFamily="34" charset="-122"/>
              </a:rPr>
              <a:t>”号。高程单位为</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900" dirty="0" smtClean="0">
                <a:solidFill>
                  <a:schemeClr val="tx1"/>
                </a:solidFill>
                <a:latin typeface="微软雅黑" panose="020B0503020204020204" pitchFamily="34" charset="-122"/>
                <a:ea typeface="微软雅黑" panose="020B0503020204020204" pitchFamily="34" charset="-122"/>
              </a:rPr>
              <a:t>，要求保留两位小数。</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对于水体，用特粗实线表示水体边界线（即驳岸线）。当湖底为平面时，用标高符号标注湖底高程，标高符号下面应加画短横线和</a:t>
            </a:r>
            <a:r>
              <a:rPr lang="en-US" sz="1900" dirty="0" smtClean="0">
                <a:solidFill>
                  <a:schemeClr val="tx1"/>
                </a:solidFill>
                <a:latin typeface="微软雅黑" panose="020B0503020204020204" pitchFamily="34" charset="-122"/>
                <a:ea typeface="微软雅黑" panose="020B0503020204020204" pitchFamily="34" charset="-122"/>
              </a:rPr>
              <a:t>45º</a:t>
            </a:r>
            <a:r>
              <a:rPr lang="zh-CN" altLang="en-US" sz="1900" dirty="0" smtClean="0">
                <a:solidFill>
                  <a:schemeClr val="tx1"/>
                </a:solidFill>
                <a:latin typeface="微软雅黑" panose="020B0503020204020204" pitchFamily="34" charset="-122"/>
                <a:ea typeface="微软雅黑" panose="020B0503020204020204" pitchFamily="34" charset="-122"/>
              </a:rPr>
              <a:t>斜线表示湖底；当湖底为缓坡时，用细实线绘出湖底等高线，同时均需标注高程，并在标注高程数字处将等高线断开。</a:t>
            </a:r>
          </a:p>
        </p:txBody>
      </p:sp>
      <p:grpSp>
        <p:nvGrpSpPr>
          <p:cNvPr id="11" name="Group 10"/>
          <p:cNvGrpSpPr/>
          <p:nvPr/>
        </p:nvGrpSpPr>
        <p:grpSpPr bwMode="auto">
          <a:xfrm>
            <a:off x="737356" y="5715810"/>
            <a:ext cx="1285884" cy="819148"/>
            <a:chOff x="2648" y="2456"/>
            <a:chExt cx="1441" cy="937"/>
          </a:xfrm>
        </p:grpSpPr>
        <p:grpSp>
          <p:nvGrpSpPr>
            <p:cNvPr id="12" name="Group 11"/>
            <p:cNvGrpSpPr/>
            <p:nvPr/>
          </p:nvGrpSpPr>
          <p:grpSpPr bwMode="auto">
            <a:xfrm>
              <a:off x="2729" y="2456"/>
              <a:ext cx="350" cy="932"/>
              <a:chOff x="2729" y="2456"/>
              <a:chExt cx="350" cy="932"/>
            </a:xfrm>
          </p:grpSpPr>
          <p:sp>
            <p:nvSpPr>
              <p:cNvPr id="28" name="Freeform 12"/>
              <p:cNvSpPr/>
              <p:nvPr/>
            </p:nvSpPr>
            <p:spPr bwMode="auto">
              <a:xfrm>
                <a:off x="2849" y="2456"/>
                <a:ext cx="168" cy="186"/>
              </a:xfrm>
              <a:custGeom>
                <a:avLst/>
                <a:gdLst/>
                <a:ahLst/>
                <a:cxnLst>
                  <a:cxn ang="0">
                    <a:pos x="130" y="51"/>
                  </a:cxn>
                  <a:cxn ang="0">
                    <a:pos x="120" y="21"/>
                  </a:cxn>
                  <a:cxn ang="0">
                    <a:pos x="88" y="10"/>
                  </a:cxn>
                  <a:cxn ang="0">
                    <a:pos x="83" y="5"/>
                  </a:cxn>
                  <a:cxn ang="0">
                    <a:pos x="78" y="0"/>
                  </a:cxn>
                  <a:cxn ang="0">
                    <a:pos x="36" y="10"/>
                  </a:cxn>
                  <a:cxn ang="0">
                    <a:pos x="10" y="41"/>
                  </a:cxn>
                  <a:cxn ang="0">
                    <a:pos x="5" y="57"/>
                  </a:cxn>
                  <a:cxn ang="0">
                    <a:pos x="5" y="77"/>
                  </a:cxn>
                  <a:cxn ang="0">
                    <a:pos x="5" y="77"/>
                  </a:cxn>
                  <a:cxn ang="0">
                    <a:pos x="5" y="82"/>
                  </a:cxn>
                  <a:cxn ang="0">
                    <a:pos x="0" y="93"/>
                  </a:cxn>
                  <a:cxn ang="0">
                    <a:pos x="0" y="103"/>
                  </a:cxn>
                  <a:cxn ang="0">
                    <a:pos x="5" y="113"/>
                  </a:cxn>
                  <a:cxn ang="0">
                    <a:pos x="10" y="118"/>
                  </a:cxn>
                  <a:cxn ang="0">
                    <a:pos x="15" y="123"/>
                  </a:cxn>
                  <a:cxn ang="0">
                    <a:pos x="15" y="129"/>
                  </a:cxn>
                  <a:cxn ang="0">
                    <a:pos x="15" y="134"/>
                  </a:cxn>
                  <a:cxn ang="0">
                    <a:pos x="15" y="139"/>
                  </a:cxn>
                  <a:cxn ang="0">
                    <a:pos x="15" y="149"/>
                  </a:cxn>
                  <a:cxn ang="0">
                    <a:pos x="15" y="154"/>
                  </a:cxn>
                  <a:cxn ang="0">
                    <a:pos x="21" y="159"/>
                  </a:cxn>
                  <a:cxn ang="0">
                    <a:pos x="31" y="159"/>
                  </a:cxn>
                  <a:cxn ang="0">
                    <a:pos x="73" y="185"/>
                  </a:cxn>
                  <a:cxn ang="0">
                    <a:pos x="78" y="180"/>
                  </a:cxn>
                  <a:cxn ang="0">
                    <a:pos x="83" y="175"/>
                  </a:cxn>
                  <a:cxn ang="0">
                    <a:pos x="94" y="175"/>
                  </a:cxn>
                  <a:cxn ang="0">
                    <a:pos x="99" y="175"/>
                  </a:cxn>
                  <a:cxn ang="0">
                    <a:pos x="109" y="175"/>
                  </a:cxn>
                  <a:cxn ang="0">
                    <a:pos x="109" y="165"/>
                  </a:cxn>
                  <a:cxn ang="0">
                    <a:pos x="109" y="159"/>
                  </a:cxn>
                  <a:cxn ang="0">
                    <a:pos x="120" y="159"/>
                  </a:cxn>
                  <a:cxn ang="0">
                    <a:pos x="114" y="154"/>
                  </a:cxn>
                  <a:cxn ang="0">
                    <a:pos x="125" y="154"/>
                  </a:cxn>
                  <a:cxn ang="0">
                    <a:pos x="125" y="144"/>
                  </a:cxn>
                  <a:cxn ang="0">
                    <a:pos x="135" y="144"/>
                  </a:cxn>
                  <a:cxn ang="0">
                    <a:pos x="141" y="144"/>
                  </a:cxn>
                  <a:cxn ang="0">
                    <a:pos x="141" y="134"/>
                  </a:cxn>
                  <a:cxn ang="0">
                    <a:pos x="135" y="123"/>
                  </a:cxn>
                  <a:cxn ang="0">
                    <a:pos x="141" y="113"/>
                  </a:cxn>
                  <a:cxn ang="0">
                    <a:pos x="141" y="113"/>
                  </a:cxn>
                  <a:cxn ang="0">
                    <a:pos x="141" y="103"/>
                  </a:cxn>
                  <a:cxn ang="0">
                    <a:pos x="146" y="108"/>
                  </a:cxn>
                  <a:cxn ang="0">
                    <a:pos x="156" y="108"/>
                  </a:cxn>
                  <a:cxn ang="0">
                    <a:pos x="161" y="103"/>
                  </a:cxn>
                  <a:cxn ang="0">
                    <a:pos x="167" y="93"/>
                  </a:cxn>
                  <a:cxn ang="0">
                    <a:pos x="167" y="82"/>
                  </a:cxn>
                  <a:cxn ang="0">
                    <a:pos x="161" y="77"/>
                  </a:cxn>
                  <a:cxn ang="0">
                    <a:pos x="161" y="72"/>
                  </a:cxn>
                  <a:cxn ang="0">
                    <a:pos x="161" y="72"/>
                  </a:cxn>
                  <a:cxn ang="0">
                    <a:pos x="161" y="67"/>
                  </a:cxn>
                  <a:cxn ang="0">
                    <a:pos x="161" y="57"/>
                  </a:cxn>
                  <a:cxn ang="0">
                    <a:pos x="151" y="51"/>
                  </a:cxn>
                  <a:cxn ang="0">
                    <a:pos x="146" y="51"/>
                  </a:cxn>
                  <a:cxn ang="0">
                    <a:pos x="141" y="51"/>
                  </a:cxn>
                  <a:cxn ang="0">
                    <a:pos x="130" y="51"/>
                  </a:cxn>
                  <a:cxn ang="0">
                    <a:pos x="130" y="51"/>
                  </a:cxn>
                  <a:cxn ang="0">
                    <a:pos x="130" y="51"/>
                  </a:cxn>
                </a:cxnLst>
                <a:rect l="0" t="0" r="r" b="b"/>
                <a:pathLst>
                  <a:path w="168" h="186">
                    <a:moveTo>
                      <a:pt x="130" y="51"/>
                    </a:moveTo>
                    <a:lnTo>
                      <a:pt x="120" y="21"/>
                    </a:lnTo>
                    <a:lnTo>
                      <a:pt x="88" y="10"/>
                    </a:lnTo>
                    <a:lnTo>
                      <a:pt x="83" y="5"/>
                    </a:lnTo>
                    <a:lnTo>
                      <a:pt x="78" y="0"/>
                    </a:lnTo>
                    <a:lnTo>
                      <a:pt x="36" y="10"/>
                    </a:lnTo>
                    <a:lnTo>
                      <a:pt x="10" y="41"/>
                    </a:lnTo>
                    <a:lnTo>
                      <a:pt x="5" y="57"/>
                    </a:lnTo>
                    <a:lnTo>
                      <a:pt x="5" y="77"/>
                    </a:lnTo>
                    <a:lnTo>
                      <a:pt x="5" y="82"/>
                    </a:lnTo>
                    <a:lnTo>
                      <a:pt x="0" y="93"/>
                    </a:lnTo>
                    <a:lnTo>
                      <a:pt x="0" y="103"/>
                    </a:lnTo>
                    <a:lnTo>
                      <a:pt x="5" y="113"/>
                    </a:lnTo>
                    <a:lnTo>
                      <a:pt x="10" y="118"/>
                    </a:lnTo>
                    <a:lnTo>
                      <a:pt x="15" y="123"/>
                    </a:lnTo>
                    <a:lnTo>
                      <a:pt x="15" y="129"/>
                    </a:lnTo>
                    <a:lnTo>
                      <a:pt x="15" y="134"/>
                    </a:lnTo>
                    <a:lnTo>
                      <a:pt x="15" y="139"/>
                    </a:lnTo>
                    <a:lnTo>
                      <a:pt x="15" y="149"/>
                    </a:lnTo>
                    <a:lnTo>
                      <a:pt x="15" y="154"/>
                    </a:lnTo>
                    <a:lnTo>
                      <a:pt x="21" y="159"/>
                    </a:lnTo>
                    <a:lnTo>
                      <a:pt x="31" y="159"/>
                    </a:lnTo>
                    <a:lnTo>
                      <a:pt x="73" y="185"/>
                    </a:lnTo>
                    <a:lnTo>
                      <a:pt x="78" y="180"/>
                    </a:lnTo>
                    <a:lnTo>
                      <a:pt x="83" y="175"/>
                    </a:lnTo>
                    <a:lnTo>
                      <a:pt x="94" y="175"/>
                    </a:lnTo>
                    <a:lnTo>
                      <a:pt x="99" y="175"/>
                    </a:lnTo>
                    <a:lnTo>
                      <a:pt x="109" y="175"/>
                    </a:lnTo>
                    <a:lnTo>
                      <a:pt x="109" y="165"/>
                    </a:lnTo>
                    <a:lnTo>
                      <a:pt x="109" y="159"/>
                    </a:lnTo>
                    <a:lnTo>
                      <a:pt x="120" y="159"/>
                    </a:lnTo>
                    <a:lnTo>
                      <a:pt x="114" y="154"/>
                    </a:lnTo>
                    <a:lnTo>
                      <a:pt x="125" y="154"/>
                    </a:lnTo>
                    <a:lnTo>
                      <a:pt x="125" y="144"/>
                    </a:lnTo>
                    <a:lnTo>
                      <a:pt x="135" y="144"/>
                    </a:lnTo>
                    <a:lnTo>
                      <a:pt x="141" y="144"/>
                    </a:lnTo>
                    <a:lnTo>
                      <a:pt x="141" y="134"/>
                    </a:lnTo>
                    <a:lnTo>
                      <a:pt x="135" y="123"/>
                    </a:lnTo>
                    <a:lnTo>
                      <a:pt x="141" y="113"/>
                    </a:lnTo>
                    <a:lnTo>
                      <a:pt x="141" y="103"/>
                    </a:lnTo>
                    <a:lnTo>
                      <a:pt x="146" y="108"/>
                    </a:lnTo>
                    <a:lnTo>
                      <a:pt x="156" y="108"/>
                    </a:lnTo>
                    <a:lnTo>
                      <a:pt x="161" y="103"/>
                    </a:lnTo>
                    <a:lnTo>
                      <a:pt x="167" y="93"/>
                    </a:lnTo>
                    <a:lnTo>
                      <a:pt x="167" y="82"/>
                    </a:lnTo>
                    <a:lnTo>
                      <a:pt x="161" y="77"/>
                    </a:lnTo>
                    <a:lnTo>
                      <a:pt x="161" y="72"/>
                    </a:lnTo>
                    <a:lnTo>
                      <a:pt x="161" y="67"/>
                    </a:lnTo>
                    <a:lnTo>
                      <a:pt x="161" y="57"/>
                    </a:lnTo>
                    <a:lnTo>
                      <a:pt x="151" y="51"/>
                    </a:lnTo>
                    <a:lnTo>
                      <a:pt x="146" y="51"/>
                    </a:lnTo>
                    <a:lnTo>
                      <a:pt x="141" y="51"/>
                    </a:lnTo>
                    <a:lnTo>
                      <a:pt x="130" y="51"/>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9" name="Freeform 13"/>
              <p:cNvSpPr/>
              <p:nvPr/>
            </p:nvSpPr>
            <p:spPr bwMode="auto">
              <a:xfrm>
                <a:off x="2927" y="2646"/>
                <a:ext cx="6" cy="22"/>
              </a:xfrm>
              <a:custGeom>
                <a:avLst/>
                <a:gdLst/>
                <a:ahLst/>
                <a:cxnLst>
                  <a:cxn ang="0">
                    <a:pos x="0" y="0"/>
                  </a:cxn>
                  <a:cxn ang="0">
                    <a:pos x="5" y="5"/>
                  </a:cxn>
                  <a:cxn ang="0">
                    <a:pos x="5" y="21"/>
                  </a:cxn>
                  <a:cxn ang="0">
                    <a:pos x="0" y="11"/>
                  </a:cxn>
                  <a:cxn ang="0">
                    <a:pos x="0" y="0"/>
                  </a:cxn>
                  <a:cxn ang="0">
                    <a:pos x="0" y="0"/>
                  </a:cxn>
                </a:cxnLst>
                <a:rect l="0" t="0" r="r" b="b"/>
                <a:pathLst>
                  <a:path w="6" h="22">
                    <a:moveTo>
                      <a:pt x="0" y="0"/>
                    </a:moveTo>
                    <a:lnTo>
                      <a:pt x="5" y="5"/>
                    </a:lnTo>
                    <a:lnTo>
                      <a:pt x="5" y="21"/>
                    </a:lnTo>
                    <a:lnTo>
                      <a:pt x="0" y="11"/>
                    </a:lnTo>
                    <a:lnTo>
                      <a:pt x="0" y="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30" name="Freeform 14"/>
              <p:cNvSpPr/>
              <p:nvPr/>
            </p:nvSpPr>
            <p:spPr bwMode="auto">
              <a:xfrm>
                <a:off x="2901" y="2662"/>
                <a:ext cx="22" cy="26"/>
              </a:xfrm>
              <a:custGeom>
                <a:avLst/>
                <a:gdLst/>
                <a:ahLst/>
                <a:cxnLst>
                  <a:cxn ang="0">
                    <a:pos x="21" y="0"/>
                  </a:cxn>
                  <a:cxn ang="0">
                    <a:pos x="0" y="20"/>
                  </a:cxn>
                  <a:cxn ang="0">
                    <a:pos x="10" y="25"/>
                  </a:cxn>
                  <a:cxn ang="0">
                    <a:pos x="21" y="0"/>
                  </a:cxn>
                  <a:cxn ang="0">
                    <a:pos x="21" y="0"/>
                  </a:cxn>
                  <a:cxn ang="0">
                    <a:pos x="21" y="0"/>
                  </a:cxn>
                </a:cxnLst>
                <a:rect l="0" t="0" r="r" b="b"/>
                <a:pathLst>
                  <a:path w="22" h="26">
                    <a:moveTo>
                      <a:pt x="21" y="0"/>
                    </a:moveTo>
                    <a:lnTo>
                      <a:pt x="0" y="20"/>
                    </a:lnTo>
                    <a:lnTo>
                      <a:pt x="10" y="25"/>
                    </a:lnTo>
                    <a:lnTo>
                      <a:pt x="21" y="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31" name="Freeform 15"/>
              <p:cNvSpPr/>
              <p:nvPr/>
            </p:nvSpPr>
            <p:spPr bwMode="auto">
              <a:xfrm>
                <a:off x="2750" y="2631"/>
                <a:ext cx="324" cy="299"/>
              </a:xfrm>
              <a:custGeom>
                <a:avLst/>
                <a:gdLst/>
                <a:ahLst/>
                <a:cxnLst>
                  <a:cxn ang="0">
                    <a:pos x="156" y="206"/>
                  </a:cxn>
                  <a:cxn ang="0">
                    <a:pos x="193" y="221"/>
                  </a:cxn>
                  <a:cxn ang="0">
                    <a:pos x="213" y="257"/>
                  </a:cxn>
                  <a:cxn ang="0">
                    <a:pos x="234" y="247"/>
                  </a:cxn>
                  <a:cxn ang="0">
                    <a:pos x="266" y="267"/>
                  </a:cxn>
                  <a:cxn ang="0">
                    <a:pos x="255" y="226"/>
                  </a:cxn>
                  <a:cxn ang="0">
                    <a:pos x="260" y="221"/>
                  </a:cxn>
                  <a:cxn ang="0">
                    <a:pos x="234" y="206"/>
                  </a:cxn>
                  <a:cxn ang="0">
                    <a:pos x="198" y="185"/>
                  </a:cxn>
                  <a:cxn ang="0">
                    <a:pos x="281" y="170"/>
                  </a:cxn>
                  <a:cxn ang="0">
                    <a:pos x="297" y="164"/>
                  </a:cxn>
                  <a:cxn ang="0">
                    <a:pos x="318" y="154"/>
                  </a:cxn>
                  <a:cxn ang="0">
                    <a:pos x="302" y="123"/>
                  </a:cxn>
                  <a:cxn ang="0">
                    <a:pos x="323" y="103"/>
                  </a:cxn>
                  <a:cxn ang="0">
                    <a:pos x="177" y="149"/>
                  </a:cxn>
                  <a:cxn ang="0">
                    <a:pos x="187" y="46"/>
                  </a:cxn>
                  <a:cxn ang="0">
                    <a:pos x="187" y="92"/>
                  </a:cxn>
                  <a:cxn ang="0">
                    <a:pos x="177" y="56"/>
                  </a:cxn>
                  <a:cxn ang="0">
                    <a:pos x="156" y="67"/>
                  </a:cxn>
                  <a:cxn ang="0">
                    <a:pos x="135" y="62"/>
                  </a:cxn>
                  <a:cxn ang="0">
                    <a:pos x="135" y="46"/>
                  </a:cxn>
                  <a:cxn ang="0">
                    <a:pos x="156" y="31"/>
                  </a:cxn>
                  <a:cxn ang="0">
                    <a:pos x="135" y="41"/>
                  </a:cxn>
                  <a:cxn ang="0">
                    <a:pos x="130" y="36"/>
                  </a:cxn>
                  <a:cxn ang="0">
                    <a:pos x="114" y="15"/>
                  </a:cxn>
                  <a:cxn ang="0">
                    <a:pos x="83" y="0"/>
                  </a:cxn>
                  <a:cxn ang="0">
                    <a:pos x="67" y="41"/>
                  </a:cxn>
                  <a:cxn ang="0">
                    <a:pos x="52" y="82"/>
                  </a:cxn>
                  <a:cxn ang="0">
                    <a:pos x="31" y="139"/>
                  </a:cxn>
                  <a:cxn ang="0">
                    <a:pos x="31" y="164"/>
                  </a:cxn>
                  <a:cxn ang="0">
                    <a:pos x="41" y="185"/>
                  </a:cxn>
                  <a:cxn ang="0">
                    <a:pos x="10" y="247"/>
                  </a:cxn>
                  <a:cxn ang="0">
                    <a:pos x="177" y="298"/>
                  </a:cxn>
                </a:cxnLst>
                <a:rect l="0" t="0" r="r" b="b"/>
                <a:pathLst>
                  <a:path w="324" h="299">
                    <a:moveTo>
                      <a:pt x="177" y="298"/>
                    </a:moveTo>
                    <a:lnTo>
                      <a:pt x="156" y="206"/>
                    </a:lnTo>
                    <a:lnTo>
                      <a:pt x="167" y="190"/>
                    </a:lnTo>
                    <a:lnTo>
                      <a:pt x="193" y="221"/>
                    </a:lnTo>
                    <a:lnTo>
                      <a:pt x="203" y="262"/>
                    </a:lnTo>
                    <a:lnTo>
                      <a:pt x="213" y="257"/>
                    </a:lnTo>
                    <a:lnTo>
                      <a:pt x="219" y="262"/>
                    </a:lnTo>
                    <a:lnTo>
                      <a:pt x="234" y="247"/>
                    </a:lnTo>
                    <a:lnTo>
                      <a:pt x="260" y="272"/>
                    </a:lnTo>
                    <a:lnTo>
                      <a:pt x="266" y="267"/>
                    </a:lnTo>
                    <a:lnTo>
                      <a:pt x="240" y="226"/>
                    </a:lnTo>
                    <a:lnTo>
                      <a:pt x="255" y="226"/>
                    </a:lnTo>
                    <a:lnTo>
                      <a:pt x="260" y="226"/>
                    </a:lnTo>
                    <a:lnTo>
                      <a:pt x="260" y="221"/>
                    </a:lnTo>
                    <a:lnTo>
                      <a:pt x="245" y="216"/>
                    </a:lnTo>
                    <a:lnTo>
                      <a:pt x="234" y="206"/>
                    </a:lnTo>
                    <a:lnTo>
                      <a:pt x="219" y="206"/>
                    </a:lnTo>
                    <a:lnTo>
                      <a:pt x="198" y="185"/>
                    </a:lnTo>
                    <a:lnTo>
                      <a:pt x="255" y="154"/>
                    </a:lnTo>
                    <a:lnTo>
                      <a:pt x="281" y="170"/>
                    </a:lnTo>
                    <a:lnTo>
                      <a:pt x="286" y="164"/>
                    </a:lnTo>
                    <a:lnTo>
                      <a:pt x="297" y="164"/>
                    </a:lnTo>
                    <a:lnTo>
                      <a:pt x="313" y="154"/>
                    </a:lnTo>
                    <a:lnTo>
                      <a:pt x="318" y="154"/>
                    </a:lnTo>
                    <a:lnTo>
                      <a:pt x="323" y="149"/>
                    </a:lnTo>
                    <a:lnTo>
                      <a:pt x="302" y="123"/>
                    </a:lnTo>
                    <a:lnTo>
                      <a:pt x="323" y="113"/>
                    </a:lnTo>
                    <a:lnTo>
                      <a:pt x="323" y="103"/>
                    </a:lnTo>
                    <a:lnTo>
                      <a:pt x="245" y="123"/>
                    </a:lnTo>
                    <a:lnTo>
                      <a:pt x="177" y="149"/>
                    </a:lnTo>
                    <a:lnTo>
                      <a:pt x="213" y="103"/>
                    </a:lnTo>
                    <a:lnTo>
                      <a:pt x="187" y="46"/>
                    </a:lnTo>
                    <a:lnTo>
                      <a:pt x="187" y="51"/>
                    </a:lnTo>
                    <a:lnTo>
                      <a:pt x="187" y="92"/>
                    </a:lnTo>
                    <a:lnTo>
                      <a:pt x="172" y="92"/>
                    </a:lnTo>
                    <a:lnTo>
                      <a:pt x="177" y="56"/>
                    </a:lnTo>
                    <a:lnTo>
                      <a:pt x="167" y="62"/>
                    </a:lnTo>
                    <a:lnTo>
                      <a:pt x="156" y="67"/>
                    </a:lnTo>
                    <a:lnTo>
                      <a:pt x="140" y="67"/>
                    </a:lnTo>
                    <a:lnTo>
                      <a:pt x="135" y="62"/>
                    </a:lnTo>
                    <a:lnTo>
                      <a:pt x="135" y="56"/>
                    </a:lnTo>
                    <a:lnTo>
                      <a:pt x="135" y="46"/>
                    </a:lnTo>
                    <a:lnTo>
                      <a:pt x="146" y="41"/>
                    </a:lnTo>
                    <a:lnTo>
                      <a:pt x="156" y="31"/>
                    </a:lnTo>
                    <a:lnTo>
                      <a:pt x="146" y="41"/>
                    </a:lnTo>
                    <a:lnTo>
                      <a:pt x="135" y="41"/>
                    </a:lnTo>
                    <a:lnTo>
                      <a:pt x="130" y="36"/>
                    </a:lnTo>
                    <a:lnTo>
                      <a:pt x="120" y="31"/>
                    </a:lnTo>
                    <a:lnTo>
                      <a:pt x="114" y="15"/>
                    </a:lnTo>
                    <a:lnTo>
                      <a:pt x="114" y="0"/>
                    </a:lnTo>
                    <a:lnTo>
                      <a:pt x="83" y="0"/>
                    </a:lnTo>
                    <a:lnTo>
                      <a:pt x="73" y="15"/>
                    </a:lnTo>
                    <a:lnTo>
                      <a:pt x="67" y="41"/>
                    </a:lnTo>
                    <a:lnTo>
                      <a:pt x="57" y="62"/>
                    </a:lnTo>
                    <a:lnTo>
                      <a:pt x="52" y="82"/>
                    </a:lnTo>
                    <a:lnTo>
                      <a:pt x="41" y="108"/>
                    </a:lnTo>
                    <a:lnTo>
                      <a:pt x="31" y="139"/>
                    </a:lnTo>
                    <a:lnTo>
                      <a:pt x="31" y="149"/>
                    </a:lnTo>
                    <a:lnTo>
                      <a:pt x="31" y="164"/>
                    </a:lnTo>
                    <a:lnTo>
                      <a:pt x="36" y="180"/>
                    </a:lnTo>
                    <a:lnTo>
                      <a:pt x="41" y="185"/>
                    </a:lnTo>
                    <a:lnTo>
                      <a:pt x="31" y="206"/>
                    </a:lnTo>
                    <a:lnTo>
                      <a:pt x="10" y="247"/>
                    </a:lnTo>
                    <a:lnTo>
                      <a:pt x="0" y="298"/>
                    </a:lnTo>
                    <a:lnTo>
                      <a:pt x="177" y="298"/>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32" name="Freeform 16"/>
              <p:cNvSpPr/>
              <p:nvPr/>
            </p:nvSpPr>
            <p:spPr bwMode="auto">
              <a:xfrm>
                <a:off x="2729" y="2986"/>
                <a:ext cx="350" cy="402"/>
              </a:xfrm>
              <a:custGeom>
                <a:avLst/>
                <a:gdLst/>
                <a:ahLst/>
                <a:cxnLst>
                  <a:cxn ang="0">
                    <a:pos x="10" y="0"/>
                  </a:cxn>
                  <a:cxn ang="0">
                    <a:pos x="5" y="56"/>
                  </a:cxn>
                  <a:cxn ang="0">
                    <a:pos x="0" y="118"/>
                  </a:cxn>
                  <a:cxn ang="0">
                    <a:pos x="5" y="159"/>
                  </a:cxn>
                  <a:cxn ang="0">
                    <a:pos x="5" y="185"/>
                  </a:cxn>
                  <a:cxn ang="0">
                    <a:pos x="15" y="185"/>
                  </a:cxn>
                  <a:cxn ang="0">
                    <a:pos x="21" y="190"/>
                  </a:cxn>
                  <a:cxn ang="0">
                    <a:pos x="15" y="211"/>
                  </a:cxn>
                  <a:cxn ang="0">
                    <a:pos x="15" y="231"/>
                  </a:cxn>
                  <a:cxn ang="0">
                    <a:pos x="21" y="262"/>
                  </a:cxn>
                  <a:cxn ang="0">
                    <a:pos x="31" y="277"/>
                  </a:cxn>
                  <a:cxn ang="0">
                    <a:pos x="31" y="288"/>
                  </a:cxn>
                  <a:cxn ang="0">
                    <a:pos x="36" y="303"/>
                  </a:cxn>
                  <a:cxn ang="0">
                    <a:pos x="31" y="324"/>
                  </a:cxn>
                  <a:cxn ang="0">
                    <a:pos x="31" y="344"/>
                  </a:cxn>
                  <a:cxn ang="0">
                    <a:pos x="31" y="365"/>
                  </a:cxn>
                  <a:cxn ang="0">
                    <a:pos x="31" y="385"/>
                  </a:cxn>
                  <a:cxn ang="0">
                    <a:pos x="26" y="401"/>
                  </a:cxn>
                  <a:cxn ang="0">
                    <a:pos x="73" y="401"/>
                  </a:cxn>
                  <a:cxn ang="0">
                    <a:pos x="73" y="391"/>
                  </a:cxn>
                  <a:cxn ang="0">
                    <a:pos x="73" y="380"/>
                  </a:cxn>
                  <a:cxn ang="0">
                    <a:pos x="73" y="375"/>
                  </a:cxn>
                  <a:cxn ang="0">
                    <a:pos x="73" y="375"/>
                  </a:cxn>
                  <a:cxn ang="0">
                    <a:pos x="73" y="349"/>
                  </a:cxn>
                  <a:cxn ang="0">
                    <a:pos x="68" y="329"/>
                  </a:cxn>
                  <a:cxn ang="0">
                    <a:pos x="62" y="313"/>
                  </a:cxn>
                  <a:cxn ang="0">
                    <a:pos x="68" y="277"/>
                  </a:cxn>
                  <a:cxn ang="0">
                    <a:pos x="73" y="257"/>
                  </a:cxn>
                  <a:cxn ang="0">
                    <a:pos x="73" y="231"/>
                  </a:cxn>
                  <a:cxn ang="0">
                    <a:pos x="73" y="211"/>
                  </a:cxn>
                  <a:cxn ang="0">
                    <a:pos x="73" y="185"/>
                  </a:cxn>
                  <a:cxn ang="0">
                    <a:pos x="177" y="185"/>
                  </a:cxn>
                  <a:cxn ang="0">
                    <a:pos x="177" y="211"/>
                  </a:cxn>
                  <a:cxn ang="0">
                    <a:pos x="182" y="236"/>
                  </a:cxn>
                  <a:cxn ang="0">
                    <a:pos x="208" y="283"/>
                  </a:cxn>
                  <a:cxn ang="0">
                    <a:pos x="250" y="324"/>
                  </a:cxn>
                  <a:cxn ang="0">
                    <a:pos x="250" y="344"/>
                  </a:cxn>
                  <a:cxn ang="0">
                    <a:pos x="245" y="360"/>
                  </a:cxn>
                  <a:cxn ang="0">
                    <a:pos x="245" y="385"/>
                  </a:cxn>
                  <a:cxn ang="0">
                    <a:pos x="250" y="391"/>
                  </a:cxn>
                  <a:cxn ang="0">
                    <a:pos x="250" y="401"/>
                  </a:cxn>
                  <a:cxn ang="0">
                    <a:pos x="261" y="401"/>
                  </a:cxn>
                  <a:cxn ang="0">
                    <a:pos x="261" y="401"/>
                  </a:cxn>
                  <a:cxn ang="0">
                    <a:pos x="261" y="385"/>
                  </a:cxn>
                  <a:cxn ang="0">
                    <a:pos x="266" y="380"/>
                  </a:cxn>
                  <a:cxn ang="0">
                    <a:pos x="271" y="380"/>
                  </a:cxn>
                  <a:cxn ang="0">
                    <a:pos x="281" y="385"/>
                  </a:cxn>
                  <a:cxn ang="0">
                    <a:pos x="287" y="391"/>
                  </a:cxn>
                  <a:cxn ang="0">
                    <a:pos x="292" y="401"/>
                  </a:cxn>
                  <a:cxn ang="0">
                    <a:pos x="349" y="401"/>
                  </a:cxn>
                  <a:cxn ang="0">
                    <a:pos x="349" y="401"/>
                  </a:cxn>
                  <a:cxn ang="0">
                    <a:pos x="349" y="401"/>
                  </a:cxn>
                  <a:cxn ang="0">
                    <a:pos x="323" y="375"/>
                  </a:cxn>
                  <a:cxn ang="0">
                    <a:pos x="302" y="355"/>
                  </a:cxn>
                  <a:cxn ang="0">
                    <a:pos x="255" y="277"/>
                  </a:cxn>
                  <a:cxn ang="0">
                    <a:pos x="229" y="185"/>
                  </a:cxn>
                  <a:cxn ang="0">
                    <a:pos x="250" y="185"/>
                  </a:cxn>
                  <a:cxn ang="0">
                    <a:pos x="219" y="97"/>
                  </a:cxn>
                  <a:cxn ang="0">
                    <a:pos x="203" y="0"/>
                  </a:cxn>
                  <a:cxn ang="0">
                    <a:pos x="10" y="0"/>
                  </a:cxn>
                  <a:cxn ang="0">
                    <a:pos x="10" y="0"/>
                  </a:cxn>
                </a:cxnLst>
                <a:rect l="0" t="0" r="r" b="b"/>
                <a:pathLst>
                  <a:path w="350" h="402">
                    <a:moveTo>
                      <a:pt x="10" y="0"/>
                    </a:moveTo>
                    <a:lnTo>
                      <a:pt x="5" y="56"/>
                    </a:lnTo>
                    <a:lnTo>
                      <a:pt x="0" y="118"/>
                    </a:lnTo>
                    <a:lnTo>
                      <a:pt x="5" y="159"/>
                    </a:lnTo>
                    <a:lnTo>
                      <a:pt x="5" y="185"/>
                    </a:lnTo>
                    <a:lnTo>
                      <a:pt x="15" y="185"/>
                    </a:lnTo>
                    <a:lnTo>
                      <a:pt x="21" y="190"/>
                    </a:lnTo>
                    <a:lnTo>
                      <a:pt x="15" y="211"/>
                    </a:lnTo>
                    <a:lnTo>
                      <a:pt x="15" y="231"/>
                    </a:lnTo>
                    <a:lnTo>
                      <a:pt x="21" y="262"/>
                    </a:lnTo>
                    <a:lnTo>
                      <a:pt x="31" y="277"/>
                    </a:lnTo>
                    <a:lnTo>
                      <a:pt x="31" y="288"/>
                    </a:lnTo>
                    <a:lnTo>
                      <a:pt x="36" y="303"/>
                    </a:lnTo>
                    <a:lnTo>
                      <a:pt x="31" y="324"/>
                    </a:lnTo>
                    <a:lnTo>
                      <a:pt x="31" y="344"/>
                    </a:lnTo>
                    <a:lnTo>
                      <a:pt x="31" y="365"/>
                    </a:lnTo>
                    <a:lnTo>
                      <a:pt x="31" y="385"/>
                    </a:lnTo>
                    <a:lnTo>
                      <a:pt x="26" y="401"/>
                    </a:lnTo>
                    <a:lnTo>
                      <a:pt x="73" y="401"/>
                    </a:lnTo>
                    <a:lnTo>
                      <a:pt x="73" y="391"/>
                    </a:lnTo>
                    <a:lnTo>
                      <a:pt x="73" y="380"/>
                    </a:lnTo>
                    <a:lnTo>
                      <a:pt x="73" y="375"/>
                    </a:lnTo>
                    <a:lnTo>
                      <a:pt x="73" y="349"/>
                    </a:lnTo>
                    <a:lnTo>
                      <a:pt x="68" y="329"/>
                    </a:lnTo>
                    <a:lnTo>
                      <a:pt x="62" y="313"/>
                    </a:lnTo>
                    <a:lnTo>
                      <a:pt x="68" y="277"/>
                    </a:lnTo>
                    <a:lnTo>
                      <a:pt x="73" y="257"/>
                    </a:lnTo>
                    <a:lnTo>
                      <a:pt x="73" y="231"/>
                    </a:lnTo>
                    <a:lnTo>
                      <a:pt x="73" y="211"/>
                    </a:lnTo>
                    <a:lnTo>
                      <a:pt x="73" y="185"/>
                    </a:lnTo>
                    <a:lnTo>
                      <a:pt x="177" y="185"/>
                    </a:lnTo>
                    <a:lnTo>
                      <a:pt x="177" y="211"/>
                    </a:lnTo>
                    <a:lnTo>
                      <a:pt x="182" y="236"/>
                    </a:lnTo>
                    <a:lnTo>
                      <a:pt x="208" y="283"/>
                    </a:lnTo>
                    <a:lnTo>
                      <a:pt x="250" y="324"/>
                    </a:lnTo>
                    <a:lnTo>
                      <a:pt x="250" y="344"/>
                    </a:lnTo>
                    <a:lnTo>
                      <a:pt x="245" y="360"/>
                    </a:lnTo>
                    <a:lnTo>
                      <a:pt x="245" y="385"/>
                    </a:lnTo>
                    <a:lnTo>
                      <a:pt x="250" y="391"/>
                    </a:lnTo>
                    <a:lnTo>
                      <a:pt x="250" y="401"/>
                    </a:lnTo>
                    <a:lnTo>
                      <a:pt x="261" y="401"/>
                    </a:lnTo>
                    <a:lnTo>
                      <a:pt x="261" y="385"/>
                    </a:lnTo>
                    <a:lnTo>
                      <a:pt x="266" y="380"/>
                    </a:lnTo>
                    <a:lnTo>
                      <a:pt x="271" y="380"/>
                    </a:lnTo>
                    <a:lnTo>
                      <a:pt x="281" y="385"/>
                    </a:lnTo>
                    <a:lnTo>
                      <a:pt x="287" y="391"/>
                    </a:lnTo>
                    <a:lnTo>
                      <a:pt x="292" y="401"/>
                    </a:lnTo>
                    <a:lnTo>
                      <a:pt x="349" y="401"/>
                    </a:lnTo>
                    <a:lnTo>
                      <a:pt x="323" y="375"/>
                    </a:lnTo>
                    <a:lnTo>
                      <a:pt x="302" y="355"/>
                    </a:lnTo>
                    <a:lnTo>
                      <a:pt x="255" y="277"/>
                    </a:lnTo>
                    <a:lnTo>
                      <a:pt x="229" y="185"/>
                    </a:lnTo>
                    <a:lnTo>
                      <a:pt x="250" y="185"/>
                    </a:lnTo>
                    <a:lnTo>
                      <a:pt x="219" y="97"/>
                    </a:lnTo>
                    <a:lnTo>
                      <a:pt x="203" y="0"/>
                    </a:lnTo>
                    <a:lnTo>
                      <a:pt x="10" y="0"/>
                    </a:lnTo>
                    <a:close/>
                  </a:path>
                </a:pathLst>
              </a:custGeom>
              <a:solidFill>
                <a:srgbClr val="777777"/>
              </a:solidFill>
              <a:ln w="3175" cap="flat">
                <a:noFill/>
                <a:prstDash val="solid"/>
                <a:round/>
              </a:ln>
              <a:effectLst/>
            </p:spPr>
            <p:txBody>
              <a:bodyPr wrap="none" anchor="ctr">
                <a:spAutoFit/>
              </a:bodyPr>
              <a:lstStyle/>
              <a:p>
                <a:endParaRPr lang="zh-CN" altLang="en-US"/>
              </a:p>
            </p:txBody>
          </p:sp>
        </p:grpSp>
        <p:grpSp>
          <p:nvGrpSpPr>
            <p:cNvPr id="15" name="Group 17"/>
            <p:cNvGrpSpPr/>
            <p:nvPr/>
          </p:nvGrpSpPr>
          <p:grpSpPr bwMode="auto">
            <a:xfrm>
              <a:off x="3156" y="2507"/>
              <a:ext cx="429" cy="886"/>
              <a:chOff x="3156" y="2507"/>
              <a:chExt cx="429" cy="886"/>
            </a:xfrm>
          </p:grpSpPr>
          <p:sp>
            <p:nvSpPr>
              <p:cNvPr id="23" name="Freeform 18"/>
              <p:cNvSpPr/>
              <p:nvPr/>
            </p:nvSpPr>
            <p:spPr bwMode="auto">
              <a:xfrm>
                <a:off x="3245" y="2507"/>
                <a:ext cx="147" cy="171"/>
              </a:xfrm>
              <a:custGeom>
                <a:avLst/>
                <a:gdLst/>
                <a:ahLst/>
                <a:cxnLst>
                  <a:cxn ang="0">
                    <a:pos x="146" y="108"/>
                  </a:cxn>
                  <a:cxn ang="0">
                    <a:pos x="104" y="170"/>
                  </a:cxn>
                  <a:cxn ang="0">
                    <a:pos x="99" y="155"/>
                  </a:cxn>
                  <a:cxn ang="0">
                    <a:pos x="94" y="160"/>
                  </a:cxn>
                  <a:cxn ang="0">
                    <a:pos x="83" y="165"/>
                  </a:cxn>
                  <a:cxn ang="0">
                    <a:pos x="78" y="165"/>
                  </a:cxn>
                  <a:cxn ang="0">
                    <a:pos x="73" y="165"/>
                  </a:cxn>
                  <a:cxn ang="0">
                    <a:pos x="68" y="150"/>
                  </a:cxn>
                  <a:cxn ang="0">
                    <a:pos x="63" y="150"/>
                  </a:cxn>
                  <a:cxn ang="0">
                    <a:pos x="68" y="134"/>
                  </a:cxn>
                  <a:cxn ang="0">
                    <a:pos x="57" y="144"/>
                  </a:cxn>
                  <a:cxn ang="0">
                    <a:pos x="52" y="129"/>
                  </a:cxn>
                  <a:cxn ang="0">
                    <a:pos x="37" y="139"/>
                  </a:cxn>
                  <a:cxn ang="0">
                    <a:pos x="37" y="139"/>
                  </a:cxn>
                  <a:cxn ang="0">
                    <a:pos x="37" y="108"/>
                  </a:cxn>
                  <a:cxn ang="0">
                    <a:pos x="26" y="103"/>
                  </a:cxn>
                  <a:cxn ang="0">
                    <a:pos x="21" y="72"/>
                  </a:cxn>
                  <a:cxn ang="0">
                    <a:pos x="0" y="67"/>
                  </a:cxn>
                  <a:cxn ang="0">
                    <a:pos x="10" y="52"/>
                  </a:cxn>
                  <a:cxn ang="0">
                    <a:pos x="21" y="42"/>
                  </a:cxn>
                  <a:cxn ang="0">
                    <a:pos x="37" y="21"/>
                  </a:cxn>
                  <a:cxn ang="0">
                    <a:pos x="57" y="11"/>
                  </a:cxn>
                  <a:cxn ang="0">
                    <a:pos x="89" y="0"/>
                  </a:cxn>
                  <a:cxn ang="0">
                    <a:pos x="120" y="11"/>
                  </a:cxn>
                  <a:cxn ang="0">
                    <a:pos x="125" y="21"/>
                  </a:cxn>
                  <a:cxn ang="0">
                    <a:pos x="136" y="31"/>
                  </a:cxn>
                  <a:cxn ang="0">
                    <a:pos x="141" y="42"/>
                  </a:cxn>
                  <a:cxn ang="0">
                    <a:pos x="141" y="57"/>
                  </a:cxn>
                  <a:cxn ang="0">
                    <a:pos x="141" y="62"/>
                  </a:cxn>
                  <a:cxn ang="0">
                    <a:pos x="141" y="67"/>
                  </a:cxn>
                  <a:cxn ang="0">
                    <a:pos x="141" y="83"/>
                  </a:cxn>
                  <a:cxn ang="0">
                    <a:pos x="141" y="93"/>
                  </a:cxn>
                  <a:cxn ang="0">
                    <a:pos x="146" y="108"/>
                  </a:cxn>
                  <a:cxn ang="0">
                    <a:pos x="146" y="103"/>
                  </a:cxn>
                  <a:cxn ang="0">
                    <a:pos x="146" y="108"/>
                  </a:cxn>
                  <a:cxn ang="0">
                    <a:pos x="146" y="108"/>
                  </a:cxn>
                </a:cxnLst>
                <a:rect l="0" t="0" r="r" b="b"/>
                <a:pathLst>
                  <a:path w="147" h="171">
                    <a:moveTo>
                      <a:pt x="146" y="108"/>
                    </a:moveTo>
                    <a:lnTo>
                      <a:pt x="104" y="170"/>
                    </a:lnTo>
                    <a:lnTo>
                      <a:pt x="99" y="155"/>
                    </a:lnTo>
                    <a:lnTo>
                      <a:pt x="94" y="160"/>
                    </a:lnTo>
                    <a:lnTo>
                      <a:pt x="83" y="165"/>
                    </a:lnTo>
                    <a:lnTo>
                      <a:pt x="78" y="165"/>
                    </a:lnTo>
                    <a:lnTo>
                      <a:pt x="73" y="165"/>
                    </a:lnTo>
                    <a:lnTo>
                      <a:pt x="68" y="150"/>
                    </a:lnTo>
                    <a:lnTo>
                      <a:pt x="63" y="150"/>
                    </a:lnTo>
                    <a:lnTo>
                      <a:pt x="68" y="134"/>
                    </a:lnTo>
                    <a:lnTo>
                      <a:pt x="57" y="144"/>
                    </a:lnTo>
                    <a:lnTo>
                      <a:pt x="52" y="129"/>
                    </a:lnTo>
                    <a:lnTo>
                      <a:pt x="37" y="139"/>
                    </a:lnTo>
                    <a:lnTo>
                      <a:pt x="37" y="108"/>
                    </a:lnTo>
                    <a:lnTo>
                      <a:pt x="26" y="103"/>
                    </a:lnTo>
                    <a:lnTo>
                      <a:pt x="21" y="72"/>
                    </a:lnTo>
                    <a:lnTo>
                      <a:pt x="0" y="67"/>
                    </a:lnTo>
                    <a:lnTo>
                      <a:pt x="10" y="52"/>
                    </a:lnTo>
                    <a:lnTo>
                      <a:pt x="21" y="42"/>
                    </a:lnTo>
                    <a:lnTo>
                      <a:pt x="37" y="21"/>
                    </a:lnTo>
                    <a:lnTo>
                      <a:pt x="57" y="11"/>
                    </a:lnTo>
                    <a:lnTo>
                      <a:pt x="89" y="0"/>
                    </a:lnTo>
                    <a:lnTo>
                      <a:pt x="120" y="11"/>
                    </a:lnTo>
                    <a:lnTo>
                      <a:pt x="125" y="21"/>
                    </a:lnTo>
                    <a:lnTo>
                      <a:pt x="136" y="31"/>
                    </a:lnTo>
                    <a:lnTo>
                      <a:pt x="141" y="42"/>
                    </a:lnTo>
                    <a:lnTo>
                      <a:pt x="141" y="57"/>
                    </a:lnTo>
                    <a:lnTo>
                      <a:pt x="141" y="62"/>
                    </a:lnTo>
                    <a:lnTo>
                      <a:pt x="141" y="67"/>
                    </a:lnTo>
                    <a:lnTo>
                      <a:pt x="141" y="83"/>
                    </a:lnTo>
                    <a:lnTo>
                      <a:pt x="141" y="93"/>
                    </a:lnTo>
                    <a:lnTo>
                      <a:pt x="146" y="108"/>
                    </a:lnTo>
                    <a:lnTo>
                      <a:pt x="146" y="103"/>
                    </a:lnTo>
                    <a:lnTo>
                      <a:pt x="146" y="108"/>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4" name="Freeform 19"/>
              <p:cNvSpPr/>
              <p:nvPr/>
            </p:nvSpPr>
            <p:spPr bwMode="auto">
              <a:xfrm>
                <a:off x="3245" y="2641"/>
                <a:ext cx="324" cy="289"/>
              </a:xfrm>
              <a:custGeom>
                <a:avLst/>
                <a:gdLst/>
                <a:ahLst/>
                <a:cxnLst>
                  <a:cxn ang="0">
                    <a:pos x="323" y="288"/>
                  </a:cxn>
                  <a:cxn ang="0">
                    <a:pos x="313" y="252"/>
                  </a:cxn>
                  <a:cxn ang="0">
                    <a:pos x="308" y="216"/>
                  </a:cxn>
                  <a:cxn ang="0">
                    <a:pos x="287" y="196"/>
                  </a:cxn>
                  <a:cxn ang="0">
                    <a:pos x="292" y="196"/>
                  </a:cxn>
                  <a:cxn ang="0">
                    <a:pos x="297" y="190"/>
                  </a:cxn>
                  <a:cxn ang="0">
                    <a:pos x="302" y="175"/>
                  </a:cxn>
                  <a:cxn ang="0">
                    <a:pos x="302" y="154"/>
                  </a:cxn>
                  <a:cxn ang="0">
                    <a:pos x="256" y="0"/>
                  </a:cxn>
                  <a:cxn ang="0">
                    <a:pos x="162" y="0"/>
                  </a:cxn>
                  <a:cxn ang="0">
                    <a:pos x="130" y="113"/>
                  </a:cxn>
                  <a:cxn ang="0">
                    <a:pos x="115" y="67"/>
                  </a:cxn>
                  <a:cxn ang="0">
                    <a:pos x="120" y="52"/>
                  </a:cxn>
                  <a:cxn ang="0">
                    <a:pos x="110" y="41"/>
                  </a:cxn>
                  <a:cxn ang="0">
                    <a:pos x="99" y="52"/>
                  </a:cxn>
                  <a:cxn ang="0">
                    <a:pos x="104" y="67"/>
                  </a:cxn>
                  <a:cxn ang="0">
                    <a:pos x="104" y="113"/>
                  </a:cxn>
                  <a:cxn ang="0">
                    <a:pos x="89" y="62"/>
                  </a:cxn>
                  <a:cxn ang="0">
                    <a:pos x="52" y="98"/>
                  </a:cxn>
                  <a:cxn ang="0">
                    <a:pos x="52" y="226"/>
                  </a:cxn>
                  <a:cxn ang="0">
                    <a:pos x="0" y="216"/>
                  </a:cxn>
                  <a:cxn ang="0">
                    <a:pos x="0" y="288"/>
                  </a:cxn>
                  <a:cxn ang="0">
                    <a:pos x="47" y="288"/>
                  </a:cxn>
                  <a:cxn ang="0">
                    <a:pos x="94" y="278"/>
                  </a:cxn>
                  <a:cxn ang="0">
                    <a:pos x="110" y="257"/>
                  </a:cxn>
                  <a:cxn ang="0">
                    <a:pos x="120" y="232"/>
                  </a:cxn>
                  <a:cxn ang="0">
                    <a:pos x="125" y="257"/>
                  </a:cxn>
                  <a:cxn ang="0">
                    <a:pos x="125" y="288"/>
                  </a:cxn>
                  <a:cxn ang="0">
                    <a:pos x="323" y="288"/>
                  </a:cxn>
                  <a:cxn ang="0">
                    <a:pos x="323" y="288"/>
                  </a:cxn>
                </a:cxnLst>
                <a:rect l="0" t="0" r="r" b="b"/>
                <a:pathLst>
                  <a:path w="324" h="289">
                    <a:moveTo>
                      <a:pt x="323" y="288"/>
                    </a:moveTo>
                    <a:lnTo>
                      <a:pt x="313" y="252"/>
                    </a:lnTo>
                    <a:lnTo>
                      <a:pt x="308" y="216"/>
                    </a:lnTo>
                    <a:lnTo>
                      <a:pt x="287" y="196"/>
                    </a:lnTo>
                    <a:lnTo>
                      <a:pt x="292" y="196"/>
                    </a:lnTo>
                    <a:lnTo>
                      <a:pt x="297" y="190"/>
                    </a:lnTo>
                    <a:lnTo>
                      <a:pt x="302" y="175"/>
                    </a:lnTo>
                    <a:lnTo>
                      <a:pt x="302" y="154"/>
                    </a:lnTo>
                    <a:lnTo>
                      <a:pt x="256" y="0"/>
                    </a:lnTo>
                    <a:lnTo>
                      <a:pt x="162" y="0"/>
                    </a:lnTo>
                    <a:lnTo>
                      <a:pt x="130" y="113"/>
                    </a:lnTo>
                    <a:lnTo>
                      <a:pt x="115" y="67"/>
                    </a:lnTo>
                    <a:lnTo>
                      <a:pt x="120" y="52"/>
                    </a:lnTo>
                    <a:lnTo>
                      <a:pt x="110" y="41"/>
                    </a:lnTo>
                    <a:lnTo>
                      <a:pt x="99" y="52"/>
                    </a:lnTo>
                    <a:lnTo>
                      <a:pt x="104" y="67"/>
                    </a:lnTo>
                    <a:lnTo>
                      <a:pt x="104" y="113"/>
                    </a:lnTo>
                    <a:lnTo>
                      <a:pt x="89" y="62"/>
                    </a:lnTo>
                    <a:lnTo>
                      <a:pt x="52" y="98"/>
                    </a:lnTo>
                    <a:lnTo>
                      <a:pt x="52" y="226"/>
                    </a:lnTo>
                    <a:lnTo>
                      <a:pt x="0" y="216"/>
                    </a:lnTo>
                    <a:lnTo>
                      <a:pt x="0" y="288"/>
                    </a:lnTo>
                    <a:lnTo>
                      <a:pt x="47" y="288"/>
                    </a:lnTo>
                    <a:lnTo>
                      <a:pt x="94" y="278"/>
                    </a:lnTo>
                    <a:lnTo>
                      <a:pt x="110" y="257"/>
                    </a:lnTo>
                    <a:lnTo>
                      <a:pt x="120" y="232"/>
                    </a:lnTo>
                    <a:lnTo>
                      <a:pt x="125" y="257"/>
                    </a:lnTo>
                    <a:lnTo>
                      <a:pt x="125" y="288"/>
                    </a:lnTo>
                    <a:lnTo>
                      <a:pt x="323" y="288"/>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5" name="Freeform 20"/>
              <p:cNvSpPr/>
              <p:nvPr/>
            </p:nvSpPr>
            <p:spPr bwMode="auto">
              <a:xfrm>
                <a:off x="3156" y="2857"/>
                <a:ext cx="85" cy="78"/>
              </a:xfrm>
              <a:custGeom>
                <a:avLst/>
                <a:gdLst/>
                <a:ahLst/>
                <a:cxnLst>
                  <a:cxn ang="0">
                    <a:pos x="84" y="41"/>
                  </a:cxn>
                  <a:cxn ang="0">
                    <a:pos x="63" y="57"/>
                  </a:cxn>
                  <a:cxn ang="0">
                    <a:pos x="37" y="57"/>
                  </a:cxn>
                  <a:cxn ang="0">
                    <a:pos x="26" y="52"/>
                  </a:cxn>
                  <a:cxn ang="0">
                    <a:pos x="21" y="41"/>
                  </a:cxn>
                  <a:cxn ang="0">
                    <a:pos x="0" y="77"/>
                  </a:cxn>
                  <a:cxn ang="0">
                    <a:pos x="0" y="67"/>
                  </a:cxn>
                  <a:cxn ang="0">
                    <a:pos x="21" y="10"/>
                  </a:cxn>
                  <a:cxn ang="0">
                    <a:pos x="53" y="0"/>
                  </a:cxn>
                  <a:cxn ang="0">
                    <a:pos x="84" y="5"/>
                  </a:cxn>
                  <a:cxn ang="0">
                    <a:pos x="84" y="41"/>
                  </a:cxn>
                  <a:cxn ang="0">
                    <a:pos x="84" y="41"/>
                  </a:cxn>
                </a:cxnLst>
                <a:rect l="0" t="0" r="r" b="b"/>
                <a:pathLst>
                  <a:path w="85" h="78">
                    <a:moveTo>
                      <a:pt x="84" y="41"/>
                    </a:moveTo>
                    <a:lnTo>
                      <a:pt x="63" y="57"/>
                    </a:lnTo>
                    <a:lnTo>
                      <a:pt x="37" y="57"/>
                    </a:lnTo>
                    <a:lnTo>
                      <a:pt x="26" y="52"/>
                    </a:lnTo>
                    <a:lnTo>
                      <a:pt x="21" y="41"/>
                    </a:lnTo>
                    <a:lnTo>
                      <a:pt x="0" y="77"/>
                    </a:lnTo>
                    <a:lnTo>
                      <a:pt x="0" y="67"/>
                    </a:lnTo>
                    <a:lnTo>
                      <a:pt x="21" y="10"/>
                    </a:lnTo>
                    <a:lnTo>
                      <a:pt x="53" y="0"/>
                    </a:lnTo>
                    <a:lnTo>
                      <a:pt x="84" y="5"/>
                    </a:lnTo>
                    <a:lnTo>
                      <a:pt x="84" y="41"/>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6" name="Freeform 21"/>
              <p:cNvSpPr/>
              <p:nvPr/>
            </p:nvSpPr>
            <p:spPr bwMode="auto">
              <a:xfrm>
                <a:off x="3214" y="2986"/>
                <a:ext cx="371" cy="407"/>
              </a:xfrm>
              <a:custGeom>
                <a:avLst/>
                <a:gdLst/>
                <a:ahLst/>
                <a:cxnLst>
                  <a:cxn ang="0">
                    <a:pos x="307" y="205"/>
                  </a:cxn>
                  <a:cxn ang="0">
                    <a:pos x="333" y="154"/>
                  </a:cxn>
                  <a:cxn ang="0">
                    <a:pos x="349" y="77"/>
                  </a:cxn>
                  <a:cxn ang="0">
                    <a:pos x="354" y="0"/>
                  </a:cxn>
                  <a:cxn ang="0">
                    <a:pos x="156" y="0"/>
                  </a:cxn>
                  <a:cxn ang="0">
                    <a:pos x="141" y="118"/>
                  </a:cxn>
                  <a:cxn ang="0">
                    <a:pos x="219" y="241"/>
                  </a:cxn>
                  <a:cxn ang="0">
                    <a:pos x="109" y="241"/>
                  </a:cxn>
                  <a:cxn ang="0">
                    <a:pos x="0" y="241"/>
                  </a:cxn>
                  <a:cxn ang="0">
                    <a:pos x="0" y="406"/>
                  </a:cxn>
                  <a:cxn ang="0">
                    <a:pos x="250" y="406"/>
                  </a:cxn>
                  <a:cxn ang="0">
                    <a:pos x="250" y="355"/>
                  </a:cxn>
                  <a:cxn ang="0">
                    <a:pos x="276" y="319"/>
                  </a:cxn>
                  <a:cxn ang="0">
                    <a:pos x="297" y="380"/>
                  </a:cxn>
                  <a:cxn ang="0">
                    <a:pos x="281" y="380"/>
                  </a:cxn>
                  <a:cxn ang="0">
                    <a:pos x="271" y="385"/>
                  </a:cxn>
                  <a:cxn ang="0">
                    <a:pos x="260" y="391"/>
                  </a:cxn>
                  <a:cxn ang="0">
                    <a:pos x="255" y="406"/>
                  </a:cxn>
                  <a:cxn ang="0">
                    <a:pos x="339" y="406"/>
                  </a:cxn>
                  <a:cxn ang="0">
                    <a:pos x="339" y="349"/>
                  </a:cxn>
                  <a:cxn ang="0">
                    <a:pos x="349" y="349"/>
                  </a:cxn>
                  <a:cxn ang="0">
                    <a:pos x="370" y="324"/>
                  </a:cxn>
                  <a:cxn ang="0">
                    <a:pos x="360" y="308"/>
                  </a:cxn>
                  <a:cxn ang="0">
                    <a:pos x="360" y="303"/>
                  </a:cxn>
                  <a:cxn ang="0">
                    <a:pos x="297" y="185"/>
                  </a:cxn>
                  <a:cxn ang="0">
                    <a:pos x="250" y="113"/>
                  </a:cxn>
                  <a:cxn ang="0">
                    <a:pos x="271" y="46"/>
                  </a:cxn>
                  <a:cxn ang="0">
                    <a:pos x="271" y="97"/>
                  </a:cxn>
                  <a:cxn ang="0">
                    <a:pos x="271" y="139"/>
                  </a:cxn>
                  <a:cxn ang="0">
                    <a:pos x="281" y="164"/>
                  </a:cxn>
                  <a:cxn ang="0">
                    <a:pos x="297" y="185"/>
                  </a:cxn>
                  <a:cxn ang="0">
                    <a:pos x="307" y="205"/>
                  </a:cxn>
                  <a:cxn ang="0">
                    <a:pos x="307" y="205"/>
                  </a:cxn>
                </a:cxnLst>
                <a:rect l="0" t="0" r="r" b="b"/>
                <a:pathLst>
                  <a:path w="371" h="407">
                    <a:moveTo>
                      <a:pt x="307" y="205"/>
                    </a:moveTo>
                    <a:lnTo>
                      <a:pt x="333" y="154"/>
                    </a:lnTo>
                    <a:lnTo>
                      <a:pt x="349" y="77"/>
                    </a:lnTo>
                    <a:lnTo>
                      <a:pt x="354" y="0"/>
                    </a:lnTo>
                    <a:lnTo>
                      <a:pt x="156" y="0"/>
                    </a:lnTo>
                    <a:lnTo>
                      <a:pt x="141" y="118"/>
                    </a:lnTo>
                    <a:lnTo>
                      <a:pt x="219" y="241"/>
                    </a:lnTo>
                    <a:lnTo>
                      <a:pt x="109" y="241"/>
                    </a:lnTo>
                    <a:lnTo>
                      <a:pt x="0" y="241"/>
                    </a:lnTo>
                    <a:lnTo>
                      <a:pt x="0" y="406"/>
                    </a:lnTo>
                    <a:lnTo>
                      <a:pt x="250" y="406"/>
                    </a:lnTo>
                    <a:lnTo>
                      <a:pt x="250" y="355"/>
                    </a:lnTo>
                    <a:lnTo>
                      <a:pt x="276" y="319"/>
                    </a:lnTo>
                    <a:lnTo>
                      <a:pt x="297" y="380"/>
                    </a:lnTo>
                    <a:lnTo>
                      <a:pt x="281" y="380"/>
                    </a:lnTo>
                    <a:lnTo>
                      <a:pt x="271" y="385"/>
                    </a:lnTo>
                    <a:lnTo>
                      <a:pt x="260" y="391"/>
                    </a:lnTo>
                    <a:lnTo>
                      <a:pt x="255" y="406"/>
                    </a:lnTo>
                    <a:lnTo>
                      <a:pt x="339" y="406"/>
                    </a:lnTo>
                    <a:lnTo>
                      <a:pt x="339" y="349"/>
                    </a:lnTo>
                    <a:lnTo>
                      <a:pt x="349" y="349"/>
                    </a:lnTo>
                    <a:lnTo>
                      <a:pt x="370" y="324"/>
                    </a:lnTo>
                    <a:lnTo>
                      <a:pt x="360" y="308"/>
                    </a:lnTo>
                    <a:lnTo>
                      <a:pt x="360" y="303"/>
                    </a:lnTo>
                    <a:lnTo>
                      <a:pt x="297" y="185"/>
                    </a:lnTo>
                    <a:lnTo>
                      <a:pt x="250" y="113"/>
                    </a:lnTo>
                    <a:lnTo>
                      <a:pt x="271" y="46"/>
                    </a:lnTo>
                    <a:lnTo>
                      <a:pt x="271" y="97"/>
                    </a:lnTo>
                    <a:lnTo>
                      <a:pt x="271" y="139"/>
                    </a:lnTo>
                    <a:lnTo>
                      <a:pt x="281" y="164"/>
                    </a:lnTo>
                    <a:lnTo>
                      <a:pt x="297" y="185"/>
                    </a:lnTo>
                    <a:lnTo>
                      <a:pt x="307" y="205"/>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7" name="Freeform 22"/>
              <p:cNvSpPr/>
              <p:nvPr/>
            </p:nvSpPr>
            <p:spPr bwMode="auto">
              <a:xfrm>
                <a:off x="3287" y="3171"/>
                <a:ext cx="84" cy="57"/>
              </a:xfrm>
              <a:custGeom>
                <a:avLst/>
                <a:gdLst/>
                <a:ahLst/>
                <a:cxnLst>
                  <a:cxn ang="0">
                    <a:pos x="15" y="56"/>
                  </a:cxn>
                  <a:cxn ang="0">
                    <a:pos x="15" y="15"/>
                  </a:cxn>
                  <a:cxn ang="0">
                    <a:pos x="73" y="15"/>
                  </a:cxn>
                  <a:cxn ang="0">
                    <a:pos x="73" y="56"/>
                  </a:cxn>
                  <a:cxn ang="0">
                    <a:pos x="83" y="41"/>
                  </a:cxn>
                  <a:cxn ang="0">
                    <a:pos x="83" y="10"/>
                  </a:cxn>
                  <a:cxn ang="0">
                    <a:pos x="83" y="5"/>
                  </a:cxn>
                  <a:cxn ang="0">
                    <a:pos x="78" y="0"/>
                  </a:cxn>
                  <a:cxn ang="0">
                    <a:pos x="78" y="0"/>
                  </a:cxn>
                  <a:cxn ang="0">
                    <a:pos x="68" y="0"/>
                  </a:cxn>
                  <a:cxn ang="0">
                    <a:pos x="15" y="0"/>
                  </a:cxn>
                  <a:cxn ang="0">
                    <a:pos x="5" y="0"/>
                  </a:cxn>
                  <a:cxn ang="0">
                    <a:pos x="0" y="5"/>
                  </a:cxn>
                  <a:cxn ang="0">
                    <a:pos x="0" y="10"/>
                  </a:cxn>
                  <a:cxn ang="0">
                    <a:pos x="0" y="41"/>
                  </a:cxn>
                  <a:cxn ang="0">
                    <a:pos x="15" y="56"/>
                  </a:cxn>
                  <a:cxn ang="0">
                    <a:pos x="15" y="56"/>
                  </a:cxn>
                </a:cxnLst>
                <a:rect l="0" t="0" r="r" b="b"/>
                <a:pathLst>
                  <a:path w="84" h="57">
                    <a:moveTo>
                      <a:pt x="15" y="56"/>
                    </a:moveTo>
                    <a:lnTo>
                      <a:pt x="15" y="15"/>
                    </a:lnTo>
                    <a:lnTo>
                      <a:pt x="73" y="15"/>
                    </a:lnTo>
                    <a:lnTo>
                      <a:pt x="73" y="56"/>
                    </a:lnTo>
                    <a:lnTo>
                      <a:pt x="83" y="41"/>
                    </a:lnTo>
                    <a:lnTo>
                      <a:pt x="83" y="10"/>
                    </a:lnTo>
                    <a:lnTo>
                      <a:pt x="83" y="5"/>
                    </a:lnTo>
                    <a:lnTo>
                      <a:pt x="78" y="0"/>
                    </a:lnTo>
                    <a:lnTo>
                      <a:pt x="68" y="0"/>
                    </a:lnTo>
                    <a:lnTo>
                      <a:pt x="15" y="0"/>
                    </a:lnTo>
                    <a:lnTo>
                      <a:pt x="5" y="0"/>
                    </a:lnTo>
                    <a:lnTo>
                      <a:pt x="0" y="5"/>
                    </a:lnTo>
                    <a:lnTo>
                      <a:pt x="0" y="10"/>
                    </a:lnTo>
                    <a:lnTo>
                      <a:pt x="0" y="41"/>
                    </a:lnTo>
                    <a:lnTo>
                      <a:pt x="15" y="56"/>
                    </a:lnTo>
                    <a:close/>
                  </a:path>
                </a:pathLst>
              </a:custGeom>
              <a:solidFill>
                <a:srgbClr val="777777"/>
              </a:solidFill>
              <a:ln w="3175" cap="flat">
                <a:noFill/>
                <a:prstDash val="solid"/>
                <a:round/>
              </a:ln>
              <a:effectLst/>
            </p:spPr>
            <p:txBody>
              <a:bodyPr wrap="none" anchor="ctr">
                <a:spAutoFit/>
              </a:bodyPr>
              <a:lstStyle/>
              <a:p>
                <a:endParaRPr lang="zh-CN" altLang="en-US"/>
              </a:p>
            </p:txBody>
          </p:sp>
        </p:grpSp>
        <p:sp>
          <p:nvSpPr>
            <p:cNvPr id="17" name="Freeform 23"/>
            <p:cNvSpPr/>
            <p:nvPr/>
          </p:nvSpPr>
          <p:spPr bwMode="auto">
            <a:xfrm>
              <a:off x="2648" y="2928"/>
              <a:ext cx="1441" cy="462"/>
            </a:xfrm>
            <a:custGeom>
              <a:avLst/>
              <a:gdLst/>
              <a:ahLst/>
              <a:cxnLst>
                <a:cxn ang="0">
                  <a:pos x="81" y="60"/>
                </a:cxn>
                <a:cxn ang="0">
                  <a:pos x="80" y="461"/>
                </a:cxn>
                <a:cxn ang="0">
                  <a:pos x="49" y="461"/>
                </a:cxn>
                <a:cxn ang="0">
                  <a:pos x="50" y="65"/>
                </a:cxn>
                <a:cxn ang="0">
                  <a:pos x="32" y="65"/>
                </a:cxn>
                <a:cxn ang="0">
                  <a:pos x="31" y="36"/>
                </a:cxn>
                <a:cxn ang="0">
                  <a:pos x="17" y="36"/>
                </a:cxn>
                <a:cxn ang="0">
                  <a:pos x="17" y="26"/>
                </a:cxn>
                <a:cxn ang="0">
                  <a:pos x="0" y="26"/>
                </a:cxn>
                <a:cxn ang="0">
                  <a:pos x="1" y="0"/>
                </a:cxn>
                <a:cxn ang="0">
                  <a:pos x="1440" y="0"/>
                </a:cxn>
                <a:cxn ang="0">
                  <a:pos x="1439" y="26"/>
                </a:cxn>
                <a:cxn ang="0">
                  <a:pos x="1425" y="26"/>
                </a:cxn>
                <a:cxn ang="0">
                  <a:pos x="1425" y="36"/>
                </a:cxn>
                <a:cxn ang="0">
                  <a:pos x="1408" y="36"/>
                </a:cxn>
                <a:cxn ang="0">
                  <a:pos x="1409" y="62"/>
                </a:cxn>
                <a:cxn ang="0">
                  <a:pos x="1386" y="62"/>
                </a:cxn>
                <a:cxn ang="0">
                  <a:pos x="1386" y="461"/>
                </a:cxn>
                <a:cxn ang="0">
                  <a:pos x="1356" y="461"/>
                </a:cxn>
                <a:cxn ang="0">
                  <a:pos x="1356" y="60"/>
                </a:cxn>
                <a:cxn ang="0">
                  <a:pos x="1345" y="60"/>
                </a:cxn>
                <a:cxn ang="0">
                  <a:pos x="1345" y="458"/>
                </a:cxn>
                <a:cxn ang="0">
                  <a:pos x="1324" y="458"/>
                </a:cxn>
                <a:cxn ang="0">
                  <a:pos x="1324" y="62"/>
                </a:cxn>
                <a:cxn ang="0">
                  <a:pos x="116" y="62"/>
                </a:cxn>
                <a:cxn ang="0">
                  <a:pos x="115" y="461"/>
                </a:cxn>
                <a:cxn ang="0">
                  <a:pos x="94" y="461"/>
                </a:cxn>
                <a:cxn ang="0">
                  <a:pos x="95" y="64"/>
                </a:cxn>
                <a:cxn ang="0">
                  <a:pos x="81" y="60"/>
                </a:cxn>
              </a:cxnLst>
              <a:rect l="0" t="0" r="r" b="b"/>
              <a:pathLst>
                <a:path w="1441" h="462">
                  <a:moveTo>
                    <a:pt x="81" y="60"/>
                  </a:moveTo>
                  <a:lnTo>
                    <a:pt x="80" y="461"/>
                  </a:lnTo>
                  <a:lnTo>
                    <a:pt x="49" y="461"/>
                  </a:lnTo>
                  <a:lnTo>
                    <a:pt x="50" y="65"/>
                  </a:lnTo>
                  <a:lnTo>
                    <a:pt x="32" y="65"/>
                  </a:lnTo>
                  <a:lnTo>
                    <a:pt x="31" y="36"/>
                  </a:lnTo>
                  <a:lnTo>
                    <a:pt x="17" y="36"/>
                  </a:lnTo>
                  <a:lnTo>
                    <a:pt x="17" y="26"/>
                  </a:lnTo>
                  <a:lnTo>
                    <a:pt x="0" y="26"/>
                  </a:lnTo>
                  <a:lnTo>
                    <a:pt x="1" y="0"/>
                  </a:lnTo>
                  <a:lnTo>
                    <a:pt x="1440" y="0"/>
                  </a:lnTo>
                  <a:lnTo>
                    <a:pt x="1439" y="26"/>
                  </a:lnTo>
                  <a:lnTo>
                    <a:pt x="1425" y="26"/>
                  </a:lnTo>
                  <a:lnTo>
                    <a:pt x="1425" y="36"/>
                  </a:lnTo>
                  <a:lnTo>
                    <a:pt x="1408" y="36"/>
                  </a:lnTo>
                  <a:lnTo>
                    <a:pt x="1409" y="62"/>
                  </a:lnTo>
                  <a:lnTo>
                    <a:pt x="1386" y="62"/>
                  </a:lnTo>
                  <a:lnTo>
                    <a:pt x="1386" y="461"/>
                  </a:lnTo>
                  <a:lnTo>
                    <a:pt x="1356" y="461"/>
                  </a:lnTo>
                  <a:lnTo>
                    <a:pt x="1356" y="60"/>
                  </a:lnTo>
                  <a:lnTo>
                    <a:pt x="1345" y="60"/>
                  </a:lnTo>
                  <a:lnTo>
                    <a:pt x="1345" y="458"/>
                  </a:lnTo>
                  <a:lnTo>
                    <a:pt x="1324" y="458"/>
                  </a:lnTo>
                  <a:lnTo>
                    <a:pt x="1324" y="62"/>
                  </a:lnTo>
                  <a:lnTo>
                    <a:pt x="116" y="62"/>
                  </a:lnTo>
                  <a:lnTo>
                    <a:pt x="115" y="461"/>
                  </a:lnTo>
                  <a:lnTo>
                    <a:pt x="94" y="461"/>
                  </a:lnTo>
                  <a:lnTo>
                    <a:pt x="95" y="64"/>
                  </a:lnTo>
                  <a:lnTo>
                    <a:pt x="81" y="60"/>
                  </a:lnTo>
                  <a:close/>
                </a:path>
              </a:pathLst>
            </a:custGeom>
            <a:solidFill>
              <a:srgbClr val="444444"/>
            </a:solidFill>
            <a:ln w="3175" cap="flat">
              <a:noFill/>
              <a:prstDash val="solid"/>
              <a:round/>
            </a:ln>
            <a:effectLst/>
          </p:spPr>
          <p:txBody>
            <a:bodyPr wrap="none" anchor="ctr">
              <a:spAutoFit/>
            </a:bodyPr>
            <a:lstStyle/>
            <a:p>
              <a:endParaRPr lang="zh-CN" altLang="en-US"/>
            </a:p>
          </p:txBody>
        </p:sp>
        <p:grpSp>
          <p:nvGrpSpPr>
            <p:cNvPr id="18" name="Group 24"/>
            <p:cNvGrpSpPr/>
            <p:nvPr/>
          </p:nvGrpSpPr>
          <p:grpSpPr bwMode="auto">
            <a:xfrm>
              <a:off x="3558" y="2461"/>
              <a:ext cx="374" cy="929"/>
              <a:chOff x="3558" y="2461"/>
              <a:chExt cx="374" cy="929"/>
            </a:xfrm>
          </p:grpSpPr>
          <p:sp>
            <p:nvSpPr>
              <p:cNvPr id="19" name="Freeform 25"/>
              <p:cNvSpPr/>
              <p:nvPr/>
            </p:nvSpPr>
            <p:spPr bwMode="auto">
              <a:xfrm>
                <a:off x="3636" y="2461"/>
                <a:ext cx="147" cy="155"/>
              </a:xfrm>
              <a:custGeom>
                <a:avLst/>
                <a:gdLst/>
                <a:ahLst/>
                <a:cxnLst>
                  <a:cxn ang="0">
                    <a:pos x="104" y="149"/>
                  </a:cxn>
                  <a:cxn ang="0">
                    <a:pos x="146" y="113"/>
                  </a:cxn>
                  <a:cxn ang="0">
                    <a:pos x="136" y="93"/>
                  </a:cxn>
                  <a:cxn ang="0">
                    <a:pos x="136" y="82"/>
                  </a:cxn>
                  <a:cxn ang="0">
                    <a:pos x="141" y="67"/>
                  </a:cxn>
                  <a:cxn ang="0">
                    <a:pos x="141" y="62"/>
                  </a:cxn>
                  <a:cxn ang="0">
                    <a:pos x="136" y="52"/>
                  </a:cxn>
                  <a:cxn ang="0">
                    <a:pos x="125" y="46"/>
                  </a:cxn>
                  <a:cxn ang="0">
                    <a:pos x="125" y="36"/>
                  </a:cxn>
                  <a:cxn ang="0">
                    <a:pos x="120" y="26"/>
                  </a:cxn>
                  <a:cxn ang="0">
                    <a:pos x="115" y="21"/>
                  </a:cxn>
                  <a:cxn ang="0">
                    <a:pos x="110" y="21"/>
                  </a:cxn>
                  <a:cxn ang="0">
                    <a:pos x="110" y="10"/>
                  </a:cxn>
                  <a:cxn ang="0">
                    <a:pos x="104" y="5"/>
                  </a:cxn>
                  <a:cxn ang="0">
                    <a:pos x="104" y="5"/>
                  </a:cxn>
                  <a:cxn ang="0">
                    <a:pos x="104" y="5"/>
                  </a:cxn>
                  <a:cxn ang="0">
                    <a:pos x="99" y="0"/>
                  </a:cxn>
                  <a:cxn ang="0">
                    <a:pos x="89" y="5"/>
                  </a:cxn>
                  <a:cxn ang="0">
                    <a:pos x="84" y="5"/>
                  </a:cxn>
                  <a:cxn ang="0">
                    <a:pos x="78" y="5"/>
                  </a:cxn>
                  <a:cxn ang="0">
                    <a:pos x="73" y="0"/>
                  </a:cxn>
                  <a:cxn ang="0">
                    <a:pos x="63" y="5"/>
                  </a:cxn>
                  <a:cxn ang="0">
                    <a:pos x="52" y="10"/>
                  </a:cxn>
                  <a:cxn ang="0">
                    <a:pos x="37" y="10"/>
                  </a:cxn>
                  <a:cxn ang="0">
                    <a:pos x="21" y="16"/>
                  </a:cxn>
                  <a:cxn ang="0">
                    <a:pos x="21" y="16"/>
                  </a:cxn>
                  <a:cxn ang="0">
                    <a:pos x="16" y="21"/>
                  </a:cxn>
                  <a:cxn ang="0">
                    <a:pos x="16" y="26"/>
                  </a:cxn>
                  <a:cxn ang="0">
                    <a:pos x="16" y="31"/>
                  </a:cxn>
                  <a:cxn ang="0">
                    <a:pos x="0" y="46"/>
                  </a:cxn>
                  <a:cxn ang="0">
                    <a:pos x="0" y="62"/>
                  </a:cxn>
                  <a:cxn ang="0">
                    <a:pos x="0" y="67"/>
                  </a:cxn>
                  <a:cxn ang="0">
                    <a:pos x="0" y="72"/>
                  </a:cxn>
                  <a:cxn ang="0">
                    <a:pos x="5" y="72"/>
                  </a:cxn>
                  <a:cxn ang="0">
                    <a:pos x="5" y="82"/>
                  </a:cxn>
                  <a:cxn ang="0">
                    <a:pos x="5" y="88"/>
                  </a:cxn>
                  <a:cxn ang="0">
                    <a:pos x="11" y="93"/>
                  </a:cxn>
                  <a:cxn ang="0">
                    <a:pos x="21" y="98"/>
                  </a:cxn>
                  <a:cxn ang="0">
                    <a:pos x="21" y="98"/>
                  </a:cxn>
                  <a:cxn ang="0">
                    <a:pos x="21" y="103"/>
                  </a:cxn>
                  <a:cxn ang="0">
                    <a:pos x="21" y="134"/>
                  </a:cxn>
                  <a:cxn ang="0">
                    <a:pos x="26" y="134"/>
                  </a:cxn>
                  <a:cxn ang="0">
                    <a:pos x="42" y="129"/>
                  </a:cxn>
                  <a:cxn ang="0">
                    <a:pos x="42" y="134"/>
                  </a:cxn>
                  <a:cxn ang="0">
                    <a:pos x="57" y="134"/>
                  </a:cxn>
                  <a:cxn ang="0">
                    <a:pos x="47" y="144"/>
                  </a:cxn>
                  <a:cxn ang="0">
                    <a:pos x="63" y="144"/>
                  </a:cxn>
                  <a:cxn ang="0">
                    <a:pos x="63" y="149"/>
                  </a:cxn>
                  <a:cxn ang="0">
                    <a:pos x="63" y="149"/>
                  </a:cxn>
                  <a:cxn ang="0">
                    <a:pos x="73" y="154"/>
                  </a:cxn>
                  <a:cxn ang="0">
                    <a:pos x="84" y="149"/>
                  </a:cxn>
                  <a:cxn ang="0">
                    <a:pos x="99" y="139"/>
                  </a:cxn>
                  <a:cxn ang="0">
                    <a:pos x="104" y="144"/>
                  </a:cxn>
                  <a:cxn ang="0">
                    <a:pos x="104" y="149"/>
                  </a:cxn>
                  <a:cxn ang="0">
                    <a:pos x="104" y="149"/>
                  </a:cxn>
                </a:cxnLst>
                <a:rect l="0" t="0" r="r" b="b"/>
                <a:pathLst>
                  <a:path w="147" h="155">
                    <a:moveTo>
                      <a:pt x="104" y="149"/>
                    </a:moveTo>
                    <a:lnTo>
                      <a:pt x="146" y="113"/>
                    </a:lnTo>
                    <a:lnTo>
                      <a:pt x="136" y="93"/>
                    </a:lnTo>
                    <a:lnTo>
                      <a:pt x="136" y="82"/>
                    </a:lnTo>
                    <a:lnTo>
                      <a:pt x="141" y="67"/>
                    </a:lnTo>
                    <a:lnTo>
                      <a:pt x="141" y="62"/>
                    </a:lnTo>
                    <a:lnTo>
                      <a:pt x="136" y="52"/>
                    </a:lnTo>
                    <a:lnTo>
                      <a:pt x="125" y="46"/>
                    </a:lnTo>
                    <a:lnTo>
                      <a:pt x="125" y="36"/>
                    </a:lnTo>
                    <a:lnTo>
                      <a:pt x="120" y="26"/>
                    </a:lnTo>
                    <a:lnTo>
                      <a:pt x="115" y="21"/>
                    </a:lnTo>
                    <a:lnTo>
                      <a:pt x="110" y="21"/>
                    </a:lnTo>
                    <a:lnTo>
                      <a:pt x="110" y="10"/>
                    </a:lnTo>
                    <a:lnTo>
                      <a:pt x="104" y="5"/>
                    </a:lnTo>
                    <a:lnTo>
                      <a:pt x="99" y="0"/>
                    </a:lnTo>
                    <a:lnTo>
                      <a:pt x="89" y="5"/>
                    </a:lnTo>
                    <a:lnTo>
                      <a:pt x="84" y="5"/>
                    </a:lnTo>
                    <a:lnTo>
                      <a:pt x="78" y="5"/>
                    </a:lnTo>
                    <a:lnTo>
                      <a:pt x="73" y="0"/>
                    </a:lnTo>
                    <a:lnTo>
                      <a:pt x="63" y="5"/>
                    </a:lnTo>
                    <a:lnTo>
                      <a:pt x="52" y="10"/>
                    </a:lnTo>
                    <a:lnTo>
                      <a:pt x="37" y="10"/>
                    </a:lnTo>
                    <a:lnTo>
                      <a:pt x="21" y="16"/>
                    </a:lnTo>
                    <a:lnTo>
                      <a:pt x="16" y="21"/>
                    </a:lnTo>
                    <a:lnTo>
                      <a:pt x="16" y="26"/>
                    </a:lnTo>
                    <a:lnTo>
                      <a:pt x="16" y="31"/>
                    </a:lnTo>
                    <a:lnTo>
                      <a:pt x="0" y="46"/>
                    </a:lnTo>
                    <a:lnTo>
                      <a:pt x="0" y="62"/>
                    </a:lnTo>
                    <a:lnTo>
                      <a:pt x="0" y="67"/>
                    </a:lnTo>
                    <a:lnTo>
                      <a:pt x="0" y="72"/>
                    </a:lnTo>
                    <a:lnTo>
                      <a:pt x="5" y="72"/>
                    </a:lnTo>
                    <a:lnTo>
                      <a:pt x="5" y="82"/>
                    </a:lnTo>
                    <a:lnTo>
                      <a:pt x="5" y="88"/>
                    </a:lnTo>
                    <a:lnTo>
                      <a:pt x="11" y="93"/>
                    </a:lnTo>
                    <a:lnTo>
                      <a:pt x="21" y="98"/>
                    </a:lnTo>
                    <a:lnTo>
                      <a:pt x="21" y="103"/>
                    </a:lnTo>
                    <a:lnTo>
                      <a:pt x="21" y="134"/>
                    </a:lnTo>
                    <a:lnTo>
                      <a:pt x="26" y="134"/>
                    </a:lnTo>
                    <a:lnTo>
                      <a:pt x="42" y="129"/>
                    </a:lnTo>
                    <a:lnTo>
                      <a:pt x="42" y="134"/>
                    </a:lnTo>
                    <a:lnTo>
                      <a:pt x="57" y="134"/>
                    </a:lnTo>
                    <a:lnTo>
                      <a:pt x="47" y="144"/>
                    </a:lnTo>
                    <a:lnTo>
                      <a:pt x="63" y="144"/>
                    </a:lnTo>
                    <a:lnTo>
                      <a:pt x="63" y="149"/>
                    </a:lnTo>
                    <a:lnTo>
                      <a:pt x="73" y="154"/>
                    </a:lnTo>
                    <a:lnTo>
                      <a:pt x="84" y="149"/>
                    </a:lnTo>
                    <a:lnTo>
                      <a:pt x="99" y="139"/>
                    </a:lnTo>
                    <a:lnTo>
                      <a:pt x="104" y="144"/>
                    </a:lnTo>
                    <a:lnTo>
                      <a:pt x="104" y="149"/>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0" name="Freeform 26"/>
              <p:cNvSpPr/>
              <p:nvPr/>
            </p:nvSpPr>
            <p:spPr bwMode="auto">
              <a:xfrm>
                <a:off x="3636" y="2621"/>
                <a:ext cx="69" cy="73"/>
              </a:xfrm>
              <a:custGeom>
                <a:avLst/>
                <a:gdLst/>
                <a:ahLst/>
                <a:cxnLst>
                  <a:cxn ang="0">
                    <a:pos x="37" y="72"/>
                  </a:cxn>
                  <a:cxn ang="0">
                    <a:pos x="42" y="61"/>
                  </a:cxn>
                  <a:cxn ang="0">
                    <a:pos x="47" y="51"/>
                  </a:cxn>
                  <a:cxn ang="0">
                    <a:pos x="52" y="51"/>
                  </a:cxn>
                  <a:cxn ang="0">
                    <a:pos x="57" y="46"/>
                  </a:cxn>
                  <a:cxn ang="0">
                    <a:pos x="26" y="25"/>
                  </a:cxn>
                  <a:cxn ang="0">
                    <a:pos x="42" y="10"/>
                  </a:cxn>
                  <a:cxn ang="0">
                    <a:pos x="37" y="30"/>
                  </a:cxn>
                  <a:cxn ang="0">
                    <a:pos x="57" y="46"/>
                  </a:cxn>
                  <a:cxn ang="0">
                    <a:pos x="57" y="36"/>
                  </a:cxn>
                  <a:cxn ang="0">
                    <a:pos x="63" y="25"/>
                  </a:cxn>
                  <a:cxn ang="0">
                    <a:pos x="68" y="10"/>
                  </a:cxn>
                  <a:cxn ang="0">
                    <a:pos x="63" y="10"/>
                  </a:cxn>
                  <a:cxn ang="0">
                    <a:pos x="57" y="10"/>
                  </a:cxn>
                  <a:cxn ang="0">
                    <a:pos x="57" y="10"/>
                  </a:cxn>
                  <a:cxn ang="0">
                    <a:pos x="52" y="5"/>
                  </a:cxn>
                  <a:cxn ang="0">
                    <a:pos x="42" y="0"/>
                  </a:cxn>
                  <a:cxn ang="0">
                    <a:pos x="31" y="0"/>
                  </a:cxn>
                  <a:cxn ang="0">
                    <a:pos x="21" y="5"/>
                  </a:cxn>
                  <a:cxn ang="0">
                    <a:pos x="21" y="10"/>
                  </a:cxn>
                  <a:cxn ang="0">
                    <a:pos x="16" y="10"/>
                  </a:cxn>
                  <a:cxn ang="0">
                    <a:pos x="0" y="36"/>
                  </a:cxn>
                  <a:cxn ang="0">
                    <a:pos x="0" y="72"/>
                  </a:cxn>
                  <a:cxn ang="0">
                    <a:pos x="37" y="72"/>
                  </a:cxn>
                  <a:cxn ang="0">
                    <a:pos x="37" y="72"/>
                  </a:cxn>
                </a:cxnLst>
                <a:rect l="0" t="0" r="r" b="b"/>
                <a:pathLst>
                  <a:path w="69" h="73">
                    <a:moveTo>
                      <a:pt x="37" y="72"/>
                    </a:moveTo>
                    <a:lnTo>
                      <a:pt x="42" y="61"/>
                    </a:lnTo>
                    <a:lnTo>
                      <a:pt x="47" y="51"/>
                    </a:lnTo>
                    <a:lnTo>
                      <a:pt x="52" y="51"/>
                    </a:lnTo>
                    <a:lnTo>
                      <a:pt x="57" y="46"/>
                    </a:lnTo>
                    <a:lnTo>
                      <a:pt x="26" y="25"/>
                    </a:lnTo>
                    <a:lnTo>
                      <a:pt x="42" y="10"/>
                    </a:lnTo>
                    <a:lnTo>
                      <a:pt x="37" y="30"/>
                    </a:lnTo>
                    <a:lnTo>
                      <a:pt x="57" y="46"/>
                    </a:lnTo>
                    <a:lnTo>
                      <a:pt x="57" y="36"/>
                    </a:lnTo>
                    <a:lnTo>
                      <a:pt x="63" y="25"/>
                    </a:lnTo>
                    <a:lnTo>
                      <a:pt x="68" y="10"/>
                    </a:lnTo>
                    <a:lnTo>
                      <a:pt x="63" y="10"/>
                    </a:lnTo>
                    <a:lnTo>
                      <a:pt x="57" y="10"/>
                    </a:lnTo>
                    <a:lnTo>
                      <a:pt x="52" y="5"/>
                    </a:lnTo>
                    <a:lnTo>
                      <a:pt x="42" y="0"/>
                    </a:lnTo>
                    <a:lnTo>
                      <a:pt x="31" y="0"/>
                    </a:lnTo>
                    <a:lnTo>
                      <a:pt x="21" y="5"/>
                    </a:lnTo>
                    <a:lnTo>
                      <a:pt x="21" y="10"/>
                    </a:lnTo>
                    <a:lnTo>
                      <a:pt x="16" y="10"/>
                    </a:lnTo>
                    <a:lnTo>
                      <a:pt x="0" y="36"/>
                    </a:lnTo>
                    <a:lnTo>
                      <a:pt x="0" y="72"/>
                    </a:lnTo>
                    <a:lnTo>
                      <a:pt x="37" y="72"/>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1" name="Freeform 27"/>
              <p:cNvSpPr/>
              <p:nvPr/>
            </p:nvSpPr>
            <p:spPr bwMode="auto">
              <a:xfrm>
                <a:off x="3576" y="2873"/>
                <a:ext cx="124" cy="60"/>
              </a:xfrm>
              <a:custGeom>
                <a:avLst/>
                <a:gdLst/>
                <a:ahLst/>
                <a:cxnLst>
                  <a:cxn ang="0">
                    <a:pos x="102" y="15"/>
                  </a:cxn>
                  <a:cxn ang="0">
                    <a:pos x="73" y="0"/>
                  </a:cxn>
                  <a:cxn ang="0">
                    <a:pos x="60" y="25"/>
                  </a:cxn>
                  <a:cxn ang="0">
                    <a:pos x="39" y="46"/>
                  </a:cxn>
                  <a:cxn ang="0">
                    <a:pos x="0" y="46"/>
                  </a:cxn>
                  <a:cxn ang="0">
                    <a:pos x="0" y="56"/>
                  </a:cxn>
                  <a:cxn ang="0">
                    <a:pos x="60" y="56"/>
                  </a:cxn>
                  <a:cxn ang="0">
                    <a:pos x="78" y="43"/>
                  </a:cxn>
                  <a:cxn ang="0">
                    <a:pos x="94" y="56"/>
                  </a:cxn>
                  <a:cxn ang="0">
                    <a:pos x="120" y="59"/>
                  </a:cxn>
                  <a:cxn ang="0">
                    <a:pos x="123" y="46"/>
                  </a:cxn>
                  <a:cxn ang="0">
                    <a:pos x="102" y="41"/>
                  </a:cxn>
                  <a:cxn ang="0">
                    <a:pos x="102" y="15"/>
                  </a:cxn>
                </a:cxnLst>
                <a:rect l="0" t="0" r="r" b="b"/>
                <a:pathLst>
                  <a:path w="124" h="60">
                    <a:moveTo>
                      <a:pt x="102" y="15"/>
                    </a:moveTo>
                    <a:lnTo>
                      <a:pt x="73" y="0"/>
                    </a:lnTo>
                    <a:lnTo>
                      <a:pt x="60" y="25"/>
                    </a:lnTo>
                    <a:lnTo>
                      <a:pt x="39" y="46"/>
                    </a:lnTo>
                    <a:lnTo>
                      <a:pt x="0" y="46"/>
                    </a:lnTo>
                    <a:lnTo>
                      <a:pt x="0" y="56"/>
                    </a:lnTo>
                    <a:lnTo>
                      <a:pt x="60" y="56"/>
                    </a:lnTo>
                    <a:lnTo>
                      <a:pt x="78" y="43"/>
                    </a:lnTo>
                    <a:lnTo>
                      <a:pt x="94" y="56"/>
                    </a:lnTo>
                    <a:lnTo>
                      <a:pt x="120" y="59"/>
                    </a:lnTo>
                    <a:lnTo>
                      <a:pt x="123" y="46"/>
                    </a:lnTo>
                    <a:lnTo>
                      <a:pt x="102" y="41"/>
                    </a:lnTo>
                    <a:lnTo>
                      <a:pt x="102" y="15"/>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2" name="Freeform 28"/>
              <p:cNvSpPr/>
              <p:nvPr/>
            </p:nvSpPr>
            <p:spPr bwMode="auto">
              <a:xfrm>
                <a:off x="3558" y="2592"/>
                <a:ext cx="374" cy="798"/>
              </a:xfrm>
              <a:custGeom>
                <a:avLst/>
                <a:gdLst/>
                <a:ahLst/>
                <a:cxnLst>
                  <a:cxn ang="0">
                    <a:pos x="373" y="342"/>
                  </a:cxn>
                  <a:cxn ang="0">
                    <a:pos x="347" y="538"/>
                  </a:cxn>
                  <a:cxn ang="0">
                    <a:pos x="308" y="761"/>
                  </a:cxn>
                  <a:cxn ang="0">
                    <a:pos x="318" y="767"/>
                  </a:cxn>
                  <a:cxn ang="0">
                    <a:pos x="318" y="797"/>
                  </a:cxn>
                  <a:cxn ang="0">
                    <a:pos x="224" y="797"/>
                  </a:cxn>
                  <a:cxn ang="0">
                    <a:pos x="229" y="779"/>
                  </a:cxn>
                  <a:cxn ang="0">
                    <a:pos x="248" y="756"/>
                  </a:cxn>
                  <a:cxn ang="0">
                    <a:pos x="253" y="700"/>
                  </a:cxn>
                  <a:cxn ang="0">
                    <a:pos x="253" y="589"/>
                  </a:cxn>
                  <a:cxn ang="0">
                    <a:pos x="250" y="435"/>
                  </a:cxn>
                  <a:cxn ang="0">
                    <a:pos x="198" y="558"/>
                  </a:cxn>
                  <a:cxn ang="0">
                    <a:pos x="175" y="641"/>
                  </a:cxn>
                  <a:cxn ang="0">
                    <a:pos x="167" y="659"/>
                  </a:cxn>
                  <a:cxn ang="0">
                    <a:pos x="151" y="769"/>
                  </a:cxn>
                  <a:cxn ang="0">
                    <a:pos x="141" y="777"/>
                  </a:cxn>
                  <a:cxn ang="0">
                    <a:pos x="141" y="797"/>
                  </a:cxn>
                  <a:cxn ang="0">
                    <a:pos x="0" y="797"/>
                  </a:cxn>
                  <a:cxn ang="0">
                    <a:pos x="0" y="785"/>
                  </a:cxn>
                  <a:cxn ang="0">
                    <a:pos x="26" y="774"/>
                  </a:cxn>
                  <a:cxn ang="0">
                    <a:pos x="39" y="774"/>
                  </a:cxn>
                  <a:cxn ang="0">
                    <a:pos x="62" y="761"/>
                  </a:cxn>
                  <a:cxn ang="0">
                    <a:pos x="57" y="741"/>
                  </a:cxn>
                  <a:cxn ang="0">
                    <a:pos x="78" y="723"/>
                  </a:cxn>
                  <a:cxn ang="0">
                    <a:pos x="62" y="695"/>
                  </a:cxn>
                  <a:cxn ang="0">
                    <a:pos x="70" y="684"/>
                  </a:cxn>
                  <a:cxn ang="0">
                    <a:pos x="112" y="615"/>
                  </a:cxn>
                  <a:cxn ang="0">
                    <a:pos x="107" y="576"/>
                  </a:cxn>
                  <a:cxn ang="0">
                    <a:pos x="162" y="394"/>
                  </a:cxn>
                  <a:cxn ang="0">
                    <a:pos x="162" y="332"/>
                  </a:cxn>
                  <a:cxn ang="0">
                    <a:pos x="146" y="288"/>
                  </a:cxn>
                  <a:cxn ang="0">
                    <a:pos x="138" y="299"/>
                  </a:cxn>
                  <a:cxn ang="0">
                    <a:pos x="94" y="265"/>
                  </a:cxn>
                  <a:cxn ang="0">
                    <a:pos x="122" y="229"/>
                  </a:cxn>
                  <a:cxn ang="0">
                    <a:pos x="86" y="170"/>
                  </a:cxn>
                  <a:cxn ang="0">
                    <a:pos x="76" y="108"/>
                  </a:cxn>
                  <a:cxn ang="0">
                    <a:pos x="120" y="108"/>
                  </a:cxn>
                  <a:cxn ang="0">
                    <a:pos x="133" y="129"/>
                  </a:cxn>
                  <a:cxn ang="0">
                    <a:pos x="143" y="75"/>
                  </a:cxn>
                  <a:cxn ang="0">
                    <a:pos x="156" y="62"/>
                  </a:cxn>
                  <a:cxn ang="0">
                    <a:pos x="162" y="31"/>
                  </a:cxn>
                  <a:cxn ang="0">
                    <a:pos x="180" y="52"/>
                  </a:cxn>
                  <a:cxn ang="0">
                    <a:pos x="162" y="59"/>
                  </a:cxn>
                  <a:cxn ang="0">
                    <a:pos x="164" y="119"/>
                  </a:cxn>
                  <a:cxn ang="0">
                    <a:pos x="229" y="0"/>
                  </a:cxn>
                  <a:cxn ang="0">
                    <a:pos x="248" y="11"/>
                  </a:cxn>
                  <a:cxn ang="0">
                    <a:pos x="266" y="8"/>
                  </a:cxn>
                  <a:cxn ang="0">
                    <a:pos x="279" y="11"/>
                  </a:cxn>
                  <a:cxn ang="0">
                    <a:pos x="297" y="67"/>
                  </a:cxn>
                  <a:cxn ang="0">
                    <a:pos x="300" y="147"/>
                  </a:cxn>
                  <a:cxn ang="0">
                    <a:pos x="302" y="227"/>
                  </a:cxn>
                  <a:cxn ang="0">
                    <a:pos x="373" y="340"/>
                  </a:cxn>
                </a:cxnLst>
                <a:rect l="0" t="0" r="r" b="b"/>
                <a:pathLst>
                  <a:path w="374" h="798">
                    <a:moveTo>
                      <a:pt x="373" y="342"/>
                    </a:moveTo>
                    <a:lnTo>
                      <a:pt x="347" y="538"/>
                    </a:lnTo>
                    <a:lnTo>
                      <a:pt x="308" y="761"/>
                    </a:lnTo>
                    <a:lnTo>
                      <a:pt x="318" y="767"/>
                    </a:lnTo>
                    <a:lnTo>
                      <a:pt x="318" y="797"/>
                    </a:lnTo>
                    <a:lnTo>
                      <a:pt x="224" y="797"/>
                    </a:lnTo>
                    <a:lnTo>
                      <a:pt x="229" y="779"/>
                    </a:lnTo>
                    <a:lnTo>
                      <a:pt x="248" y="756"/>
                    </a:lnTo>
                    <a:lnTo>
                      <a:pt x="253" y="700"/>
                    </a:lnTo>
                    <a:lnTo>
                      <a:pt x="253" y="589"/>
                    </a:lnTo>
                    <a:lnTo>
                      <a:pt x="250" y="435"/>
                    </a:lnTo>
                    <a:lnTo>
                      <a:pt x="198" y="558"/>
                    </a:lnTo>
                    <a:lnTo>
                      <a:pt x="175" y="641"/>
                    </a:lnTo>
                    <a:lnTo>
                      <a:pt x="167" y="659"/>
                    </a:lnTo>
                    <a:lnTo>
                      <a:pt x="151" y="769"/>
                    </a:lnTo>
                    <a:lnTo>
                      <a:pt x="141" y="777"/>
                    </a:lnTo>
                    <a:lnTo>
                      <a:pt x="141" y="797"/>
                    </a:lnTo>
                    <a:lnTo>
                      <a:pt x="0" y="797"/>
                    </a:lnTo>
                    <a:lnTo>
                      <a:pt x="0" y="785"/>
                    </a:lnTo>
                    <a:lnTo>
                      <a:pt x="26" y="774"/>
                    </a:lnTo>
                    <a:lnTo>
                      <a:pt x="39" y="774"/>
                    </a:lnTo>
                    <a:lnTo>
                      <a:pt x="62" y="761"/>
                    </a:lnTo>
                    <a:lnTo>
                      <a:pt x="57" y="741"/>
                    </a:lnTo>
                    <a:lnTo>
                      <a:pt x="78" y="723"/>
                    </a:lnTo>
                    <a:lnTo>
                      <a:pt x="62" y="695"/>
                    </a:lnTo>
                    <a:lnTo>
                      <a:pt x="70" y="684"/>
                    </a:lnTo>
                    <a:lnTo>
                      <a:pt x="112" y="615"/>
                    </a:lnTo>
                    <a:lnTo>
                      <a:pt x="107" y="576"/>
                    </a:lnTo>
                    <a:lnTo>
                      <a:pt x="162" y="394"/>
                    </a:lnTo>
                    <a:lnTo>
                      <a:pt x="162" y="332"/>
                    </a:lnTo>
                    <a:lnTo>
                      <a:pt x="146" y="288"/>
                    </a:lnTo>
                    <a:lnTo>
                      <a:pt x="138" y="299"/>
                    </a:lnTo>
                    <a:lnTo>
                      <a:pt x="94" y="265"/>
                    </a:lnTo>
                    <a:lnTo>
                      <a:pt x="122" y="229"/>
                    </a:lnTo>
                    <a:lnTo>
                      <a:pt x="86" y="170"/>
                    </a:lnTo>
                    <a:lnTo>
                      <a:pt x="76" y="108"/>
                    </a:lnTo>
                    <a:lnTo>
                      <a:pt x="120" y="108"/>
                    </a:lnTo>
                    <a:lnTo>
                      <a:pt x="133" y="129"/>
                    </a:lnTo>
                    <a:lnTo>
                      <a:pt x="143" y="75"/>
                    </a:lnTo>
                    <a:lnTo>
                      <a:pt x="156" y="62"/>
                    </a:lnTo>
                    <a:lnTo>
                      <a:pt x="162" y="31"/>
                    </a:lnTo>
                    <a:lnTo>
                      <a:pt x="180" y="52"/>
                    </a:lnTo>
                    <a:lnTo>
                      <a:pt x="162" y="59"/>
                    </a:lnTo>
                    <a:lnTo>
                      <a:pt x="164" y="119"/>
                    </a:lnTo>
                    <a:lnTo>
                      <a:pt x="229" y="0"/>
                    </a:lnTo>
                    <a:lnTo>
                      <a:pt x="248" y="11"/>
                    </a:lnTo>
                    <a:lnTo>
                      <a:pt x="266" y="8"/>
                    </a:lnTo>
                    <a:lnTo>
                      <a:pt x="279" y="11"/>
                    </a:lnTo>
                    <a:lnTo>
                      <a:pt x="297" y="67"/>
                    </a:lnTo>
                    <a:lnTo>
                      <a:pt x="300" y="147"/>
                    </a:lnTo>
                    <a:lnTo>
                      <a:pt x="302" y="227"/>
                    </a:lnTo>
                    <a:lnTo>
                      <a:pt x="373" y="340"/>
                    </a:lnTo>
                  </a:path>
                </a:pathLst>
              </a:custGeom>
              <a:solidFill>
                <a:srgbClr val="777777"/>
              </a:solidFill>
              <a:ln w="3175" cap="flat">
                <a:noFill/>
                <a:prstDash val="solid"/>
                <a:round/>
              </a:ln>
              <a:effectLst/>
            </p:spPr>
            <p:txBody>
              <a:bodyPr wrap="none" anchor="ctr">
                <a:spAutoFit/>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edge">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952340" y="6002157"/>
            <a:ext cx="7809538" cy="476364"/>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必要时，可绘制出某一剖面的断面图，以便直观地表达该剖面上竖向变化情况。</a:t>
            </a:r>
          </a:p>
        </p:txBody>
      </p:sp>
      <p:sp>
        <p:nvSpPr>
          <p:cNvPr id="12" name="圆角矩形 11"/>
          <p:cNvSpPr/>
          <p:nvPr/>
        </p:nvSpPr>
        <p:spPr>
          <a:xfrm>
            <a:off x="952340" y="1714885"/>
            <a:ext cx="10857163" cy="1429091"/>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将设计平面图中的建筑、山石、道路、广场等园林组成要素按水平投影轮廓绘制到地形设计图中，其中建筑用中实线，山石用粗实线，广场、道路用细实线。</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具体的标注要求建筑应标注室内地坪标高，以箭头指向所在位置；山石用标高符号标注最高部位的标高；道路高程一般标注在交叉、转向、变坡处，标注位置用圆点表示，圆点上方标注高程数字。</a:t>
            </a:r>
          </a:p>
        </p:txBody>
      </p:sp>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等高线法地形设计</a:t>
            </a:r>
          </a:p>
        </p:txBody>
      </p:sp>
      <p:sp>
        <p:nvSpPr>
          <p:cNvPr id="4" name="矩形 3"/>
          <p:cNvSpPr/>
          <p:nvPr/>
        </p:nvSpPr>
        <p:spPr>
          <a:xfrm>
            <a:off x="952340" y="762158"/>
            <a:ext cx="4571437"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四、地形设计图的绘制要求</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52358" y="5775488"/>
            <a:ext cx="902738" cy="903065"/>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圆角矩形 15"/>
          <p:cNvSpPr/>
          <p:nvPr/>
        </p:nvSpPr>
        <p:spPr>
          <a:xfrm>
            <a:off x="952340" y="1333794"/>
            <a:ext cx="4095246"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b="1" dirty="0" smtClean="0">
                <a:solidFill>
                  <a:srgbClr val="C00000"/>
                </a:solidFill>
                <a:latin typeface="楷体_GB2312" pitchFamily="49" charset="-122"/>
                <a:ea typeface="楷体_GB2312" pitchFamily="49" charset="-122"/>
              </a:rPr>
              <a:t>（二）标注建筑、山石、道路高程</a:t>
            </a:r>
          </a:p>
        </p:txBody>
      </p:sp>
      <p:sp>
        <p:nvSpPr>
          <p:cNvPr id="17" name="圆角矩形 16"/>
          <p:cNvSpPr/>
          <p:nvPr/>
        </p:nvSpPr>
        <p:spPr>
          <a:xfrm>
            <a:off x="952340" y="3537770"/>
            <a:ext cx="5130169" cy="463661"/>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根据坡度用单箭头标注雨水的排除方向。</a:t>
            </a:r>
          </a:p>
        </p:txBody>
      </p:sp>
      <p:sp>
        <p:nvSpPr>
          <p:cNvPr id="19" name="圆角矩形 18"/>
          <p:cNvSpPr/>
          <p:nvPr/>
        </p:nvSpPr>
        <p:spPr>
          <a:xfrm>
            <a:off x="952340" y="4287249"/>
            <a:ext cx="11047639" cy="1333818"/>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为了便于施工放线，地形设计图中应设置方格网。设置时尽可能使方格的某一边落在某一固定建筑设施边线上（目的是便于将方格网测设到施工现场），方格网的边长可根据需要设置为</a:t>
            </a:r>
            <a:r>
              <a:rPr lang="en-US" sz="1600" dirty="0" smtClean="0">
                <a:solidFill>
                  <a:schemeClr val="tx1"/>
                </a:solidFill>
                <a:latin typeface="微软雅黑" panose="020B0503020204020204" pitchFamily="34" charset="-122"/>
                <a:ea typeface="微软雅黑" panose="020B0503020204020204" pitchFamily="34" charset="-122"/>
              </a:rPr>
              <a:t>5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10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20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等，其比例应与图中比例保持一致。方格网应按顺序编号，纵向自下而上，用拉丁字母编号，并按测量基准点的坐标，标注出纵横第一网格坐标。</a:t>
            </a:r>
          </a:p>
        </p:txBody>
      </p:sp>
      <p:sp>
        <p:nvSpPr>
          <p:cNvPr id="20" name="圆角矩形 19"/>
          <p:cNvSpPr/>
          <p:nvPr/>
        </p:nvSpPr>
        <p:spPr>
          <a:xfrm>
            <a:off x="952340" y="5716339"/>
            <a:ext cx="2285718" cy="38109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b="1" dirty="0" smtClean="0">
                <a:solidFill>
                  <a:srgbClr val="C00000"/>
                </a:solidFill>
                <a:latin typeface="楷体_GB2312" pitchFamily="49" charset="-122"/>
                <a:ea typeface="楷体_GB2312" pitchFamily="49" charset="-122"/>
              </a:rPr>
              <a:t>（五）局部断面图</a:t>
            </a:r>
          </a:p>
        </p:txBody>
      </p:sp>
      <p:sp>
        <p:nvSpPr>
          <p:cNvPr id="15" name="圆角矩形 14"/>
          <p:cNvSpPr/>
          <p:nvPr/>
        </p:nvSpPr>
        <p:spPr>
          <a:xfrm>
            <a:off x="952340" y="3239249"/>
            <a:ext cx="2666672" cy="38109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b="1" dirty="0" smtClean="0">
                <a:solidFill>
                  <a:srgbClr val="C00000"/>
                </a:solidFill>
                <a:latin typeface="楷体_GB2312" pitchFamily="49" charset="-122"/>
                <a:ea typeface="楷体_GB2312" pitchFamily="49" charset="-122"/>
              </a:rPr>
              <a:t>（三）标注排水方向</a:t>
            </a:r>
          </a:p>
        </p:txBody>
      </p:sp>
      <p:sp>
        <p:nvSpPr>
          <p:cNvPr id="18" name="圆角矩形 17"/>
          <p:cNvSpPr/>
          <p:nvPr/>
        </p:nvSpPr>
        <p:spPr>
          <a:xfrm>
            <a:off x="952340" y="4096703"/>
            <a:ext cx="2380957" cy="38109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b="1" dirty="0" smtClean="0">
                <a:solidFill>
                  <a:srgbClr val="C00000"/>
                </a:solidFill>
                <a:latin typeface="楷体_GB2312" pitchFamily="49" charset="-122"/>
                <a:ea typeface="楷体_GB2312" pitchFamily="49" charset="-122"/>
              </a:rPr>
              <a:t>（四）绘制方格网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ppt_x</p:attrName>
                                        </p:attrNameLst>
                                      </p:cBhvr>
                                      <p:tavLst>
                                        <p:tav tm="0">
                                          <p:val>
                                            <p:strVal val="#ppt_x-.2"/>
                                          </p:val>
                                        </p:tav>
                                        <p:tav tm="100000">
                                          <p:val>
                                            <p:strVal val="#ppt_x"/>
                                          </p:val>
                                        </p:tav>
                                      </p:tavLst>
                                    </p:anim>
                                    <p:anim calcmode="lin" valueType="num">
                                      <p:cBhvr>
                                        <p:cTn id="2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trips(down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ppt_x</p:attrName>
                                        </p:attrNameLst>
                                      </p:cBhvr>
                                      <p:tavLst>
                                        <p:tav tm="0">
                                          <p:val>
                                            <p:strVal val="#ppt_x-.2"/>
                                          </p:val>
                                        </p:tav>
                                        <p:tav tm="100000">
                                          <p:val>
                                            <p:strVal val="#ppt_x"/>
                                          </p:val>
                                        </p:tav>
                                      </p:tavLst>
                                    </p:anim>
                                    <p:anim calcmode="lin" valueType="num">
                                      <p:cBhvr>
                                        <p:cTn id="3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strips(down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ppt_x</p:attrName>
                                        </p:attrNameLst>
                                      </p:cBhvr>
                                      <p:tavLst>
                                        <p:tav tm="0">
                                          <p:val>
                                            <p:strVal val="#ppt_x-.2"/>
                                          </p:val>
                                        </p:tav>
                                        <p:tav tm="100000">
                                          <p:val>
                                            <p:strVal val="#ppt_x"/>
                                          </p:val>
                                        </p:tav>
                                      </p:tavLst>
                                    </p:anim>
                                    <p:anim calcmode="lin" valueType="num">
                                      <p:cBhvr>
                                        <p:cTn id="5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strips(downLeft)">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animBg="1"/>
      <p:bldP spid="16" grpId="0" animBg="1"/>
      <p:bldP spid="17" grpId="0" animBg="1"/>
      <p:bldP spid="19" grpId="0" animBg="1"/>
      <p:bldP spid="20" grpId="0" animBg="1"/>
      <p:bldP spid="15"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等高线法地形设计</a:t>
            </a:r>
          </a:p>
        </p:txBody>
      </p:sp>
      <p:sp>
        <p:nvSpPr>
          <p:cNvPr id="4" name="矩形 3"/>
          <p:cNvSpPr/>
          <p:nvPr/>
        </p:nvSpPr>
        <p:spPr>
          <a:xfrm>
            <a:off x="952340" y="762158"/>
            <a:ext cx="4571437"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五、地形设计图实例分析</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圆角矩形 10"/>
          <p:cNvSpPr/>
          <p:nvPr/>
        </p:nvSpPr>
        <p:spPr>
          <a:xfrm>
            <a:off x="857102" y="2095976"/>
            <a:ext cx="3333339" cy="2477091"/>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图</a:t>
            </a:r>
            <a:r>
              <a:rPr lang="en-US" sz="1900" dirty="0" smtClean="0">
                <a:solidFill>
                  <a:schemeClr val="tx1"/>
                </a:solidFill>
                <a:latin typeface="微软雅黑" panose="020B0503020204020204" pitchFamily="34" charset="-122"/>
                <a:ea typeface="微软雅黑" panose="020B0503020204020204" pitchFamily="34" charset="-122"/>
              </a:rPr>
              <a:t>2-9</a:t>
            </a:r>
            <a:r>
              <a:rPr lang="zh-CN" altLang="en-US" sz="1900" dirty="0" smtClean="0">
                <a:solidFill>
                  <a:schemeClr val="tx1"/>
                </a:solidFill>
                <a:latin typeface="微软雅黑" panose="020B0503020204020204" pitchFamily="34" charset="-122"/>
                <a:ea typeface="微软雅黑" panose="020B0503020204020204" pitchFamily="34" charset="-122"/>
              </a:rPr>
              <a:t>为用等高线法绘制的某游园地形设计图。</a:t>
            </a:r>
            <a:endParaRPr lang="en-US" altLang="zh-CN" sz="19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下面通过识读图</a:t>
            </a:r>
            <a:r>
              <a:rPr lang="en-US" sz="1900" dirty="0" smtClean="0">
                <a:solidFill>
                  <a:schemeClr val="tx1"/>
                </a:solidFill>
                <a:latin typeface="微软雅黑" panose="020B0503020204020204" pitchFamily="34" charset="-122"/>
                <a:ea typeface="微软雅黑" panose="020B0503020204020204" pitchFamily="34" charset="-122"/>
              </a:rPr>
              <a:t>2-9</a:t>
            </a:r>
            <a:r>
              <a:rPr lang="zh-CN" altLang="en-US" sz="1900" dirty="0" smtClean="0">
                <a:solidFill>
                  <a:schemeClr val="tx1"/>
                </a:solidFill>
                <a:latin typeface="微软雅黑" panose="020B0503020204020204" pitchFamily="34" charset="-122"/>
                <a:ea typeface="微软雅黑" panose="020B0503020204020204" pitchFamily="34" charset="-122"/>
              </a:rPr>
              <a:t>介绍地形设计图的识读方法。</a:t>
            </a:r>
            <a:endParaRPr lang="zh-CN" altLang="en-US" sz="1900" dirty="0">
              <a:solidFill>
                <a:schemeClr val="tx1"/>
              </a:solidFill>
              <a:latin typeface="微软雅黑" panose="020B0503020204020204" pitchFamily="34" charset="-122"/>
              <a:ea typeface="微软雅黑" panose="020B0503020204020204" pitchFamily="34" charset="-122"/>
            </a:endParaRPr>
          </a:p>
        </p:txBody>
      </p:sp>
      <p:pic>
        <p:nvPicPr>
          <p:cNvPr id="12" name="Picture 2" descr="2-9"/>
          <p:cNvPicPr>
            <a:picLocks noChangeAspect="1" noChangeArrowheads="1"/>
          </p:cNvPicPr>
          <p:nvPr/>
        </p:nvPicPr>
        <p:blipFill>
          <a:blip r:embed="rId2" cstate="print"/>
          <a:srcRect/>
          <a:stretch>
            <a:fillRect/>
          </a:stretch>
        </p:blipFill>
        <p:spPr bwMode="auto">
          <a:xfrm rot="5400000">
            <a:off x="5443302" y="-14339"/>
            <a:ext cx="4989892" cy="7495614"/>
          </a:xfrm>
          <a:prstGeom prst="rect">
            <a:avLst/>
          </a:prstGeom>
          <a:noFill/>
          <a:ln w="9525">
            <a:noFill/>
            <a:miter lim="800000"/>
            <a:headEnd/>
            <a:tailEnd/>
          </a:ln>
        </p:spPr>
      </p:pic>
      <p:sp>
        <p:nvSpPr>
          <p:cNvPr id="15" name="TextBox 14"/>
          <p:cNvSpPr txBox="1"/>
          <p:nvPr/>
        </p:nvSpPr>
        <p:spPr>
          <a:xfrm>
            <a:off x="6571398" y="6192703"/>
            <a:ext cx="2905598" cy="384717"/>
          </a:xfrm>
          <a:prstGeom prst="rect">
            <a:avLst/>
          </a:prstGeom>
          <a:noFill/>
        </p:spPr>
        <p:txBody>
          <a:bodyPr wrap="none" lIns="121917" tIns="60958" rIns="121917" bIns="60958" rtlCol="0">
            <a:spAutoFit/>
          </a:bodyPr>
          <a:lstStyle/>
          <a:p>
            <a:r>
              <a:rPr lang="zh-CN" altLang="en-US" sz="1700" dirty="0" smtClean="0">
                <a:latin typeface="微软雅黑" panose="020B0503020204020204" pitchFamily="34" charset="-122"/>
                <a:ea typeface="微软雅黑" panose="020B0503020204020204" pitchFamily="34" charset="-122"/>
              </a:rPr>
              <a:t>图</a:t>
            </a:r>
            <a:r>
              <a:rPr lang="en-US" sz="1700" dirty="0" smtClean="0">
                <a:latin typeface="微软雅黑" panose="020B0503020204020204" pitchFamily="34" charset="-122"/>
                <a:ea typeface="微软雅黑" panose="020B0503020204020204" pitchFamily="34" charset="-122"/>
              </a:rPr>
              <a:t>2-9  </a:t>
            </a:r>
            <a:r>
              <a:rPr lang="zh-CN" altLang="en-US" sz="1700" dirty="0" smtClean="0">
                <a:latin typeface="微软雅黑" panose="020B0503020204020204" pitchFamily="34" charset="-122"/>
                <a:ea typeface="微软雅黑" panose="020B0503020204020204" pitchFamily="34" charset="-122"/>
              </a:rPr>
              <a:t>某游园的地形设计图</a:t>
            </a:r>
            <a:endParaRPr lang="zh-CN" altLang="en-US" sz="1700" dirty="0">
              <a:latin typeface="微软雅黑" panose="020B0503020204020204" pitchFamily="34" charset="-122"/>
              <a:ea typeface="微软雅黑" panose="020B0503020204020204" pitchFamily="34" charset="-122"/>
            </a:endParaRPr>
          </a:p>
        </p:txBody>
      </p:sp>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952358" y="5775488"/>
            <a:ext cx="902738" cy="90306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Picture 2" descr="2-9"/>
          <p:cNvPicPr>
            <a:picLocks noGrp="1" noChangeAspect="1" noChangeArrowheads="1"/>
          </p:cNvPicPr>
          <p:nvPr>
            <p:ph idx="1"/>
          </p:nvPr>
        </p:nvPicPr>
        <p:blipFill>
          <a:blip r:embed="rId2" cstate="print"/>
          <a:srcRect/>
          <a:stretch>
            <a:fillRect/>
          </a:stretch>
        </p:blipFill>
        <p:spPr bwMode="auto">
          <a:xfrm rot="5400000">
            <a:off x="1018642" y="-1358738"/>
            <a:ext cx="9649073" cy="111612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761864" y="1238522"/>
            <a:ext cx="11047639" cy="5335272"/>
          </a:xfrm>
          <a:prstGeom prst="round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600" b="1" dirty="0" smtClean="0">
                <a:solidFill>
                  <a:srgbClr val="C00000"/>
                </a:solidFill>
                <a:latin typeface="楷体_GB2312" pitchFamily="49" charset="-122"/>
                <a:ea typeface="楷体_GB2312" pitchFamily="49" charset="-122"/>
              </a:rPr>
              <a:t>（一）看图名、比例、指北针、文字说明</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了解工程名称、设计内容、工程所处方位和设计范围。</a:t>
            </a:r>
          </a:p>
          <a:p>
            <a:pPr indent="609600">
              <a:lnSpc>
                <a:spcPct val="150000"/>
              </a:lnSpc>
            </a:pPr>
            <a:r>
              <a:rPr lang="zh-CN" altLang="en-US" sz="1600" b="1" dirty="0" smtClean="0">
                <a:solidFill>
                  <a:srgbClr val="C00000"/>
                </a:solidFill>
                <a:latin typeface="楷体_GB2312" pitchFamily="49" charset="-122"/>
                <a:ea typeface="楷体_GB2312" pitchFamily="49" charset="-122"/>
              </a:rPr>
              <a:t>（二）看等高线及其高程标注</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看等高线的分布及高程标注，了解地形高低变化、水体深度，并与原地形对比了解土方工程情况。图</a:t>
            </a:r>
            <a:r>
              <a:rPr lang="en-US" sz="1600" dirty="0" smtClean="0">
                <a:solidFill>
                  <a:schemeClr val="tx1"/>
                </a:solidFill>
                <a:latin typeface="微软雅黑" panose="020B0503020204020204" pitchFamily="34" charset="-122"/>
                <a:ea typeface="微软雅黑" panose="020B0503020204020204" pitchFamily="34" charset="-122"/>
              </a:rPr>
              <a:t>2-9</a:t>
            </a:r>
            <a:r>
              <a:rPr lang="zh-CN" altLang="en-US" sz="1600" dirty="0" smtClean="0">
                <a:solidFill>
                  <a:schemeClr val="tx1"/>
                </a:solidFill>
                <a:latin typeface="微软雅黑" panose="020B0503020204020204" pitchFamily="34" charset="-122"/>
                <a:ea typeface="微软雅黑" panose="020B0503020204020204" pitchFamily="34" charset="-122"/>
              </a:rPr>
              <a:t>可见，该游园水池居中，近方形，常水位为</a:t>
            </a:r>
            <a:r>
              <a:rPr lang="en-US" sz="1600" dirty="0" smtClean="0">
                <a:solidFill>
                  <a:schemeClr val="tx1"/>
                </a:solidFill>
                <a:latin typeface="微软雅黑" panose="020B0503020204020204" pitchFamily="34" charset="-122"/>
                <a:ea typeface="微软雅黑" panose="020B0503020204020204" pitchFamily="34" charset="-122"/>
              </a:rPr>
              <a:t>-0.20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，池底平整，标高均为</a:t>
            </a:r>
            <a:r>
              <a:rPr lang="en-US" sz="1600" dirty="0" smtClean="0">
                <a:solidFill>
                  <a:schemeClr val="tx1"/>
                </a:solidFill>
                <a:latin typeface="微软雅黑" panose="020B0503020204020204" pitchFamily="34" charset="-122"/>
                <a:ea typeface="微软雅黑" panose="020B0503020204020204" pitchFamily="34" charset="-122"/>
              </a:rPr>
              <a:t>-0.80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。游园的东、西、南部分布坡地、土丘，高度在</a:t>
            </a:r>
            <a:r>
              <a:rPr lang="en-US" sz="1600" dirty="0" smtClean="0">
                <a:solidFill>
                  <a:schemeClr val="tx1"/>
                </a:solidFill>
                <a:latin typeface="微软雅黑" panose="020B0503020204020204" pitchFamily="34" charset="-122"/>
                <a:ea typeface="微软雅黑" panose="020B0503020204020204" pitchFamily="34" charset="-122"/>
              </a:rPr>
              <a:t>0.40</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2.00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之间，以东北角为最高，结合原地形高程可知，中部挖方较大，东北角填方量较大。</a:t>
            </a:r>
          </a:p>
          <a:p>
            <a:pPr indent="609600">
              <a:lnSpc>
                <a:spcPct val="150000"/>
              </a:lnSpc>
            </a:pPr>
            <a:r>
              <a:rPr lang="zh-CN" altLang="en-US" sz="1600" b="1" dirty="0" smtClean="0">
                <a:solidFill>
                  <a:srgbClr val="C00000"/>
                </a:solidFill>
                <a:latin typeface="楷体_GB2312" pitchFamily="49" charset="-122"/>
                <a:ea typeface="楷体_GB2312" pitchFamily="49" charset="-122"/>
              </a:rPr>
              <a:t>（三）看建筑、山石和道路高程</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图</a:t>
            </a:r>
            <a:r>
              <a:rPr lang="en-US" sz="1600" dirty="0" smtClean="0">
                <a:solidFill>
                  <a:schemeClr val="tx1"/>
                </a:solidFill>
                <a:latin typeface="微软雅黑" panose="020B0503020204020204" pitchFamily="34" charset="-122"/>
                <a:ea typeface="微软雅黑" panose="020B0503020204020204" pitchFamily="34" charset="-122"/>
              </a:rPr>
              <a:t>2-9</a:t>
            </a:r>
            <a:r>
              <a:rPr lang="zh-CN" altLang="en-US" sz="1600" dirty="0" smtClean="0">
                <a:solidFill>
                  <a:schemeClr val="tx1"/>
                </a:solidFill>
                <a:latin typeface="微软雅黑" panose="020B0503020204020204" pitchFamily="34" charset="-122"/>
                <a:ea typeface="微软雅黑" panose="020B0503020204020204" pitchFamily="34" charset="-122"/>
              </a:rPr>
              <a:t>中六角亭置于标高为</a:t>
            </a:r>
            <a:r>
              <a:rPr lang="en-US" sz="1600" dirty="0" smtClean="0">
                <a:solidFill>
                  <a:schemeClr val="tx1"/>
                </a:solidFill>
                <a:latin typeface="微软雅黑" panose="020B0503020204020204" pitchFamily="34" charset="-122"/>
                <a:ea typeface="微软雅黑" panose="020B0503020204020204" pitchFamily="34" charset="-122"/>
              </a:rPr>
              <a:t>2.40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的石山之上，亭内地面标高</a:t>
            </a:r>
            <a:r>
              <a:rPr lang="en-US" sz="1600" dirty="0" smtClean="0">
                <a:solidFill>
                  <a:schemeClr val="tx1"/>
                </a:solidFill>
                <a:latin typeface="微软雅黑" panose="020B0503020204020204" pitchFamily="34" charset="-122"/>
                <a:ea typeface="微软雅黑" panose="020B0503020204020204" pitchFamily="34" charset="-122"/>
              </a:rPr>
              <a:t>2.70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，成为全园最高景观。水榭地面标高为</a:t>
            </a:r>
            <a:r>
              <a:rPr lang="en-US" sz="1600" dirty="0" smtClean="0">
                <a:solidFill>
                  <a:schemeClr val="tx1"/>
                </a:solidFill>
                <a:latin typeface="微软雅黑" panose="020B0503020204020204" pitchFamily="34" charset="-122"/>
                <a:ea typeface="微软雅黑" panose="020B0503020204020204" pitchFamily="34" charset="-122"/>
              </a:rPr>
              <a:t>0.30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。园内布置假山共</a:t>
            </a:r>
            <a:r>
              <a:rPr lang="en-US" sz="1600" dirty="0" smtClean="0">
                <a:solidFill>
                  <a:schemeClr val="tx1"/>
                </a:solidFill>
                <a:latin typeface="微软雅黑" panose="020B0503020204020204" pitchFamily="34" charset="-122"/>
                <a:ea typeface="微软雅黑" panose="020B0503020204020204" pitchFamily="34" charset="-122"/>
              </a:rPr>
              <a:t>3</a:t>
            </a:r>
            <a:r>
              <a:rPr lang="zh-CN" altLang="en-US" sz="1600" dirty="0" smtClean="0">
                <a:solidFill>
                  <a:schemeClr val="tx1"/>
                </a:solidFill>
                <a:latin typeface="微软雅黑" panose="020B0503020204020204" pitchFamily="34" charset="-122"/>
                <a:ea typeface="微软雅黑" panose="020B0503020204020204" pitchFamily="34" charset="-122"/>
              </a:rPr>
              <a:t>处。园中道路较平坦，除南部和西部部分路面略高以外，其余均为</a:t>
            </a:r>
            <a:r>
              <a:rPr lang="en-US" sz="1600" dirty="0" smtClean="0">
                <a:solidFill>
                  <a:schemeClr val="tx1"/>
                </a:solidFill>
                <a:latin typeface="微软雅黑" panose="020B0503020204020204" pitchFamily="34" charset="-122"/>
                <a:ea typeface="微软雅黑" panose="020B0503020204020204" pitchFamily="34" charset="-122"/>
              </a:rPr>
              <a:t>±0.00</a:t>
            </a:r>
            <a:r>
              <a:rPr lang="zh-CN" altLang="en-US" sz="16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zh-CN" altLang="en-US" sz="1600" b="1" dirty="0" smtClean="0">
                <a:solidFill>
                  <a:srgbClr val="C00000"/>
                </a:solidFill>
                <a:latin typeface="楷体_GB2312" pitchFamily="49" charset="-122"/>
                <a:ea typeface="楷体_GB2312" pitchFamily="49" charset="-122"/>
              </a:rPr>
              <a:t>（四）看排水方向由</a:t>
            </a:r>
            <a:endParaRPr lang="en-US" altLang="zh-CN" sz="1600" b="1" dirty="0" smtClean="0">
              <a:solidFill>
                <a:srgbClr val="C00000"/>
              </a:solidFill>
              <a:latin typeface="楷体_GB2312" pitchFamily="49" charset="-122"/>
              <a:ea typeface="楷体_GB2312" pitchFamily="49" charset="-122"/>
            </a:endParaRP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由图可知，该园利用自然坡度排雨，雨水流入中部水池，由四周流出园外，排水方向如图中单箭头所示。</a:t>
            </a:r>
          </a:p>
          <a:p>
            <a:pPr indent="609600">
              <a:lnSpc>
                <a:spcPct val="150000"/>
              </a:lnSpc>
            </a:pPr>
            <a:r>
              <a:rPr lang="zh-CN" altLang="en-US" sz="1600" b="1" dirty="0" smtClean="0">
                <a:solidFill>
                  <a:srgbClr val="C00000"/>
                </a:solidFill>
                <a:latin typeface="楷体_GB2312" pitchFamily="49" charset="-122"/>
                <a:ea typeface="楷体_GB2312" pitchFamily="49" charset="-122"/>
              </a:rPr>
              <a:t>（五）看坐标，确定施工放线依据</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从图</a:t>
            </a:r>
            <a:r>
              <a:rPr lang="en-US" sz="1600" dirty="0" smtClean="0">
                <a:solidFill>
                  <a:schemeClr val="tx1"/>
                </a:solidFill>
                <a:latin typeface="微软雅黑" panose="020B0503020204020204" pitchFamily="34" charset="-122"/>
                <a:ea typeface="微软雅黑" panose="020B0503020204020204" pitchFamily="34" charset="-122"/>
              </a:rPr>
              <a:t>2-9</a:t>
            </a:r>
            <a:r>
              <a:rPr lang="zh-CN" altLang="en-US" sz="1600" dirty="0" smtClean="0">
                <a:solidFill>
                  <a:schemeClr val="tx1"/>
                </a:solidFill>
                <a:latin typeface="微软雅黑" panose="020B0503020204020204" pitchFamily="34" charset="-122"/>
                <a:ea typeface="微软雅黑" panose="020B0503020204020204" pitchFamily="34" charset="-122"/>
              </a:rPr>
              <a:t>中可知，左角点坐标为（</a:t>
            </a:r>
            <a:r>
              <a:rPr lang="en-US" sz="1600" dirty="0" smtClean="0">
                <a:solidFill>
                  <a:schemeClr val="tx1"/>
                </a:solidFill>
                <a:latin typeface="微软雅黑" panose="020B0503020204020204" pitchFamily="34" charset="-122"/>
                <a:ea typeface="微软雅黑" panose="020B0503020204020204" pitchFamily="34" charset="-122"/>
              </a:rPr>
              <a:t>315</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187</a:t>
            </a:r>
            <a:r>
              <a:rPr lang="zh-CN" altLang="en-US" sz="1600" dirty="0" smtClean="0">
                <a:solidFill>
                  <a:schemeClr val="tx1"/>
                </a:solidFill>
                <a:latin typeface="微软雅黑" panose="020B0503020204020204" pitchFamily="34" charset="-122"/>
                <a:ea typeface="微软雅黑" panose="020B0503020204020204" pitchFamily="34" charset="-122"/>
              </a:rPr>
              <a:t>），可作为放线依据。</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任务三</a:t>
            </a:r>
            <a:r>
              <a:rPr lang="en-US" altLang="en-US" dirty="0" smtClean="0"/>
              <a:t>    </a:t>
            </a:r>
            <a:r>
              <a:rPr lang="zh-CN" altLang="en-US" dirty="0" smtClean="0"/>
              <a:t>等高线法地形设计</a:t>
            </a:r>
          </a:p>
        </p:txBody>
      </p:sp>
      <p:sp>
        <p:nvSpPr>
          <p:cNvPr id="4" name="矩形 3"/>
          <p:cNvSpPr/>
          <p:nvPr/>
        </p:nvSpPr>
        <p:spPr>
          <a:xfrm>
            <a:off x="952340" y="762158"/>
            <a:ext cx="4571437"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五、地形设计图实例分析</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52358" y="5775488"/>
            <a:ext cx="902738" cy="90306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amond(in)">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9309" y="274702"/>
            <a:ext cx="10861583" cy="1143265"/>
          </a:xfrm>
        </p:spPr>
        <p:txBody>
          <a:bodyPr/>
          <a:lstStyle/>
          <a:p>
            <a:pPr algn="l"/>
            <a:r>
              <a:rPr lang="zh-CN" altLang="en-US" b="1" dirty="0" smtClean="0">
                <a:latin typeface="+mj-ea"/>
              </a:rPr>
              <a:t>目录</a:t>
            </a:r>
            <a:endParaRPr lang="zh-CN" altLang="en-US" b="1" dirty="0">
              <a:latin typeface="+mj-ea"/>
            </a:endParaRPr>
          </a:p>
        </p:txBody>
      </p:sp>
      <p:cxnSp>
        <p:nvCxnSpPr>
          <p:cNvPr id="11" name="直接连接符 10"/>
          <p:cNvCxnSpPr/>
          <p:nvPr/>
        </p:nvCxnSpPr>
        <p:spPr>
          <a:xfrm>
            <a:off x="719309" y="1221037"/>
            <a:ext cx="0" cy="5377842"/>
          </a:xfrm>
          <a:prstGeom prst="line">
            <a:avLst/>
          </a:prstGeom>
          <a:ln>
            <a:solidFill>
              <a:srgbClr val="8E947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531870"/>
            <a:ext cx="719309" cy="67223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3" name="组合 19"/>
          <p:cNvGrpSpPr/>
          <p:nvPr/>
        </p:nvGrpSpPr>
        <p:grpSpPr>
          <a:xfrm>
            <a:off x="465727" y="1411602"/>
            <a:ext cx="479991" cy="137190"/>
            <a:chOff x="323528" y="1059582"/>
            <a:chExt cx="504056" cy="144016"/>
          </a:xfrm>
        </p:grpSpPr>
        <p:cxnSp>
          <p:nvCxnSpPr>
            <p:cNvPr id="16" name="直接连接符 15"/>
            <p:cNvCxnSpPr>
              <a:stCxn id="1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3771248" y="2277399"/>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任务一    竖向设计的相关概念</a:t>
            </a:r>
            <a:endParaRPr lang="zh-CN" altLang="en-US" dirty="0"/>
          </a:p>
        </p:txBody>
      </p:sp>
      <p:sp>
        <p:nvSpPr>
          <p:cNvPr id="30" name="矩形 29"/>
          <p:cNvSpPr/>
          <p:nvPr/>
        </p:nvSpPr>
        <p:spPr>
          <a:xfrm>
            <a:off x="3771248" y="3013651"/>
            <a:ext cx="5943013"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4">
                    <a:lumMod val="50000"/>
                  </a:schemeClr>
                </a:solidFill>
                <a:effectLst>
                  <a:outerShdw blurRad="38100" dist="38100" dir="2700000" algn="tl">
                    <a:srgbClr val="000000">
                      <a:alpha val="43137"/>
                    </a:srgbClr>
                  </a:outerShdw>
                </a:effectLst>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任务二    竖向设计的内容、步骤和原则</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 name="矩形 30"/>
          <p:cNvSpPr/>
          <p:nvPr/>
        </p:nvSpPr>
        <p:spPr>
          <a:xfrm>
            <a:off x="3771248" y="3749903"/>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任务三</a:t>
            </a:r>
            <a:r>
              <a:rPr lang="en-US"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等高线法地形设计</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组合 32"/>
          <p:cNvGrpSpPr/>
          <p:nvPr/>
        </p:nvGrpSpPr>
        <p:grpSpPr>
          <a:xfrm>
            <a:off x="3531254" y="2448886"/>
            <a:ext cx="479991" cy="137190"/>
            <a:chOff x="323528" y="1059582"/>
            <a:chExt cx="504056" cy="144016"/>
          </a:xfrm>
        </p:grpSpPr>
        <p:cxnSp>
          <p:nvCxnSpPr>
            <p:cNvPr id="34" name="直接连接符 33"/>
            <p:cNvCxnSpPr>
              <a:stCxn id="3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36"/>
          <p:cNvGrpSpPr/>
          <p:nvPr/>
        </p:nvGrpSpPr>
        <p:grpSpPr>
          <a:xfrm>
            <a:off x="3531254" y="3114095"/>
            <a:ext cx="479991" cy="137190"/>
            <a:chOff x="323528" y="1059582"/>
            <a:chExt cx="504056" cy="144016"/>
          </a:xfrm>
        </p:grpSpPr>
        <p:cxnSp>
          <p:nvCxnSpPr>
            <p:cNvPr id="38" name="直接连接符 37"/>
            <p:cNvCxnSpPr>
              <a:stCxn id="40"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40"/>
          <p:cNvGrpSpPr/>
          <p:nvPr/>
        </p:nvGrpSpPr>
        <p:grpSpPr>
          <a:xfrm>
            <a:off x="3531254" y="3902427"/>
            <a:ext cx="479991" cy="137190"/>
            <a:chOff x="323528" y="1059582"/>
            <a:chExt cx="504056" cy="144016"/>
          </a:xfrm>
        </p:grpSpPr>
        <p:cxnSp>
          <p:nvCxnSpPr>
            <p:cNvPr id="42" name="直接连接符 41"/>
            <p:cNvCxnSpPr>
              <a:stCxn id="44"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3" name="Picture 2" descr="未标题-1"/>
          <p:cNvPicPr>
            <a:picLocks noChangeAspect="1" noChangeArrowheads="1"/>
          </p:cNvPicPr>
          <p:nvPr/>
        </p:nvPicPr>
        <p:blipFill>
          <a:blip r:embed="rId2" cstate="print"/>
          <a:srcRect/>
          <a:stretch>
            <a:fillRect/>
          </a:stretch>
        </p:blipFill>
        <p:spPr bwMode="auto">
          <a:xfrm>
            <a:off x="-285758" y="1143249"/>
            <a:ext cx="2380957" cy="5525818"/>
          </a:xfrm>
          <a:prstGeom prst="rect">
            <a:avLst/>
          </a:prstGeom>
          <a:noFill/>
        </p:spPr>
      </p:pic>
      <p:sp>
        <p:nvSpPr>
          <p:cNvPr id="28" name="矩形 27"/>
          <p:cNvSpPr/>
          <p:nvPr/>
        </p:nvSpPr>
        <p:spPr>
          <a:xfrm>
            <a:off x="3771250" y="4477794"/>
            <a:ext cx="4990629" cy="4801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chemeClr val="accent1">
                    <a:lumMod val="75000"/>
                  </a:schemeClr>
                </a:solidFill>
                <a:effectLst>
                  <a:outerShdw blurRad="38100" dist="38100" dir="2700000" algn="tl">
                    <a:srgbClr val="000000">
                      <a:alpha val="43137"/>
                    </a:srgbClr>
                  </a:outerShdw>
                </a:effectLst>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任务四</a:t>
            </a:r>
            <a:r>
              <a:rPr lang="en-US"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断面法地形设计</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8" name="组合 31"/>
          <p:cNvGrpSpPr/>
          <p:nvPr/>
        </p:nvGrpSpPr>
        <p:grpSpPr>
          <a:xfrm>
            <a:off x="3531255" y="4630318"/>
            <a:ext cx="479991" cy="137190"/>
            <a:chOff x="323528" y="1059582"/>
            <a:chExt cx="504056" cy="144016"/>
          </a:xfrm>
        </p:grpSpPr>
        <p:cxnSp>
          <p:nvCxnSpPr>
            <p:cNvPr id="45" name="直接连接符 44"/>
            <p:cNvCxnSpPr>
              <a:stCxn id="47"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47"/>
          <p:cNvSpPr/>
          <p:nvPr/>
        </p:nvSpPr>
        <p:spPr>
          <a:xfrm>
            <a:off x="3763768" y="5236175"/>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7030A0"/>
                </a:solidFill>
                <a:effectLst>
                  <a:outerShdw blurRad="38100" dist="38100" dir="2700000" algn="tl">
                    <a:srgbClr val="000000">
                      <a:alpha val="43137"/>
                    </a:srgbClr>
                  </a:outerShdw>
                </a:effectLst>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任务五</a:t>
            </a:r>
            <a:r>
              <a:rPr lang="en-US"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土方工程施工</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9" name="组合 51"/>
          <p:cNvGrpSpPr/>
          <p:nvPr/>
        </p:nvGrpSpPr>
        <p:grpSpPr>
          <a:xfrm>
            <a:off x="3523773" y="5388699"/>
            <a:ext cx="479991" cy="137190"/>
            <a:chOff x="323528" y="1059582"/>
            <a:chExt cx="504056" cy="144016"/>
          </a:xfrm>
        </p:grpSpPr>
        <p:cxnSp>
          <p:nvCxnSpPr>
            <p:cNvPr id="54" name="直接连接符 53"/>
            <p:cNvCxnSpPr>
              <a:stCxn id="5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Group 835"/>
          <p:cNvGrpSpPr/>
          <p:nvPr/>
        </p:nvGrpSpPr>
        <p:grpSpPr bwMode="auto">
          <a:xfrm rot="5035063" flipH="1">
            <a:off x="994134" y="1467020"/>
            <a:ext cx="869950" cy="723900"/>
            <a:chOff x="7969" y="2554"/>
            <a:chExt cx="817" cy="741"/>
          </a:xfrm>
        </p:grpSpPr>
        <p:grpSp>
          <p:nvGrpSpPr>
            <p:cNvPr id="41" name="Group 825"/>
            <p:cNvGrpSpPr/>
            <p:nvPr/>
          </p:nvGrpSpPr>
          <p:grpSpPr bwMode="auto">
            <a:xfrm>
              <a:off x="8376" y="2554"/>
              <a:ext cx="410" cy="741"/>
              <a:chOff x="9617" y="1237"/>
              <a:chExt cx="1451" cy="2620"/>
            </a:xfrm>
          </p:grpSpPr>
          <p:sp>
            <p:nvSpPr>
              <p:cNvPr id="52" name="Freeform 813"/>
              <p:cNvSpPr>
                <a:spLocks noEditPoints="1"/>
              </p:cNvSpPr>
              <p:nvPr/>
            </p:nvSpPr>
            <p:spPr bwMode="auto">
              <a:xfrm>
                <a:off x="9617" y="1237"/>
                <a:ext cx="1451" cy="1276"/>
              </a:xfrm>
              <a:custGeom>
                <a:avLst/>
                <a:gdLst/>
                <a:ahLst/>
                <a:cxnLst>
                  <a:cxn ang="0">
                    <a:pos x="40" y="388"/>
                  </a:cxn>
                  <a:cxn ang="0">
                    <a:pos x="466" y="456"/>
                  </a:cxn>
                  <a:cxn ang="0">
                    <a:pos x="382" y="64"/>
                  </a:cxn>
                  <a:cxn ang="0">
                    <a:pos x="387" y="232"/>
                  </a:cxn>
                  <a:cxn ang="0">
                    <a:pos x="375" y="266"/>
                  </a:cxn>
                  <a:cxn ang="0">
                    <a:pos x="439" y="235"/>
                  </a:cxn>
                  <a:cxn ang="0">
                    <a:pos x="439" y="235"/>
                  </a:cxn>
                  <a:cxn ang="0">
                    <a:pos x="261" y="208"/>
                  </a:cxn>
                  <a:cxn ang="0">
                    <a:pos x="388" y="171"/>
                  </a:cxn>
                  <a:cxn ang="0">
                    <a:pos x="393" y="102"/>
                  </a:cxn>
                  <a:cxn ang="0">
                    <a:pos x="411" y="101"/>
                  </a:cxn>
                  <a:cxn ang="0">
                    <a:pos x="338" y="121"/>
                  </a:cxn>
                  <a:cxn ang="0">
                    <a:pos x="318" y="131"/>
                  </a:cxn>
                  <a:cxn ang="0">
                    <a:pos x="218" y="227"/>
                  </a:cxn>
                  <a:cxn ang="0">
                    <a:pos x="131" y="278"/>
                  </a:cxn>
                  <a:cxn ang="0">
                    <a:pos x="345" y="192"/>
                  </a:cxn>
                  <a:cxn ang="0">
                    <a:pos x="380" y="188"/>
                  </a:cxn>
                  <a:cxn ang="0">
                    <a:pos x="436" y="211"/>
                  </a:cxn>
                  <a:cxn ang="0">
                    <a:pos x="268" y="278"/>
                  </a:cxn>
                  <a:cxn ang="0">
                    <a:pos x="345" y="192"/>
                  </a:cxn>
                  <a:cxn ang="0">
                    <a:pos x="224" y="327"/>
                  </a:cxn>
                  <a:cxn ang="0">
                    <a:pos x="400" y="274"/>
                  </a:cxn>
                  <a:cxn ang="0">
                    <a:pos x="380" y="299"/>
                  </a:cxn>
                  <a:cxn ang="0">
                    <a:pos x="385" y="301"/>
                  </a:cxn>
                  <a:cxn ang="0">
                    <a:pos x="334" y="346"/>
                  </a:cxn>
                  <a:cxn ang="0">
                    <a:pos x="318" y="343"/>
                  </a:cxn>
                  <a:cxn ang="0">
                    <a:pos x="329" y="279"/>
                  </a:cxn>
                  <a:cxn ang="0">
                    <a:pos x="202" y="391"/>
                  </a:cxn>
                  <a:cxn ang="0">
                    <a:pos x="380" y="407"/>
                  </a:cxn>
                  <a:cxn ang="0">
                    <a:pos x="291" y="346"/>
                  </a:cxn>
                  <a:cxn ang="0">
                    <a:pos x="136" y="381"/>
                  </a:cxn>
                  <a:cxn ang="0">
                    <a:pos x="333" y="358"/>
                  </a:cxn>
                  <a:cxn ang="0">
                    <a:pos x="198" y="390"/>
                  </a:cxn>
                  <a:cxn ang="0">
                    <a:pos x="291" y="346"/>
                  </a:cxn>
                  <a:cxn ang="0">
                    <a:pos x="54" y="402"/>
                  </a:cxn>
                  <a:cxn ang="0">
                    <a:pos x="100" y="444"/>
                  </a:cxn>
                  <a:cxn ang="0">
                    <a:pos x="308" y="441"/>
                  </a:cxn>
                  <a:cxn ang="0">
                    <a:pos x="321" y="447"/>
                  </a:cxn>
                  <a:cxn ang="0">
                    <a:pos x="208" y="459"/>
                  </a:cxn>
                  <a:cxn ang="0">
                    <a:pos x="463" y="420"/>
                  </a:cxn>
                  <a:cxn ang="0">
                    <a:pos x="477" y="382"/>
                  </a:cxn>
                  <a:cxn ang="0">
                    <a:pos x="477" y="382"/>
                  </a:cxn>
                  <a:cxn ang="0">
                    <a:pos x="433" y="267"/>
                  </a:cxn>
                  <a:cxn ang="0">
                    <a:pos x="440" y="172"/>
                  </a:cxn>
                  <a:cxn ang="0">
                    <a:pos x="440" y="172"/>
                  </a:cxn>
                  <a:cxn ang="0">
                    <a:pos x="562" y="58"/>
                  </a:cxn>
                </a:cxnLst>
                <a:rect l="0" t="0" r="r" b="b"/>
                <a:pathLst>
                  <a:path w="614" h="540">
                    <a:moveTo>
                      <a:pt x="382" y="64"/>
                    </a:moveTo>
                    <a:cubicBezTo>
                      <a:pt x="248" y="127"/>
                      <a:pt x="101" y="259"/>
                      <a:pt x="40" y="388"/>
                    </a:cubicBezTo>
                    <a:cubicBezTo>
                      <a:pt x="0" y="473"/>
                      <a:pt x="96" y="453"/>
                      <a:pt x="226" y="476"/>
                    </a:cubicBezTo>
                    <a:cubicBezTo>
                      <a:pt x="303" y="489"/>
                      <a:pt x="383" y="540"/>
                      <a:pt x="466" y="456"/>
                    </a:cubicBezTo>
                    <a:cubicBezTo>
                      <a:pt x="548" y="372"/>
                      <a:pt x="544" y="183"/>
                      <a:pt x="579" y="92"/>
                    </a:cubicBezTo>
                    <a:cubicBezTo>
                      <a:pt x="614" y="0"/>
                      <a:pt x="516" y="2"/>
                      <a:pt x="382" y="64"/>
                    </a:cubicBezTo>
                    <a:close/>
                    <a:moveTo>
                      <a:pt x="269" y="278"/>
                    </a:moveTo>
                    <a:cubicBezTo>
                      <a:pt x="302" y="272"/>
                      <a:pt x="339" y="255"/>
                      <a:pt x="387" y="232"/>
                    </a:cubicBezTo>
                    <a:cubicBezTo>
                      <a:pt x="435" y="209"/>
                      <a:pt x="438" y="215"/>
                      <a:pt x="438" y="236"/>
                    </a:cubicBezTo>
                    <a:cubicBezTo>
                      <a:pt x="432" y="251"/>
                      <a:pt x="412" y="264"/>
                      <a:pt x="375" y="266"/>
                    </a:cubicBezTo>
                    <a:cubicBezTo>
                      <a:pt x="342" y="268"/>
                      <a:pt x="305" y="273"/>
                      <a:pt x="269" y="278"/>
                    </a:cubicBezTo>
                    <a:close/>
                    <a:moveTo>
                      <a:pt x="439" y="235"/>
                    </a:moveTo>
                    <a:cubicBezTo>
                      <a:pt x="438" y="235"/>
                      <a:pt x="438" y="235"/>
                      <a:pt x="438" y="236"/>
                    </a:cubicBezTo>
                    <a:cubicBezTo>
                      <a:pt x="438" y="235"/>
                      <a:pt x="438" y="235"/>
                      <a:pt x="439" y="235"/>
                    </a:cubicBezTo>
                    <a:close/>
                    <a:moveTo>
                      <a:pt x="261" y="208"/>
                    </a:moveTo>
                    <a:cubicBezTo>
                      <a:pt x="261" y="208"/>
                      <a:pt x="261" y="208"/>
                      <a:pt x="261" y="208"/>
                    </a:cubicBezTo>
                    <a:cubicBezTo>
                      <a:pt x="290" y="180"/>
                      <a:pt x="394" y="91"/>
                      <a:pt x="435" y="111"/>
                    </a:cubicBezTo>
                    <a:cubicBezTo>
                      <a:pt x="451" y="129"/>
                      <a:pt x="436" y="163"/>
                      <a:pt x="388" y="171"/>
                    </a:cubicBezTo>
                    <a:cubicBezTo>
                      <a:pt x="354" y="176"/>
                      <a:pt x="307" y="190"/>
                      <a:pt x="261" y="208"/>
                    </a:cubicBezTo>
                    <a:close/>
                    <a:moveTo>
                      <a:pt x="393" y="102"/>
                    </a:moveTo>
                    <a:cubicBezTo>
                      <a:pt x="399" y="100"/>
                      <a:pt x="406" y="101"/>
                      <a:pt x="411" y="101"/>
                    </a:cubicBezTo>
                    <a:cubicBezTo>
                      <a:pt x="411" y="101"/>
                      <a:pt x="411" y="101"/>
                      <a:pt x="411" y="101"/>
                    </a:cubicBezTo>
                    <a:cubicBezTo>
                      <a:pt x="396" y="102"/>
                      <a:pt x="342" y="136"/>
                      <a:pt x="313" y="156"/>
                    </a:cubicBezTo>
                    <a:cubicBezTo>
                      <a:pt x="335" y="136"/>
                      <a:pt x="361" y="119"/>
                      <a:pt x="338" y="121"/>
                    </a:cubicBezTo>
                    <a:cubicBezTo>
                      <a:pt x="359" y="111"/>
                      <a:pt x="377" y="104"/>
                      <a:pt x="393" y="102"/>
                    </a:cubicBezTo>
                    <a:close/>
                    <a:moveTo>
                      <a:pt x="318" y="131"/>
                    </a:moveTo>
                    <a:cubicBezTo>
                      <a:pt x="334" y="123"/>
                      <a:pt x="326" y="138"/>
                      <a:pt x="301" y="164"/>
                    </a:cubicBezTo>
                    <a:cubicBezTo>
                      <a:pt x="277" y="189"/>
                      <a:pt x="237" y="217"/>
                      <a:pt x="218" y="227"/>
                    </a:cubicBezTo>
                    <a:cubicBezTo>
                      <a:pt x="218" y="227"/>
                      <a:pt x="218" y="227"/>
                      <a:pt x="218" y="227"/>
                    </a:cubicBezTo>
                    <a:cubicBezTo>
                      <a:pt x="182" y="243"/>
                      <a:pt x="150" y="261"/>
                      <a:pt x="131" y="278"/>
                    </a:cubicBezTo>
                    <a:cubicBezTo>
                      <a:pt x="179" y="222"/>
                      <a:pt x="254" y="165"/>
                      <a:pt x="318" y="131"/>
                    </a:cubicBezTo>
                    <a:close/>
                    <a:moveTo>
                      <a:pt x="345" y="192"/>
                    </a:moveTo>
                    <a:cubicBezTo>
                      <a:pt x="392" y="190"/>
                      <a:pt x="275" y="268"/>
                      <a:pt x="211" y="288"/>
                    </a:cubicBezTo>
                    <a:cubicBezTo>
                      <a:pt x="298" y="261"/>
                      <a:pt x="383" y="197"/>
                      <a:pt x="380" y="188"/>
                    </a:cubicBezTo>
                    <a:cubicBezTo>
                      <a:pt x="380" y="188"/>
                      <a:pt x="380" y="188"/>
                      <a:pt x="380" y="188"/>
                    </a:cubicBezTo>
                    <a:cubicBezTo>
                      <a:pt x="408" y="187"/>
                      <a:pt x="428" y="197"/>
                      <a:pt x="436" y="211"/>
                    </a:cubicBezTo>
                    <a:cubicBezTo>
                      <a:pt x="427" y="208"/>
                      <a:pt x="408" y="215"/>
                      <a:pt x="386" y="227"/>
                    </a:cubicBezTo>
                    <a:cubicBezTo>
                      <a:pt x="348" y="247"/>
                      <a:pt x="301" y="269"/>
                      <a:pt x="268" y="278"/>
                    </a:cubicBezTo>
                    <a:cubicBezTo>
                      <a:pt x="204" y="288"/>
                      <a:pt x="143" y="303"/>
                      <a:pt x="110" y="320"/>
                    </a:cubicBezTo>
                    <a:cubicBezTo>
                      <a:pt x="172" y="261"/>
                      <a:pt x="269" y="208"/>
                      <a:pt x="345" y="192"/>
                    </a:cubicBezTo>
                    <a:close/>
                    <a:moveTo>
                      <a:pt x="329" y="279"/>
                    </a:moveTo>
                    <a:cubicBezTo>
                      <a:pt x="377" y="281"/>
                      <a:pt x="252" y="327"/>
                      <a:pt x="224" y="327"/>
                    </a:cubicBezTo>
                    <a:cubicBezTo>
                      <a:pt x="283" y="327"/>
                      <a:pt x="365" y="278"/>
                      <a:pt x="353" y="276"/>
                    </a:cubicBezTo>
                    <a:cubicBezTo>
                      <a:pt x="374" y="275"/>
                      <a:pt x="390" y="274"/>
                      <a:pt x="400" y="274"/>
                    </a:cubicBezTo>
                    <a:cubicBezTo>
                      <a:pt x="416" y="275"/>
                      <a:pt x="423" y="287"/>
                      <a:pt x="420" y="302"/>
                    </a:cubicBezTo>
                    <a:cubicBezTo>
                      <a:pt x="421" y="290"/>
                      <a:pt x="410" y="279"/>
                      <a:pt x="380" y="299"/>
                    </a:cubicBezTo>
                    <a:cubicBezTo>
                      <a:pt x="342" y="324"/>
                      <a:pt x="290" y="331"/>
                      <a:pt x="244" y="329"/>
                    </a:cubicBezTo>
                    <a:cubicBezTo>
                      <a:pt x="318" y="336"/>
                      <a:pt x="353" y="316"/>
                      <a:pt x="385" y="301"/>
                    </a:cubicBezTo>
                    <a:cubicBezTo>
                      <a:pt x="417" y="286"/>
                      <a:pt x="417" y="294"/>
                      <a:pt x="418" y="310"/>
                    </a:cubicBezTo>
                    <a:cubicBezTo>
                      <a:pt x="409" y="332"/>
                      <a:pt x="380" y="354"/>
                      <a:pt x="334" y="346"/>
                    </a:cubicBezTo>
                    <a:cubicBezTo>
                      <a:pt x="359" y="339"/>
                      <a:pt x="360" y="319"/>
                      <a:pt x="342" y="320"/>
                    </a:cubicBezTo>
                    <a:cubicBezTo>
                      <a:pt x="357" y="323"/>
                      <a:pt x="353" y="345"/>
                      <a:pt x="318" y="343"/>
                    </a:cubicBezTo>
                    <a:cubicBezTo>
                      <a:pt x="241" y="328"/>
                      <a:pt x="181" y="313"/>
                      <a:pt x="104" y="339"/>
                    </a:cubicBezTo>
                    <a:cubicBezTo>
                      <a:pt x="155" y="304"/>
                      <a:pt x="257" y="286"/>
                      <a:pt x="329" y="279"/>
                    </a:cubicBezTo>
                    <a:close/>
                    <a:moveTo>
                      <a:pt x="302" y="423"/>
                    </a:moveTo>
                    <a:cubicBezTo>
                      <a:pt x="280" y="413"/>
                      <a:pt x="243" y="400"/>
                      <a:pt x="202" y="391"/>
                    </a:cubicBezTo>
                    <a:cubicBezTo>
                      <a:pt x="243" y="398"/>
                      <a:pt x="376" y="360"/>
                      <a:pt x="380" y="407"/>
                    </a:cubicBezTo>
                    <a:cubicBezTo>
                      <a:pt x="380" y="407"/>
                      <a:pt x="380" y="407"/>
                      <a:pt x="380" y="407"/>
                    </a:cubicBezTo>
                    <a:cubicBezTo>
                      <a:pt x="374" y="427"/>
                      <a:pt x="342" y="439"/>
                      <a:pt x="302" y="423"/>
                    </a:cubicBezTo>
                    <a:close/>
                    <a:moveTo>
                      <a:pt x="291" y="346"/>
                    </a:moveTo>
                    <a:cubicBezTo>
                      <a:pt x="291" y="346"/>
                      <a:pt x="291" y="346"/>
                      <a:pt x="291" y="346"/>
                    </a:cubicBezTo>
                    <a:cubicBezTo>
                      <a:pt x="247" y="341"/>
                      <a:pt x="172" y="375"/>
                      <a:pt x="136" y="381"/>
                    </a:cubicBezTo>
                    <a:cubicBezTo>
                      <a:pt x="165" y="382"/>
                      <a:pt x="264" y="341"/>
                      <a:pt x="307" y="350"/>
                    </a:cubicBezTo>
                    <a:cubicBezTo>
                      <a:pt x="316" y="353"/>
                      <a:pt x="324" y="355"/>
                      <a:pt x="333" y="358"/>
                    </a:cubicBezTo>
                    <a:cubicBezTo>
                      <a:pt x="364" y="367"/>
                      <a:pt x="378" y="382"/>
                      <a:pt x="380" y="396"/>
                    </a:cubicBezTo>
                    <a:cubicBezTo>
                      <a:pt x="370" y="361"/>
                      <a:pt x="248" y="391"/>
                      <a:pt x="198" y="390"/>
                    </a:cubicBezTo>
                    <a:cubicBezTo>
                      <a:pt x="152" y="380"/>
                      <a:pt x="102" y="376"/>
                      <a:pt x="62" y="387"/>
                    </a:cubicBezTo>
                    <a:cubicBezTo>
                      <a:pt x="90" y="323"/>
                      <a:pt x="202" y="326"/>
                      <a:pt x="291" y="346"/>
                    </a:cubicBezTo>
                    <a:close/>
                    <a:moveTo>
                      <a:pt x="208" y="459"/>
                    </a:moveTo>
                    <a:cubicBezTo>
                      <a:pt x="120" y="439"/>
                      <a:pt x="54" y="457"/>
                      <a:pt x="54" y="402"/>
                    </a:cubicBezTo>
                    <a:cubicBezTo>
                      <a:pt x="104" y="383"/>
                      <a:pt x="171" y="390"/>
                      <a:pt x="235" y="410"/>
                    </a:cubicBezTo>
                    <a:cubicBezTo>
                      <a:pt x="178" y="396"/>
                      <a:pt x="136" y="442"/>
                      <a:pt x="100" y="444"/>
                    </a:cubicBezTo>
                    <a:cubicBezTo>
                      <a:pt x="146" y="446"/>
                      <a:pt x="185" y="397"/>
                      <a:pt x="249" y="415"/>
                    </a:cubicBezTo>
                    <a:cubicBezTo>
                      <a:pt x="269" y="422"/>
                      <a:pt x="290" y="431"/>
                      <a:pt x="308" y="441"/>
                    </a:cubicBezTo>
                    <a:cubicBezTo>
                      <a:pt x="268" y="427"/>
                      <a:pt x="237" y="460"/>
                      <a:pt x="208" y="459"/>
                    </a:cubicBezTo>
                    <a:cubicBezTo>
                      <a:pt x="253" y="463"/>
                      <a:pt x="261" y="426"/>
                      <a:pt x="321" y="447"/>
                    </a:cubicBezTo>
                    <a:cubicBezTo>
                      <a:pt x="327" y="450"/>
                      <a:pt x="333" y="454"/>
                      <a:pt x="339" y="457"/>
                    </a:cubicBezTo>
                    <a:cubicBezTo>
                      <a:pt x="347" y="466"/>
                      <a:pt x="295" y="480"/>
                      <a:pt x="208" y="459"/>
                    </a:cubicBezTo>
                    <a:close/>
                    <a:moveTo>
                      <a:pt x="359" y="444"/>
                    </a:moveTo>
                    <a:cubicBezTo>
                      <a:pt x="388" y="447"/>
                      <a:pt x="439" y="444"/>
                      <a:pt x="463" y="420"/>
                    </a:cubicBezTo>
                    <a:cubicBezTo>
                      <a:pt x="451" y="468"/>
                      <a:pt x="404" y="491"/>
                      <a:pt x="359" y="444"/>
                    </a:cubicBezTo>
                    <a:close/>
                    <a:moveTo>
                      <a:pt x="477" y="382"/>
                    </a:moveTo>
                    <a:cubicBezTo>
                      <a:pt x="471" y="408"/>
                      <a:pt x="419" y="394"/>
                      <a:pt x="396" y="363"/>
                    </a:cubicBezTo>
                    <a:cubicBezTo>
                      <a:pt x="449" y="345"/>
                      <a:pt x="484" y="356"/>
                      <a:pt x="477" y="382"/>
                    </a:cubicBezTo>
                    <a:close/>
                    <a:moveTo>
                      <a:pt x="517" y="273"/>
                    </a:moveTo>
                    <a:cubicBezTo>
                      <a:pt x="514" y="300"/>
                      <a:pt x="461" y="294"/>
                      <a:pt x="433" y="267"/>
                    </a:cubicBezTo>
                    <a:cubicBezTo>
                      <a:pt x="483" y="241"/>
                      <a:pt x="519" y="246"/>
                      <a:pt x="517" y="273"/>
                    </a:cubicBezTo>
                    <a:close/>
                    <a:moveTo>
                      <a:pt x="440" y="172"/>
                    </a:moveTo>
                    <a:cubicBezTo>
                      <a:pt x="485" y="132"/>
                      <a:pt x="524" y="126"/>
                      <a:pt x="528" y="155"/>
                    </a:cubicBezTo>
                    <a:cubicBezTo>
                      <a:pt x="533" y="183"/>
                      <a:pt x="477" y="192"/>
                      <a:pt x="440" y="172"/>
                    </a:cubicBezTo>
                    <a:close/>
                    <a:moveTo>
                      <a:pt x="465" y="98"/>
                    </a:moveTo>
                    <a:cubicBezTo>
                      <a:pt x="499" y="49"/>
                      <a:pt x="553" y="30"/>
                      <a:pt x="562" y="58"/>
                    </a:cubicBezTo>
                    <a:cubicBezTo>
                      <a:pt x="572" y="85"/>
                      <a:pt x="527" y="102"/>
                      <a:pt x="465" y="98"/>
                    </a:cubicBezTo>
                    <a:close/>
                  </a:path>
                </a:pathLst>
              </a:custGeom>
              <a:solidFill>
                <a:srgbClr val="BC0000"/>
              </a:solidFill>
              <a:ln w="9525">
                <a:noFill/>
                <a:round/>
              </a:ln>
            </p:spPr>
            <p:txBody>
              <a:bodyPr/>
              <a:lstStyle/>
              <a:p>
                <a:endParaRPr lang="zh-CN" altLang="en-US"/>
              </a:p>
            </p:txBody>
          </p:sp>
          <p:sp>
            <p:nvSpPr>
              <p:cNvPr id="57" name="Freeform 815"/>
              <p:cNvSpPr>
                <a:spLocks noEditPoints="1"/>
              </p:cNvSpPr>
              <p:nvPr/>
            </p:nvSpPr>
            <p:spPr bwMode="auto">
              <a:xfrm>
                <a:off x="9636" y="2300"/>
                <a:ext cx="1068" cy="1557"/>
              </a:xfrm>
              <a:custGeom>
                <a:avLst/>
                <a:gdLst/>
                <a:ahLst/>
                <a:cxnLst>
                  <a:cxn ang="0">
                    <a:pos x="36" y="0"/>
                  </a:cxn>
                  <a:cxn ang="0">
                    <a:pos x="197" y="423"/>
                  </a:cxn>
                  <a:cxn ang="0">
                    <a:pos x="286" y="619"/>
                  </a:cxn>
                  <a:cxn ang="0">
                    <a:pos x="274" y="361"/>
                  </a:cxn>
                  <a:cxn ang="0">
                    <a:pos x="388" y="268"/>
                  </a:cxn>
                  <a:cxn ang="0">
                    <a:pos x="366" y="68"/>
                  </a:cxn>
                  <a:cxn ang="0">
                    <a:pos x="267" y="460"/>
                  </a:cxn>
                  <a:cxn ang="0">
                    <a:pos x="254" y="572"/>
                  </a:cxn>
                  <a:cxn ang="0">
                    <a:pos x="260" y="148"/>
                  </a:cxn>
                  <a:cxn ang="0">
                    <a:pos x="358" y="154"/>
                  </a:cxn>
                  <a:cxn ang="0">
                    <a:pos x="361" y="185"/>
                  </a:cxn>
                  <a:cxn ang="0">
                    <a:pos x="179" y="243"/>
                  </a:cxn>
                  <a:cxn ang="0">
                    <a:pos x="211" y="299"/>
                  </a:cxn>
                  <a:cxn ang="0">
                    <a:pos x="99" y="137"/>
                  </a:cxn>
                  <a:cxn ang="0">
                    <a:pos x="179" y="243"/>
                  </a:cxn>
                  <a:cxn ang="0">
                    <a:pos x="233" y="279"/>
                  </a:cxn>
                  <a:cxn ang="0">
                    <a:pos x="211" y="299"/>
                  </a:cxn>
                  <a:cxn ang="0">
                    <a:pos x="137" y="236"/>
                  </a:cxn>
                  <a:cxn ang="0">
                    <a:pos x="145" y="381"/>
                  </a:cxn>
                  <a:cxn ang="0">
                    <a:pos x="123" y="93"/>
                  </a:cxn>
                  <a:cxn ang="0">
                    <a:pos x="196" y="162"/>
                  </a:cxn>
                  <a:cxn ang="0">
                    <a:pos x="213" y="254"/>
                  </a:cxn>
                  <a:cxn ang="0">
                    <a:pos x="312" y="122"/>
                  </a:cxn>
                  <a:cxn ang="0">
                    <a:pos x="163" y="115"/>
                  </a:cxn>
                  <a:cxn ang="0">
                    <a:pos x="94" y="46"/>
                  </a:cxn>
                  <a:cxn ang="0">
                    <a:pos x="104" y="17"/>
                  </a:cxn>
                  <a:cxn ang="0">
                    <a:pos x="298" y="110"/>
                  </a:cxn>
                  <a:cxn ang="0">
                    <a:pos x="243" y="99"/>
                  </a:cxn>
                  <a:cxn ang="0">
                    <a:pos x="319" y="112"/>
                  </a:cxn>
                  <a:cxn ang="0">
                    <a:pos x="326" y="81"/>
                  </a:cxn>
                  <a:cxn ang="0">
                    <a:pos x="98" y="17"/>
                  </a:cxn>
                  <a:cxn ang="0">
                    <a:pos x="67" y="17"/>
                  </a:cxn>
                  <a:cxn ang="0">
                    <a:pos x="123" y="93"/>
                  </a:cxn>
                  <a:cxn ang="0">
                    <a:pos x="195" y="244"/>
                  </a:cxn>
                  <a:cxn ang="0">
                    <a:pos x="123" y="93"/>
                  </a:cxn>
                  <a:cxn ang="0">
                    <a:pos x="98" y="284"/>
                  </a:cxn>
                  <a:cxn ang="0">
                    <a:pos x="92" y="135"/>
                  </a:cxn>
                  <a:cxn ang="0">
                    <a:pos x="92" y="135"/>
                  </a:cxn>
                  <a:cxn ang="0">
                    <a:pos x="137" y="370"/>
                  </a:cxn>
                  <a:cxn ang="0">
                    <a:pos x="106" y="305"/>
                  </a:cxn>
                  <a:cxn ang="0">
                    <a:pos x="192" y="391"/>
                  </a:cxn>
                  <a:cxn ang="0">
                    <a:pos x="182" y="325"/>
                  </a:cxn>
                  <a:cxn ang="0">
                    <a:pos x="182" y="325"/>
                  </a:cxn>
                  <a:cxn ang="0">
                    <a:pos x="139" y="225"/>
                  </a:cxn>
                  <a:cxn ang="0">
                    <a:pos x="239" y="287"/>
                  </a:cxn>
                  <a:cxn ang="0">
                    <a:pos x="251" y="340"/>
                  </a:cxn>
                  <a:cxn ang="0">
                    <a:pos x="251" y="340"/>
                  </a:cxn>
                  <a:cxn ang="0">
                    <a:pos x="200" y="166"/>
                  </a:cxn>
                  <a:cxn ang="0">
                    <a:pos x="281" y="276"/>
                  </a:cxn>
                  <a:cxn ang="0">
                    <a:pos x="174" y="126"/>
                  </a:cxn>
                  <a:cxn ang="0">
                    <a:pos x="257" y="148"/>
                  </a:cxn>
                  <a:cxn ang="0">
                    <a:pos x="356" y="193"/>
                  </a:cxn>
                  <a:cxn ang="0">
                    <a:pos x="326" y="272"/>
                  </a:cxn>
                  <a:cxn ang="0">
                    <a:pos x="326" y="272"/>
                  </a:cxn>
                  <a:cxn ang="0">
                    <a:pos x="359" y="86"/>
                  </a:cxn>
                </a:cxnLst>
                <a:rect l="0" t="0" r="r" b="b"/>
                <a:pathLst>
                  <a:path w="452" h="659">
                    <a:moveTo>
                      <a:pt x="366" y="68"/>
                    </a:moveTo>
                    <a:cubicBezTo>
                      <a:pt x="310" y="25"/>
                      <a:pt x="104" y="3"/>
                      <a:pt x="36" y="0"/>
                    </a:cubicBezTo>
                    <a:cubicBezTo>
                      <a:pt x="0" y="12"/>
                      <a:pt x="69" y="250"/>
                      <a:pt x="101" y="355"/>
                    </a:cubicBezTo>
                    <a:cubicBezTo>
                      <a:pt x="132" y="460"/>
                      <a:pt x="171" y="455"/>
                      <a:pt x="197" y="423"/>
                    </a:cubicBezTo>
                    <a:cubicBezTo>
                      <a:pt x="222" y="392"/>
                      <a:pt x="250" y="498"/>
                      <a:pt x="237" y="553"/>
                    </a:cubicBezTo>
                    <a:cubicBezTo>
                      <a:pt x="224" y="609"/>
                      <a:pt x="244" y="659"/>
                      <a:pt x="286" y="619"/>
                    </a:cubicBezTo>
                    <a:cubicBezTo>
                      <a:pt x="328" y="578"/>
                      <a:pt x="314" y="463"/>
                      <a:pt x="278" y="416"/>
                    </a:cubicBezTo>
                    <a:cubicBezTo>
                      <a:pt x="241" y="369"/>
                      <a:pt x="247" y="362"/>
                      <a:pt x="274" y="361"/>
                    </a:cubicBezTo>
                    <a:cubicBezTo>
                      <a:pt x="300" y="360"/>
                      <a:pt x="318" y="360"/>
                      <a:pt x="322" y="322"/>
                    </a:cubicBezTo>
                    <a:cubicBezTo>
                      <a:pt x="326" y="283"/>
                      <a:pt x="357" y="299"/>
                      <a:pt x="388" y="268"/>
                    </a:cubicBezTo>
                    <a:cubicBezTo>
                      <a:pt x="418" y="236"/>
                      <a:pt x="368" y="203"/>
                      <a:pt x="408" y="183"/>
                    </a:cubicBezTo>
                    <a:cubicBezTo>
                      <a:pt x="448" y="164"/>
                      <a:pt x="423" y="112"/>
                      <a:pt x="366" y="68"/>
                    </a:cubicBezTo>
                    <a:close/>
                    <a:moveTo>
                      <a:pt x="254" y="572"/>
                    </a:moveTo>
                    <a:cubicBezTo>
                      <a:pt x="266" y="540"/>
                      <a:pt x="284" y="496"/>
                      <a:pt x="267" y="460"/>
                    </a:cubicBezTo>
                    <a:cubicBezTo>
                      <a:pt x="287" y="499"/>
                      <a:pt x="300" y="540"/>
                      <a:pt x="289" y="584"/>
                    </a:cubicBezTo>
                    <a:cubicBezTo>
                      <a:pt x="280" y="621"/>
                      <a:pt x="243" y="603"/>
                      <a:pt x="254" y="572"/>
                    </a:cubicBezTo>
                    <a:close/>
                    <a:moveTo>
                      <a:pt x="361" y="185"/>
                    </a:moveTo>
                    <a:cubicBezTo>
                      <a:pt x="329" y="201"/>
                      <a:pt x="305" y="192"/>
                      <a:pt x="260" y="148"/>
                    </a:cubicBezTo>
                    <a:cubicBezTo>
                      <a:pt x="260" y="148"/>
                      <a:pt x="260" y="148"/>
                      <a:pt x="260" y="148"/>
                    </a:cubicBezTo>
                    <a:cubicBezTo>
                      <a:pt x="299" y="145"/>
                      <a:pt x="335" y="131"/>
                      <a:pt x="358" y="154"/>
                    </a:cubicBezTo>
                    <a:cubicBezTo>
                      <a:pt x="358" y="154"/>
                      <a:pt x="358" y="154"/>
                      <a:pt x="358" y="154"/>
                    </a:cubicBezTo>
                    <a:cubicBezTo>
                      <a:pt x="364" y="164"/>
                      <a:pt x="364" y="175"/>
                      <a:pt x="361" y="185"/>
                    </a:cubicBezTo>
                    <a:close/>
                    <a:moveTo>
                      <a:pt x="211" y="299"/>
                    </a:moveTo>
                    <a:cubicBezTo>
                      <a:pt x="201" y="289"/>
                      <a:pt x="191" y="262"/>
                      <a:pt x="179" y="243"/>
                    </a:cubicBezTo>
                    <a:cubicBezTo>
                      <a:pt x="184" y="252"/>
                      <a:pt x="190" y="278"/>
                      <a:pt x="201" y="292"/>
                    </a:cubicBezTo>
                    <a:cubicBezTo>
                      <a:pt x="201" y="292"/>
                      <a:pt x="208" y="297"/>
                      <a:pt x="211" y="299"/>
                    </a:cubicBezTo>
                    <a:cubicBezTo>
                      <a:pt x="186" y="284"/>
                      <a:pt x="153" y="246"/>
                      <a:pt x="139" y="225"/>
                    </a:cubicBezTo>
                    <a:cubicBezTo>
                      <a:pt x="123" y="188"/>
                      <a:pt x="111" y="159"/>
                      <a:pt x="99" y="137"/>
                    </a:cubicBezTo>
                    <a:cubicBezTo>
                      <a:pt x="133" y="190"/>
                      <a:pt x="156" y="221"/>
                      <a:pt x="177" y="241"/>
                    </a:cubicBezTo>
                    <a:cubicBezTo>
                      <a:pt x="178" y="241"/>
                      <a:pt x="178" y="242"/>
                      <a:pt x="179" y="243"/>
                    </a:cubicBezTo>
                    <a:cubicBezTo>
                      <a:pt x="178" y="242"/>
                      <a:pt x="178" y="241"/>
                      <a:pt x="177" y="241"/>
                    </a:cubicBezTo>
                    <a:cubicBezTo>
                      <a:pt x="196" y="259"/>
                      <a:pt x="213" y="269"/>
                      <a:pt x="233" y="279"/>
                    </a:cubicBezTo>
                    <a:cubicBezTo>
                      <a:pt x="235" y="281"/>
                      <a:pt x="237" y="284"/>
                      <a:pt x="239" y="287"/>
                    </a:cubicBezTo>
                    <a:cubicBezTo>
                      <a:pt x="239" y="308"/>
                      <a:pt x="227" y="309"/>
                      <a:pt x="211" y="299"/>
                    </a:cubicBezTo>
                    <a:close/>
                    <a:moveTo>
                      <a:pt x="145" y="381"/>
                    </a:moveTo>
                    <a:cubicBezTo>
                      <a:pt x="120" y="313"/>
                      <a:pt x="150" y="278"/>
                      <a:pt x="137" y="236"/>
                    </a:cubicBezTo>
                    <a:cubicBezTo>
                      <a:pt x="153" y="275"/>
                      <a:pt x="166" y="311"/>
                      <a:pt x="172" y="343"/>
                    </a:cubicBezTo>
                    <a:cubicBezTo>
                      <a:pt x="183" y="396"/>
                      <a:pt x="167" y="406"/>
                      <a:pt x="145" y="381"/>
                    </a:cubicBezTo>
                    <a:close/>
                    <a:moveTo>
                      <a:pt x="213" y="254"/>
                    </a:moveTo>
                    <a:cubicBezTo>
                      <a:pt x="158" y="220"/>
                      <a:pt x="156" y="126"/>
                      <a:pt x="123" y="93"/>
                    </a:cubicBezTo>
                    <a:cubicBezTo>
                      <a:pt x="145" y="116"/>
                      <a:pt x="170" y="140"/>
                      <a:pt x="196" y="162"/>
                    </a:cubicBezTo>
                    <a:cubicBezTo>
                      <a:pt x="196" y="162"/>
                      <a:pt x="196" y="162"/>
                      <a:pt x="196" y="162"/>
                    </a:cubicBezTo>
                    <a:cubicBezTo>
                      <a:pt x="227" y="197"/>
                      <a:pt x="227" y="259"/>
                      <a:pt x="257" y="272"/>
                    </a:cubicBezTo>
                    <a:cubicBezTo>
                      <a:pt x="245" y="269"/>
                      <a:pt x="230" y="263"/>
                      <a:pt x="213" y="254"/>
                    </a:cubicBezTo>
                    <a:close/>
                    <a:moveTo>
                      <a:pt x="94" y="46"/>
                    </a:moveTo>
                    <a:cubicBezTo>
                      <a:pt x="171" y="93"/>
                      <a:pt x="235" y="118"/>
                      <a:pt x="312" y="122"/>
                    </a:cubicBezTo>
                    <a:cubicBezTo>
                      <a:pt x="331" y="127"/>
                      <a:pt x="345" y="136"/>
                      <a:pt x="353" y="146"/>
                    </a:cubicBezTo>
                    <a:cubicBezTo>
                      <a:pt x="309" y="110"/>
                      <a:pt x="248" y="180"/>
                      <a:pt x="163" y="115"/>
                    </a:cubicBezTo>
                    <a:cubicBezTo>
                      <a:pt x="163" y="115"/>
                      <a:pt x="163" y="115"/>
                      <a:pt x="163" y="115"/>
                    </a:cubicBezTo>
                    <a:cubicBezTo>
                      <a:pt x="129" y="85"/>
                      <a:pt x="102" y="57"/>
                      <a:pt x="94" y="46"/>
                    </a:cubicBezTo>
                    <a:close/>
                    <a:moveTo>
                      <a:pt x="243" y="99"/>
                    </a:moveTo>
                    <a:cubicBezTo>
                      <a:pt x="166" y="69"/>
                      <a:pt x="148" y="21"/>
                      <a:pt x="104" y="17"/>
                    </a:cubicBezTo>
                    <a:cubicBezTo>
                      <a:pt x="117" y="18"/>
                      <a:pt x="131" y="18"/>
                      <a:pt x="145" y="20"/>
                    </a:cubicBezTo>
                    <a:cubicBezTo>
                      <a:pt x="207" y="28"/>
                      <a:pt x="216" y="94"/>
                      <a:pt x="298" y="110"/>
                    </a:cubicBezTo>
                    <a:cubicBezTo>
                      <a:pt x="291" y="109"/>
                      <a:pt x="283" y="108"/>
                      <a:pt x="274" y="106"/>
                    </a:cubicBezTo>
                    <a:cubicBezTo>
                      <a:pt x="263" y="104"/>
                      <a:pt x="253" y="102"/>
                      <a:pt x="243" y="99"/>
                    </a:cubicBezTo>
                    <a:close/>
                    <a:moveTo>
                      <a:pt x="319" y="112"/>
                    </a:moveTo>
                    <a:cubicBezTo>
                      <a:pt x="319" y="112"/>
                      <a:pt x="319" y="112"/>
                      <a:pt x="319" y="112"/>
                    </a:cubicBezTo>
                    <a:cubicBezTo>
                      <a:pt x="231" y="100"/>
                      <a:pt x="205" y="27"/>
                      <a:pt x="150" y="20"/>
                    </a:cubicBezTo>
                    <a:cubicBezTo>
                      <a:pt x="211" y="26"/>
                      <a:pt x="275" y="40"/>
                      <a:pt x="326" y="81"/>
                    </a:cubicBezTo>
                    <a:cubicBezTo>
                      <a:pt x="353" y="102"/>
                      <a:pt x="366" y="117"/>
                      <a:pt x="319" y="112"/>
                    </a:cubicBezTo>
                    <a:close/>
                    <a:moveTo>
                      <a:pt x="98" y="17"/>
                    </a:moveTo>
                    <a:cubicBezTo>
                      <a:pt x="138" y="19"/>
                      <a:pt x="158" y="69"/>
                      <a:pt x="216" y="91"/>
                    </a:cubicBezTo>
                    <a:cubicBezTo>
                      <a:pt x="143" y="65"/>
                      <a:pt x="84" y="22"/>
                      <a:pt x="67" y="17"/>
                    </a:cubicBezTo>
                    <a:cubicBezTo>
                      <a:pt x="77" y="17"/>
                      <a:pt x="88" y="17"/>
                      <a:pt x="98" y="17"/>
                    </a:cubicBezTo>
                    <a:close/>
                    <a:moveTo>
                      <a:pt x="123" y="93"/>
                    </a:moveTo>
                    <a:cubicBezTo>
                      <a:pt x="156" y="137"/>
                      <a:pt x="155" y="217"/>
                      <a:pt x="200" y="247"/>
                    </a:cubicBezTo>
                    <a:cubicBezTo>
                      <a:pt x="199" y="246"/>
                      <a:pt x="197" y="245"/>
                      <a:pt x="195" y="244"/>
                    </a:cubicBezTo>
                    <a:cubicBezTo>
                      <a:pt x="120" y="200"/>
                      <a:pt x="53" y="21"/>
                      <a:pt x="53" y="21"/>
                    </a:cubicBezTo>
                    <a:cubicBezTo>
                      <a:pt x="73" y="39"/>
                      <a:pt x="97" y="65"/>
                      <a:pt x="123" y="93"/>
                    </a:cubicBezTo>
                    <a:close/>
                    <a:moveTo>
                      <a:pt x="92" y="135"/>
                    </a:moveTo>
                    <a:cubicBezTo>
                      <a:pt x="113" y="197"/>
                      <a:pt x="128" y="325"/>
                      <a:pt x="98" y="284"/>
                    </a:cubicBezTo>
                    <a:cubicBezTo>
                      <a:pt x="74" y="205"/>
                      <a:pt x="60" y="104"/>
                      <a:pt x="52" y="48"/>
                    </a:cubicBezTo>
                    <a:cubicBezTo>
                      <a:pt x="66" y="78"/>
                      <a:pt x="79" y="107"/>
                      <a:pt x="92" y="135"/>
                    </a:cubicBezTo>
                    <a:close/>
                    <a:moveTo>
                      <a:pt x="106" y="305"/>
                    </a:moveTo>
                    <a:cubicBezTo>
                      <a:pt x="131" y="314"/>
                      <a:pt x="120" y="205"/>
                      <a:pt x="92" y="135"/>
                    </a:cubicBezTo>
                    <a:cubicBezTo>
                      <a:pt x="108" y="171"/>
                      <a:pt x="124" y="204"/>
                      <a:pt x="137" y="236"/>
                    </a:cubicBezTo>
                    <a:cubicBezTo>
                      <a:pt x="145" y="279"/>
                      <a:pt x="115" y="329"/>
                      <a:pt x="137" y="370"/>
                    </a:cubicBezTo>
                    <a:cubicBezTo>
                      <a:pt x="129" y="360"/>
                      <a:pt x="122" y="345"/>
                      <a:pt x="114" y="328"/>
                    </a:cubicBezTo>
                    <a:cubicBezTo>
                      <a:pt x="111" y="321"/>
                      <a:pt x="108" y="313"/>
                      <a:pt x="106" y="305"/>
                    </a:cubicBezTo>
                    <a:close/>
                    <a:moveTo>
                      <a:pt x="132" y="404"/>
                    </a:moveTo>
                    <a:cubicBezTo>
                      <a:pt x="147" y="415"/>
                      <a:pt x="183" y="417"/>
                      <a:pt x="192" y="391"/>
                    </a:cubicBezTo>
                    <a:cubicBezTo>
                      <a:pt x="207" y="417"/>
                      <a:pt x="159" y="441"/>
                      <a:pt x="132" y="404"/>
                    </a:cubicBezTo>
                    <a:close/>
                    <a:moveTo>
                      <a:pt x="182" y="325"/>
                    </a:moveTo>
                    <a:cubicBezTo>
                      <a:pt x="196" y="340"/>
                      <a:pt x="215" y="353"/>
                      <a:pt x="235" y="354"/>
                    </a:cubicBezTo>
                    <a:cubicBezTo>
                      <a:pt x="242" y="372"/>
                      <a:pt x="202" y="419"/>
                      <a:pt x="182" y="325"/>
                    </a:cubicBezTo>
                    <a:close/>
                    <a:moveTo>
                      <a:pt x="173" y="305"/>
                    </a:moveTo>
                    <a:cubicBezTo>
                      <a:pt x="160" y="275"/>
                      <a:pt x="149" y="248"/>
                      <a:pt x="139" y="225"/>
                    </a:cubicBezTo>
                    <a:cubicBezTo>
                      <a:pt x="160" y="266"/>
                      <a:pt x="236" y="345"/>
                      <a:pt x="242" y="293"/>
                    </a:cubicBezTo>
                    <a:cubicBezTo>
                      <a:pt x="239" y="287"/>
                      <a:pt x="239" y="287"/>
                      <a:pt x="239" y="287"/>
                    </a:cubicBezTo>
                    <a:cubicBezTo>
                      <a:pt x="257" y="317"/>
                      <a:pt x="247" y="362"/>
                      <a:pt x="173" y="305"/>
                    </a:cubicBezTo>
                    <a:close/>
                    <a:moveTo>
                      <a:pt x="251" y="340"/>
                    </a:moveTo>
                    <a:cubicBezTo>
                      <a:pt x="281" y="340"/>
                      <a:pt x="307" y="322"/>
                      <a:pt x="297" y="299"/>
                    </a:cubicBezTo>
                    <a:cubicBezTo>
                      <a:pt x="321" y="320"/>
                      <a:pt x="304" y="355"/>
                      <a:pt x="251" y="340"/>
                    </a:cubicBezTo>
                    <a:close/>
                    <a:moveTo>
                      <a:pt x="281" y="276"/>
                    </a:moveTo>
                    <a:cubicBezTo>
                      <a:pt x="228" y="272"/>
                      <a:pt x="234" y="196"/>
                      <a:pt x="200" y="166"/>
                    </a:cubicBezTo>
                    <a:cubicBezTo>
                      <a:pt x="228" y="189"/>
                      <a:pt x="258" y="209"/>
                      <a:pt x="291" y="223"/>
                    </a:cubicBezTo>
                    <a:cubicBezTo>
                      <a:pt x="325" y="239"/>
                      <a:pt x="325" y="278"/>
                      <a:pt x="281" y="276"/>
                    </a:cubicBezTo>
                    <a:close/>
                    <a:moveTo>
                      <a:pt x="283" y="200"/>
                    </a:moveTo>
                    <a:cubicBezTo>
                      <a:pt x="248" y="183"/>
                      <a:pt x="208" y="154"/>
                      <a:pt x="174" y="126"/>
                    </a:cubicBezTo>
                    <a:cubicBezTo>
                      <a:pt x="202" y="147"/>
                      <a:pt x="230" y="150"/>
                      <a:pt x="257" y="148"/>
                    </a:cubicBezTo>
                    <a:cubicBezTo>
                      <a:pt x="257" y="148"/>
                      <a:pt x="257" y="148"/>
                      <a:pt x="257" y="148"/>
                    </a:cubicBezTo>
                    <a:cubicBezTo>
                      <a:pt x="284" y="181"/>
                      <a:pt x="334" y="220"/>
                      <a:pt x="356" y="193"/>
                    </a:cubicBezTo>
                    <a:cubicBezTo>
                      <a:pt x="356" y="193"/>
                      <a:pt x="356" y="193"/>
                      <a:pt x="356" y="193"/>
                    </a:cubicBezTo>
                    <a:cubicBezTo>
                      <a:pt x="345" y="209"/>
                      <a:pt x="319" y="216"/>
                      <a:pt x="283" y="200"/>
                    </a:cubicBezTo>
                    <a:close/>
                    <a:moveTo>
                      <a:pt x="326" y="272"/>
                    </a:moveTo>
                    <a:cubicBezTo>
                      <a:pt x="357" y="263"/>
                      <a:pt x="382" y="219"/>
                      <a:pt x="365" y="203"/>
                    </a:cubicBezTo>
                    <a:cubicBezTo>
                      <a:pt x="412" y="242"/>
                      <a:pt x="364" y="271"/>
                      <a:pt x="326" y="272"/>
                    </a:cubicBezTo>
                    <a:close/>
                    <a:moveTo>
                      <a:pt x="385" y="170"/>
                    </a:moveTo>
                    <a:cubicBezTo>
                      <a:pt x="401" y="160"/>
                      <a:pt x="397" y="113"/>
                      <a:pt x="359" y="86"/>
                    </a:cubicBezTo>
                    <a:cubicBezTo>
                      <a:pt x="396" y="104"/>
                      <a:pt x="452" y="157"/>
                      <a:pt x="385" y="170"/>
                    </a:cubicBezTo>
                    <a:close/>
                  </a:path>
                </a:pathLst>
              </a:custGeom>
              <a:solidFill>
                <a:srgbClr val="BC0000"/>
              </a:solidFill>
              <a:ln w="9525">
                <a:noFill/>
                <a:round/>
              </a:ln>
            </p:spPr>
            <p:txBody>
              <a:bodyPr/>
              <a:lstStyle/>
              <a:p>
                <a:endParaRPr lang="zh-CN" altLang="en-US"/>
              </a:p>
            </p:txBody>
          </p:sp>
        </p:grpSp>
        <p:grpSp>
          <p:nvGrpSpPr>
            <p:cNvPr id="49" name="Group 824"/>
            <p:cNvGrpSpPr/>
            <p:nvPr/>
          </p:nvGrpSpPr>
          <p:grpSpPr bwMode="auto">
            <a:xfrm>
              <a:off x="7969" y="2554"/>
              <a:ext cx="409" cy="741"/>
              <a:chOff x="8179" y="1237"/>
              <a:chExt cx="1448" cy="2620"/>
            </a:xfrm>
          </p:grpSpPr>
          <p:sp>
            <p:nvSpPr>
              <p:cNvPr id="50" name="Freeform 816"/>
              <p:cNvSpPr>
                <a:spLocks noEditPoints="1"/>
              </p:cNvSpPr>
              <p:nvPr/>
            </p:nvSpPr>
            <p:spPr bwMode="auto">
              <a:xfrm>
                <a:off x="8179" y="1237"/>
                <a:ext cx="1448" cy="1276"/>
              </a:xfrm>
              <a:custGeom>
                <a:avLst/>
                <a:gdLst/>
                <a:ahLst/>
                <a:cxnLst>
                  <a:cxn ang="0">
                    <a:pos x="147" y="456"/>
                  </a:cxn>
                  <a:cxn ang="0">
                    <a:pos x="573" y="388"/>
                  </a:cxn>
                  <a:cxn ang="0">
                    <a:pos x="35" y="92"/>
                  </a:cxn>
                  <a:cxn ang="0">
                    <a:pos x="175" y="236"/>
                  </a:cxn>
                  <a:cxn ang="0">
                    <a:pos x="345" y="278"/>
                  </a:cxn>
                  <a:cxn ang="0">
                    <a:pos x="175" y="236"/>
                  </a:cxn>
                  <a:cxn ang="0">
                    <a:pos x="175" y="236"/>
                  </a:cxn>
                  <a:cxn ang="0">
                    <a:pos x="178" y="111"/>
                  </a:cxn>
                  <a:cxn ang="0">
                    <a:pos x="352" y="208"/>
                  </a:cxn>
                  <a:cxn ang="0">
                    <a:pos x="275" y="121"/>
                  </a:cxn>
                  <a:cxn ang="0">
                    <a:pos x="202" y="101"/>
                  </a:cxn>
                  <a:cxn ang="0">
                    <a:pos x="221" y="102"/>
                  </a:cxn>
                  <a:cxn ang="0">
                    <a:pos x="482" y="278"/>
                  </a:cxn>
                  <a:cxn ang="0">
                    <a:pos x="396" y="227"/>
                  </a:cxn>
                  <a:cxn ang="0">
                    <a:pos x="296" y="131"/>
                  </a:cxn>
                  <a:cxn ang="0">
                    <a:pos x="503" y="320"/>
                  </a:cxn>
                  <a:cxn ang="0">
                    <a:pos x="228" y="227"/>
                  </a:cxn>
                  <a:cxn ang="0">
                    <a:pos x="234" y="188"/>
                  </a:cxn>
                  <a:cxn ang="0">
                    <a:pos x="402" y="288"/>
                  </a:cxn>
                  <a:cxn ang="0">
                    <a:pos x="503" y="320"/>
                  </a:cxn>
                  <a:cxn ang="0">
                    <a:pos x="296" y="343"/>
                  </a:cxn>
                  <a:cxn ang="0">
                    <a:pos x="280" y="346"/>
                  </a:cxn>
                  <a:cxn ang="0">
                    <a:pos x="228" y="301"/>
                  </a:cxn>
                  <a:cxn ang="0">
                    <a:pos x="234" y="299"/>
                  </a:cxn>
                  <a:cxn ang="0">
                    <a:pos x="214" y="274"/>
                  </a:cxn>
                  <a:cxn ang="0">
                    <a:pos x="389" y="327"/>
                  </a:cxn>
                  <a:cxn ang="0">
                    <a:pos x="509" y="339"/>
                  </a:cxn>
                  <a:cxn ang="0">
                    <a:pos x="234" y="407"/>
                  </a:cxn>
                  <a:cxn ang="0">
                    <a:pos x="311" y="423"/>
                  </a:cxn>
                  <a:cxn ang="0">
                    <a:pos x="551" y="387"/>
                  </a:cxn>
                  <a:cxn ang="0">
                    <a:pos x="233" y="396"/>
                  </a:cxn>
                  <a:cxn ang="0">
                    <a:pos x="307" y="350"/>
                  </a:cxn>
                  <a:cxn ang="0">
                    <a:pos x="322" y="346"/>
                  </a:cxn>
                  <a:cxn ang="0">
                    <a:pos x="551" y="387"/>
                  </a:cxn>
                  <a:cxn ang="0">
                    <a:pos x="292" y="447"/>
                  </a:cxn>
                  <a:cxn ang="0">
                    <a:pos x="305" y="441"/>
                  </a:cxn>
                  <a:cxn ang="0">
                    <a:pos x="513" y="444"/>
                  </a:cxn>
                  <a:cxn ang="0">
                    <a:pos x="559" y="402"/>
                  </a:cxn>
                  <a:cxn ang="0">
                    <a:pos x="275" y="457"/>
                  </a:cxn>
                  <a:cxn ang="0">
                    <a:pos x="254" y="444"/>
                  </a:cxn>
                  <a:cxn ang="0">
                    <a:pos x="217" y="363"/>
                  </a:cxn>
                  <a:cxn ang="0">
                    <a:pos x="217" y="363"/>
                  </a:cxn>
                  <a:cxn ang="0">
                    <a:pos x="96" y="273"/>
                  </a:cxn>
                  <a:cxn ang="0">
                    <a:pos x="85" y="155"/>
                  </a:cxn>
                  <a:cxn ang="0">
                    <a:pos x="85" y="155"/>
                  </a:cxn>
                  <a:cxn ang="0">
                    <a:pos x="148" y="98"/>
                  </a:cxn>
                </a:cxnLst>
                <a:rect l="0" t="0" r="r" b="b"/>
                <a:pathLst>
                  <a:path w="613" h="540">
                    <a:moveTo>
                      <a:pt x="35" y="92"/>
                    </a:moveTo>
                    <a:cubicBezTo>
                      <a:pt x="70" y="183"/>
                      <a:pt x="65" y="372"/>
                      <a:pt x="147" y="456"/>
                    </a:cubicBezTo>
                    <a:cubicBezTo>
                      <a:pt x="230" y="540"/>
                      <a:pt x="310" y="489"/>
                      <a:pt x="387" y="476"/>
                    </a:cubicBezTo>
                    <a:cubicBezTo>
                      <a:pt x="517" y="453"/>
                      <a:pt x="613" y="473"/>
                      <a:pt x="573" y="388"/>
                    </a:cubicBezTo>
                    <a:cubicBezTo>
                      <a:pt x="512" y="259"/>
                      <a:pt x="366" y="127"/>
                      <a:pt x="231" y="64"/>
                    </a:cubicBezTo>
                    <a:cubicBezTo>
                      <a:pt x="97" y="2"/>
                      <a:pt x="0" y="0"/>
                      <a:pt x="35" y="92"/>
                    </a:cubicBezTo>
                    <a:close/>
                    <a:moveTo>
                      <a:pt x="238" y="266"/>
                    </a:moveTo>
                    <a:cubicBezTo>
                      <a:pt x="201" y="264"/>
                      <a:pt x="182" y="251"/>
                      <a:pt x="175" y="236"/>
                    </a:cubicBezTo>
                    <a:cubicBezTo>
                      <a:pt x="175" y="215"/>
                      <a:pt x="179" y="209"/>
                      <a:pt x="227" y="232"/>
                    </a:cubicBezTo>
                    <a:cubicBezTo>
                      <a:pt x="275" y="255"/>
                      <a:pt x="311" y="272"/>
                      <a:pt x="345" y="278"/>
                    </a:cubicBezTo>
                    <a:cubicBezTo>
                      <a:pt x="309" y="273"/>
                      <a:pt x="272" y="268"/>
                      <a:pt x="238" y="266"/>
                    </a:cubicBezTo>
                    <a:close/>
                    <a:moveTo>
                      <a:pt x="175" y="236"/>
                    </a:moveTo>
                    <a:cubicBezTo>
                      <a:pt x="175" y="235"/>
                      <a:pt x="175" y="235"/>
                      <a:pt x="175" y="235"/>
                    </a:cubicBezTo>
                    <a:cubicBezTo>
                      <a:pt x="175" y="235"/>
                      <a:pt x="175" y="235"/>
                      <a:pt x="175" y="236"/>
                    </a:cubicBezTo>
                    <a:close/>
                    <a:moveTo>
                      <a:pt x="226" y="171"/>
                    </a:moveTo>
                    <a:cubicBezTo>
                      <a:pt x="178" y="163"/>
                      <a:pt x="163" y="129"/>
                      <a:pt x="178" y="111"/>
                    </a:cubicBezTo>
                    <a:cubicBezTo>
                      <a:pt x="220" y="91"/>
                      <a:pt x="323" y="180"/>
                      <a:pt x="352" y="208"/>
                    </a:cubicBezTo>
                    <a:cubicBezTo>
                      <a:pt x="352" y="208"/>
                      <a:pt x="352" y="208"/>
                      <a:pt x="352" y="208"/>
                    </a:cubicBezTo>
                    <a:cubicBezTo>
                      <a:pt x="306" y="190"/>
                      <a:pt x="259" y="176"/>
                      <a:pt x="226" y="171"/>
                    </a:cubicBezTo>
                    <a:close/>
                    <a:moveTo>
                      <a:pt x="275" y="121"/>
                    </a:moveTo>
                    <a:cubicBezTo>
                      <a:pt x="252" y="119"/>
                      <a:pt x="279" y="136"/>
                      <a:pt x="300" y="156"/>
                    </a:cubicBezTo>
                    <a:cubicBezTo>
                      <a:pt x="271" y="136"/>
                      <a:pt x="218" y="102"/>
                      <a:pt x="202" y="101"/>
                    </a:cubicBezTo>
                    <a:cubicBezTo>
                      <a:pt x="202" y="101"/>
                      <a:pt x="202" y="101"/>
                      <a:pt x="202" y="101"/>
                    </a:cubicBezTo>
                    <a:cubicBezTo>
                      <a:pt x="208" y="101"/>
                      <a:pt x="214" y="100"/>
                      <a:pt x="221" y="102"/>
                    </a:cubicBezTo>
                    <a:cubicBezTo>
                      <a:pt x="236" y="104"/>
                      <a:pt x="255" y="111"/>
                      <a:pt x="275" y="121"/>
                    </a:cubicBezTo>
                    <a:close/>
                    <a:moveTo>
                      <a:pt x="482" y="278"/>
                    </a:moveTo>
                    <a:cubicBezTo>
                      <a:pt x="463" y="261"/>
                      <a:pt x="431" y="243"/>
                      <a:pt x="396" y="227"/>
                    </a:cubicBezTo>
                    <a:cubicBezTo>
                      <a:pt x="396" y="227"/>
                      <a:pt x="396" y="227"/>
                      <a:pt x="396" y="227"/>
                    </a:cubicBezTo>
                    <a:cubicBezTo>
                      <a:pt x="377" y="217"/>
                      <a:pt x="337" y="189"/>
                      <a:pt x="312" y="164"/>
                    </a:cubicBezTo>
                    <a:cubicBezTo>
                      <a:pt x="288" y="138"/>
                      <a:pt x="280" y="123"/>
                      <a:pt x="296" y="131"/>
                    </a:cubicBezTo>
                    <a:cubicBezTo>
                      <a:pt x="359" y="165"/>
                      <a:pt x="434" y="222"/>
                      <a:pt x="482" y="278"/>
                    </a:cubicBezTo>
                    <a:close/>
                    <a:moveTo>
                      <a:pt x="503" y="320"/>
                    </a:moveTo>
                    <a:cubicBezTo>
                      <a:pt x="471" y="303"/>
                      <a:pt x="409" y="288"/>
                      <a:pt x="345" y="278"/>
                    </a:cubicBezTo>
                    <a:cubicBezTo>
                      <a:pt x="312" y="269"/>
                      <a:pt x="265" y="247"/>
                      <a:pt x="228" y="227"/>
                    </a:cubicBezTo>
                    <a:cubicBezTo>
                      <a:pt x="206" y="215"/>
                      <a:pt x="186" y="208"/>
                      <a:pt x="177" y="211"/>
                    </a:cubicBezTo>
                    <a:cubicBezTo>
                      <a:pt x="185" y="197"/>
                      <a:pt x="205" y="187"/>
                      <a:pt x="234" y="188"/>
                    </a:cubicBezTo>
                    <a:cubicBezTo>
                      <a:pt x="234" y="188"/>
                      <a:pt x="234" y="188"/>
                      <a:pt x="234" y="188"/>
                    </a:cubicBezTo>
                    <a:cubicBezTo>
                      <a:pt x="231" y="197"/>
                      <a:pt x="315" y="261"/>
                      <a:pt x="402" y="288"/>
                    </a:cubicBezTo>
                    <a:cubicBezTo>
                      <a:pt x="338" y="268"/>
                      <a:pt x="222" y="190"/>
                      <a:pt x="268" y="192"/>
                    </a:cubicBezTo>
                    <a:cubicBezTo>
                      <a:pt x="345" y="208"/>
                      <a:pt x="441" y="261"/>
                      <a:pt x="503" y="320"/>
                    </a:cubicBezTo>
                    <a:close/>
                    <a:moveTo>
                      <a:pt x="509" y="339"/>
                    </a:moveTo>
                    <a:cubicBezTo>
                      <a:pt x="432" y="313"/>
                      <a:pt x="372" y="328"/>
                      <a:pt x="296" y="343"/>
                    </a:cubicBezTo>
                    <a:cubicBezTo>
                      <a:pt x="261" y="345"/>
                      <a:pt x="256" y="323"/>
                      <a:pt x="272" y="320"/>
                    </a:cubicBezTo>
                    <a:cubicBezTo>
                      <a:pt x="254" y="319"/>
                      <a:pt x="255" y="339"/>
                      <a:pt x="280" y="346"/>
                    </a:cubicBezTo>
                    <a:cubicBezTo>
                      <a:pt x="233" y="354"/>
                      <a:pt x="205" y="332"/>
                      <a:pt x="196" y="310"/>
                    </a:cubicBezTo>
                    <a:cubicBezTo>
                      <a:pt x="196" y="294"/>
                      <a:pt x="197" y="286"/>
                      <a:pt x="228" y="301"/>
                    </a:cubicBezTo>
                    <a:cubicBezTo>
                      <a:pt x="260" y="316"/>
                      <a:pt x="295" y="336"/>
                      <a:pt x="370" y="329"/>
                    </a:cubicBezTo>
                    <a:cubicBezTo>
                      <a:pt x="323" y="331"/>
                      <a:pt x="271" y="324"/>
                      <a:pt x="234" y="299"/>
                    </a:cubicBezTo>
                    <a:cubicBezTo>
                      <a:pt x="204" y="279"/>
                      <a:pt x="193" y="290"/>
                      <a:pt x="193" y="302"/>
                    </a:cubicBezTo>
                    <a:cubicBezTo>
                      <a:pt x="190" y="287"/>
                      <a:pt x="197" y="275"/>
                      <a:pt x="214" y="274"/>
                    </a:cubicBezTo>
                    <a:cubicBezTo>
                      <a:pt x="223" y="274"/>
                      <a:pt x="240" y="275"/>
                      <a:pt x="260" y="276"/>
                    </a:cubicBezTo>
                    <a:cubicBezTo>
                      <a:pt x="249" y="278"/>
                      <a:pt x="330" y="327"/>
                      <a:pt x="389" y="327"/>
                    </a:cubicBezTo>
                    <a:cubicBezTo>
                      <a:pt x="361" y="327"/>
                      <a:pt x="237" y="281"/>
                      <a:pt x="284" y="279"/>
                    </a:cubicBezTo>
                    <a:cubicBezTo>
                      <a:pt x="356" y="286"/>
                      <a:pt x="458" y="304"/>
                      <a:pt x="509" y="339"/>
                    </a:cubicBezTo>
                    <a:close/>
                    <a:moveTo>
                      <a:pt x="234" y="407"/>
                    </a:moveTo>
                    <a:cubicBezTo>
                      <a:pt x="234" y="407"/>
                      <a:pt x="234" y="407"/>
                      <a:pt x="234" y="407"/>
                    </a:cubicBezTo>
                    <a:cubicBezTo>
                      <a:pt x="237" y="360"/>
                      <a:pt x="370" y="398"/>
                      <a:pt x="411" y="391"/>
                    </a:cubicBezTo>
                    <a:cubicBezTo>
                      <a:pt x="371" y="400"/>
                      <a:pt x="334" y="413"/>
                      <a:pt x="311" y="423"/>
                    </a:cubicBezTo>
                    <a:cubicBezTo>
                      <a:pt x="271" y="439"/>
                      <a:pt x="240" y="427"/>
                      <a:pt x="234" y="407"/>
                    </a:cubicBezTo>
                    <a:close/>
                    <a:moveTo>
                      <a:pt x="551" y="387"/>
                    </a:moveTo>
                    <a:cubicBezTo>
                      <a:pt x="511" y="376"/>
                      <a:pt x="461" y="380"/>
                      <a:pt x="415" y="390"/>
                    </a:cubicBezTo>
                    <a:cubicBezTo>
                      <a:pt x="366" y="391"/>
                      <a:pt x="243" y="361"/>
                      <a:pt x="233" y="396"/>
                    </a:cubicBezTo>
                    <a:cubicBezTo>
                      <a:pt x="235" y="382"/>
                      <a:pt x="250" y="367"/>
                      <a:pt x="281" y="358"/>
                    </a:cubicBezTo>
                    <a:cubicBezTo>
                      <a:pt x="289" y="355"/>
                      <a:pt x="298" y="353"/>
                      <a:pt x="307" y="350"/>
                    </a:cubicBezTo>
                    <a:cubicBezTo>
                      <a:pt x="349" y="341"/>
                      <a:pt x="448" y="382"/>
                      <a:pt x="477" y="381"/>
                    </a:cubicBezTo>
                    <a:cubicBezTo>
                      <a:pt x="442" y="375"/>
                      <a:pt x="366" y="341"/>
                      <a:pt x="322" y="346"/>
                    </a:cubicBezTo>
                    <a:cubicBezTo>
                      <a:pt x="322" y="346"/>
                      <a:pt x="322" y="346"/>
                      <a:pt x="322" y="346"/>
                    </a:cubicBezTo>
                    <a:cubicBezTo>
                      <a:pt x="411" y="326"/>
                      <a:pt x="523" y="323"/>
                      <a:pt x="551" y="387"/>
                    </a:cubicBezTo>
                    <a:close/>
                    <a:moveTo>
                      <a:pt x="275" y="457"/>
                    </a:moveTo>
                    <a:cubicBezTo>
                      <a:pt x="280" y="454"/>
                      <a:pt x="286" y="450"/>
                      <a:pt x="292" y="447"/>
                    </a:cubicBezTo>
                    <a:cubicBezTo>
                      <a:pt x="352" y="426"/>
                      <a:pt x="360" y="463"/>
                      <a:pt x="406" y="459"/>
                    </a:cubicBezTo>
                    <a:cubicBezTo>
                      <a:pt x="376" y="460"/>
                      <a:pt x="346" y="427"/>
                      <a:pt x="305" y="441"/>
                    </a:cubicBezTo>
                    <a:cubicBezTo>
                      <a:pt x="324" y="431"/>
                      <a:pt x="344" y="422"/>
                      <a:pt x="364" y="415"/>
                    </a:cubicBezTo>
                    <a:cubicBezTo>
                      <a:pt x="428" y="397"/>
                      <a:pt x="467" y="446"/>
                      <a:pt x="513" y="444"/>
                    </a:cubicBezTo>
                    <a:cubicBezTo>
                      <a:pt x="477" y="442"/>
                      <a:pt x="435" y="396"/>
                      <a:pt x="379" y="410"/>
                    </a:cubicBezTo>
                    <a:cubicBezTo>
                      <a:pt x="443" y="390"/>
                      <a:pt x="510" y="383"/>
                      <a:pt x="559" y="402"/>
                    </a:cubicBezTo>
                    <a:cubicBezTo>
                      <a:pt x="559" y="457"/>
                      <a:pt x="493" y="439"/>
                      <a:pt x="406" y="459"/>
                    </a:cubicBezTo>
                    <a:cubicBezTo>
                      <a:pt x="318" y="480"/>
                      <a:pt x="266" y="466"/>
                      <a:pt x="275" y="457"/>
                    </a:cubicBezTo>
                    <a:close/>
                    <a:moveTo>
                      <a:pt x="151" y="420"/>
                    </a:moveTo>
                    <a:cubicBezTo>
                      <a:pt x="174" y="444"/>
                      <a:pt x="226" y="447"/>
                      <a:pt x="254" y="444"/>
                    </a:cubicBezTo>
                    <a:cubicBezTo>
                      <a:pt x="210" y="491"/>
                      <a:pt x="163" y="468"/>
                      <a:pt x="151" y="420"/>
                    </a:cubicBezTo>
                    <a:close/>
                    <a:moveTo>
                      <a:pt x="217" y="363"/>
                    </a:moveTo>
                    <a:cubicBezTo>
                      <a:pt x="195" y="394"/>
                      <a:pt x="143" y="408"/>
                      <a:pt x="136" y="382"/>
                    </a:cubicBezTo>
                    <a:cubicBezTo>
                      <a:pt x="129" y="356"/>
                      <a:pt x="164" y="345"/>
                      <a:pt x="217" y="363"/>
                    </a:cubicBezTo>
                    <a:close/>
                    <a:moveTo>
                      <a:pt x="180" y="267"/>
                    </a:moveTo>
                    <a:cubicBezTo>
                      <a:pt x="153" y="294"/>
                      <a:pt x="99" y="300"/>
                      <a:pt x="96" y="273"/>
                    </a:cubicBezTo>
                    <a:cubicBezTo>
                      <a:pt x="94" y="246"/>
                      <a:pt x="131" y="241"/>
                      <a:pt x="180" y="267"/>
                    </a:cubicBezTo>
                    <a:close/>
                    <a:moveTo>
                      <a:pt x="85" y="155"/>
                    </a:moveTo>
                    <a:cubicBezTo>
                      <a:pt x="90" y="126"/>
                      <a:pt x="129" y="132"/>
                      <a:pt x="173" y="172"/>
                    </a:cubicBezTo>
                    <a:cubicBezTo>
                      <a:pt x="137" y="192"/>
                      <a:pt x="80" y="183"/>
                      <a:pt x="85" y="155"/>
                    </a:cubicBezTo>
                    <a:close/>
                    <a:moveTo>
                      <a:pt x="51" y="58"/>
                    </a:moveTo>
                    <a:cubicBezTo>
                      <a:pt x="60" y="30"/>
                      <a:pt x="114" y="49"/>
                      <a:pt x="148" y="98"/>
                    </a:cubicBezTo>
                    <a:cubicBezTo>
                      <a:pt x="86" y="102"/>
                      <a:pt x="42" y="85"/>
                      <a:pt x="51" y="58"/>
                    </a:cubicBezTo>
                    <a:close/>
                  </a:path>
                </a:pathLst>
              </a:custGeom>
              <a:solidFill>
                <a:srgbClr val="000000">
                  <a:alpha val="0"/>
                </a:srgbClr>
              </a:solidFill>
              <a:ln w="9525">
                <a:noFill/>
                <a:round/>
              </a:ln>
            </p:spPr>
            <p:txBody>
              <a:bodyPr/>
              <a:lstStyle/>
              <a:p>
                <a:endParaRPr lang="zh-CN" altLang="en-US"/>
              </a:p>
            </p:txBody>
          </p:sp>
          <p:sp>
            <p:nvSpPr>
              <p:cNvPr id="51" name="Freeform 818"/>
              <p:cNvSpPr>
                <a:spLocks noEditPoints="1"/>
              </p:cNvSpPr>
              <p:nvPr/>
            </p:nvSpPr>
            <p:spPr bwMode="auto">
              <a:xfrm>
                <a:off x="8542" y="2300"/>
                <a:ext cx="1066" cy="1557"/>
              </a:xfrm>
              <a:custGeom>
                <a:avLst/>
                <a:gdLst/>
                <a:ahLst/>
                <a:cxnLst>
                  <a:cxn ang="0">
                    <a:pos x="64" y="268"/>
                  </a:cxn>
                  <a:cxn ang="0">
                    <a:pos x="178" y="361"/>
                  </a:cxn>
                  <a:cxn ang="0">
                    <a:pos x="165" y="619"/>
                  </a:cxn>
                  <a:cxn ang="0">
                    <a:pos x="255" y="423"/>
                  </a:cxn>
                  <a:cxn ang="0">
                    <a:pos x="415" y="0"/>
                  </a:cxn>
                  <a:cxn ang="0">
                    <a:pos x="43" y="183"/>
                  </a:cxn>
                  <a:cxn ang="0">
                    <a:pos x="185" y="460"/>
                  </a:cxn>
                  <a:cxn ang="0">
                    <a:pos x="162" y="584"/>
                  </a:cxn>
                  <a:cxn ang="0">
                    <a:pos x="93" y="154"/>
                  </a:cxn>
                  <a:cxn ang="0">
                    <a:pos x="191" y="148"/>
                  </a:cxn>
                  <a:cxn ang="0">
                    <a:pos x="93" y="154"/>
                  </a:cxn>
                  <a:cxn ang="0">
                    <a:pos x="218" y="279"/>
                  </a:cxn>
                  <a:cxn ang="0">
                    <a:pos x="272" y="243"/>
                  </a:cxn>
                  <a:cxn ang="0">
                    <a:pos x="352" y="137"/>
                  </a:cxn>
                  <a:cxn ang="0">
                    <a:pos x="241" y="299"/>
                  </a:cxn>
                  <a:cxn ang="0">
                    <a:pos x="272" y="243"/>
                  </a:cxn>
                  <a:cxn ang="0">
                    <a:pos x="213" y="287"/>
                  </a:cxn>
                  <a:cxn ang="0">
                    <a:pos x="315" y="236"/>
                  </a:cxn>
                  <a:cxn ang="0">
                    <a:pos x="279" y="343"/>
                  </a:cxn>
                  <a:cxn ang="0">
                    <a:pos x="255" y="162"/>
                  </a:cxn>
                  <a:cxn ang="0">
                    <a:pos x="328" y="93"/>
                  </a:cxn>
                  <a:cxn ang="0">
                    <a:pos x="194" y="272"/>
                  </a:cxn>
                  <a:cxn ang="0">
                    <a:pos x="289" y="115"/>
                  </a:cxn>
                  <a:cxn ang="0">
                    <a:pos x="140" y="122"/>
                  </a:cxn>
                  <a:cxn ang="0">
                    <a:pos x="289" y="115"/>
                  </a:cxn>
                  <a:cxn ang="0">
                    <a:pos x="153" y="110"/>
                  </a:cxn>
                  <a:cxn ang="0">
                    <a:pos x="348" y="17"/>
                  </a:cxn>
                  <a:cxn ang="0">
                    <a:pos x="178" y="106"/>
                  </a:cxn>
                  <a:cxn ang="0">
                    <a:pos x="301" y="20"/>
                  </a:cxn>
                  <a:cxn ang="0">
                    <a:pos x="132" y="112"/>
                  </a:cxn>
                  <a:cxn ang="0">
                    <a:pos x="384" y="17"/>
                  </a:cxn>
                  <a:cxn ang="0">
                    <a:pos x="353" y="17"/>
                  </a:cxn>
                  <a:cxn ang="0">
                    <a:pos x="398" y="21"/>
                  </a:cxn>
                  <a:cxn ang="0">
                    <a:pos x="251" y="247"/>
                  </a:cxn>
                  <a:cxn ang="0">
                    <a:pos x="398" y="21"/>
                  </a:cxn>
                  <a:cxn ang="0">
                    <a:pos x="353" y="284"/>
                  </a:cxn>
                  <a:cxn ang="0">
                    <a:pos x="399" y="48"/>
                  </a:cxn>
                  <a:cxn ang="0">
                    <a:pos x="315" y="370"/>
                  </a:cxn>
                  <a:cxn ang="0">
                    <a:pos x="360" y="135"/>
                  </a:cxn>
                  <a:cxn ang="0">
                    <a:pos x="337" y="328"/>
                  </a:cxn>
                  <a:cxn ang="0">
                    <a:pos x="319" y="404"/>
                  </a:cxn>
                  <a:cxn ang="0">
                    <a:pos x="216" y="354"/>
                  </a:cxn>
                  <a:cxn ang="0">
                    <a:pos x="216" y="354"/>
                  </a:cxn>
                  <a:cxn ang="0">
                    <a:pos x="209" y="293"/>
                  </a:cxn>
                  <a:cxn ang="0">
                    <a:pos x="278" y="305"/>
                  </a:cxn>
                  <a:cxn ang="0">
                    <a:pos x="154" y="299"/>
                  </a:cxn>
                  <a:cxn ang="0">
                    <a:pos x="154" y="299"/>
                  </a:cxn>
                  <a:cxn ang="0">
                    <a:pos x="252" y="166"/>
                  </a:cxn>
                  <a:cxn ang="0">
                    <a:pos x="160" y="223"/>
                  </a:cxn>
                  <a:cxn ang="0">
                    <a:pos x="95" y="193"/>
                  </a:cxn>
                  <a:cxn ang="0">
                    <a:pos x="194" y="148"/>
                  </a:cxn>
                  <a:cxn ang="0">
                    <a:pos x="168" y="200"/>
                  </a:cxn>
                  <a:cxn ang="0">
                    <a:pos x="87" y="203"/>
                  </a:cxn>
                  <a:cxn ang="0">
                    <a:pos x="87" y="203"/>
                  </a:cxn>
                  <a:cxn ang="0">
                    <a:pos x="66" y="170"/>
                  </a:cxn>
                </a:cxnLst>
                <a:rect l="0" t="0" r="r" b="b"/>
                <a:pathLst>
                  <a:path w="451" h="659">
                    <a:moveTo>
                      <a:pt x="43" y="183"/>
                    </a:moveTo>
                    <a:cubicBezTo>
                      <a:pt x="83" y="203"/>
                      <a:pt x="33" y="236"/>
                      <a:pt x="64" y="268"/>
                    </a:cubicBezTo>
                    <a:cubicBezTo>
                      <a:pt x="94" y="299"/>
                      <a:pt x="126" y="283"/>
                      <a:pt x="130" y="322"/>
                    </a:cubicBezTo>
                    <a:cubicBezTo>
                      <a:pt x="134" y="360"/>
                      <a:pt x="151" y="360"/>
                      <a:pt x="178" y="361"/>
                    </a:cubicBezTo>
                    <a:cubicBezTo>
                      <a:pt x="204" y="362"/>
                      <a:pt x="210" y="369"/>
                      <a:pt x="173" y="416"/>
                    </a:cubicBezTo>
                    <a:cubicBezTo>
                      <a:pt x="137" y="463"/>
                      <a:pt x="124" y="578"/>
                      <a:pt x="165" y="619"/>
                    </a:cubicBezTo>
                    <a:cubicBezTo>
                      <a:pt x="207" y="659"/>
                      <a:pt x="227" y="609"/>
                      <a:pt x="214" y="553"/>
                    </a:cubicBezTo>
                    <a:cubicBezTo>
                      <a:pt x="201" y="498"/>
                      <a:pt x="229" y="392"/>
                      <a:pt x="255" y="423"/>
                    </a:cubicBezTo>
                    <a:cubicBezTo>
                      <a:pt x="280" y="455"/>
                      <a:pt x="319" y="460"/>
                      <a:pt x="350" y="355"/>
                    </a:cubicBezTo>
                    <a:cubicBezTo>
                      <a:pt x="382" y="250"/>
                      <a:pt x="451" y="12"/>
                      <a:pt x="415" y="0"/>
                    </a:cubicBezTo>
                    <a:cubicBezTo>
                      <a:pt x="347" y="3"/>
                      <a:pt x="142" y="25"/>
                      <a:pt x="85" y="68"/>
                    </a:cubicBezTo>
                    <a:cubicBezTo>
                      <a:pt x="28" y="112"/>
                      <a:pt x="4" y="164"/>
                      <a:pt x="43" y="183"/>
                    </a:cubicBezTo>
                    <a:close/>
                    <a:moveTo>
                      <a:pt x="162" y="584"/>
                    </a:moveTo>
                    <a:cubicBezTo>
                      <a:pt x="151" y="540"/>
                      <a:pt x="164" y="499"/>
                      <a:pt x="185" y="460"/>
                    </a:cubicBezTo>
                    <a:cubicBezTo>
                      <a:pt x="167" y="496"/>
                      <a:pt x="186" y="540"/>
                      <a:pt x="197" y="572"/>
                    </a:cubicBezTo>
                    <a:cubicBezTo>
                      <a:pt x="208" y="603"/>
                      <a:pt x="172" y="621"/>
                      <a:pt x="162" y="584"/>
                    </a:cubicBezTo>
                    <a:close/>
                    <a:moveTo>
                      <a:pt x="93" y="154"/>
                    </a:moveTo>
                    <a:cubicBezTo>
                      <a:pt x="93" y="154"/>
                      <a:pt x="93" y="154"/>
                      <a:pt x="93" y="154"/>
                    </a:cubicBezTo>
                    <a:cubicBezTo>
                      <a:pt x="117" y="131"/>
                      <a:pt x="152" y="145"/>
                      <a:pt x="191" y="148"/>
                    </a:cubicBezTo>
                    <a:cubicBezTo>
                      <a:pt x="191" y="148"/>
                      <a:pt x="191" y="148"/>
                      <a:pt x="191" y="148"/>
                    </a:cubicBezTo>
                    <a:cubicBezTo>
                      <a:pt x="146" y="192"/>
                      <a:pt x="122" y="201"/>
                      <a:pt x="90" y="185"/>
                    </a:cubicBezTo>
                    <a:cubicBezTo>
                      <a:pt x="87" y="175"/>
                      <a:pt x="88" y="164"/>
                      <a:pt x="93" y="154"/>
                    </a:cubicBezTo>
                    <a:close/>
                    <a:moveTo>
                      <a:pt x="213" y="287"/>
                    </a:moveTo>
                    <a:cubicBezTo>
                      <a:pt x="214" y="284"/>
                      <a:pt x="216" y="281"/>
                      <a:pt x="218" y="279"/>
                    </a:cubicBezTo>
                    <a:cubicBezTo>
                      <a:pt x="238" y="269"/>
                      <a:pt x="255" y="259"/>
                      <a:pt x="274" y="241"/>
                    </a:cubicBezTo>
                    <a:cubicBezTo>
                      <a:pt x="273" y="241"/>
                      <a:pt x="273" y="242"/>
                      <a:pt x="272" y="243"/>
                    </a:cubicBezTo>
                    <a:cubicBezTo>
                      <a:pt x="273" y="242"/>
                      <a:pt x="273" y="241"/>
                      <a:pt x="274" y="241"/>
                    </a:cubicBezTo>
                    <a:cubicBezTo>
                      <a:pt x="295" y="221"/>
                      <a:pt x="319" y="190"/>
                      <a:pt x="352" y="137"/>
                    </a:cubicBezTo>
                    <a:cubicBezTo>
                      <a:pt x="340" y="159"/>
                      <a:pt x="328" y="188"/>
                      <a:pt x="312" y="225"/>
                    </a:cubicBezTo>
                    <a:cubicBezTo>
                      <a:pt x="298" y="246"/>
                      <a:pt x="265" y="284"/>
                      <a:pt x="241" y="299"/>
                    </a:cubicBezTo>
                    <a:cubicBezTo>
                      <a:pt x="243" y="297"/>
                      <a:pt x="251" y="292"/>
                      <a:pt x="251" y="292"/>
                    </a:cubicBezTo>
                    <a:cubicBezTo>
                      <a:pt x="261" y="278"/>
                      <a:pt x="267" y="252"/>
                      <a:pt x="272" y="243"/>
                    </a:cubicBezTo>
                    <a:cubicBezTo>
                      <a:pt x="260" y="262"/>
                      <a:pt x="250" y="289"/>
                      <a:pt x="241" y="299"/>
                    </a:cubicBezTo>
                    <a:cubicBezTo>
                      <a:pt x="225" y="309"/>
                      <a:pt x="213" y="308"/>
                      <a:pt x="213" y="287"/>
                    </a:cubicBezTo>
                    <a:close/>
                    <a:moveTo>
                      <a:pt x="279" y="343"/>
                    </a:moveTo>
                    <a:cubicBezTo>
                      <a:pt x="286" y="311"/>
                      <a:pt x="298" y="275"/>
                      <a:pt x="315" y="236"/>
                    </a:cubicBezTo>
                    <a:cubicBezTo>
                      <a:pt x="302" y="278"/>
                      <a:pt x="331" y="313"/>
                      <a:pt x="307" y="381"/>
                    </a:cubicBezTo>
                    <a:cubicBezTo>
                      <a:pt x="285" y="406"/>
                      <a:pt x="269" y="396"/>
                      <a:pt x="279" y="343"/>
                    </a:cubicBezTo>
                    <a:close/>
                    <a:moveTo>
                      <a:pt x="194" y="272"/>
                    </a:moveTo>
                    <a:cubicBezTo>
                      <a:pt x="224" y="259"/>
                      <a:pt x="224" y="197"/>
                      <a:pt x="255" y="162"/>
                    </a:cubicBezTo>
                    <a:cubicBezTo>
                      <a:pt x="255" y="162"/>
                      <a:pt x="255" y="162"/>
                      <a:pt x="255" y="162"/>
                    </a:cubicBezTo>
                    <a:cubicBezTo>
                      <a:pt x="282" y="140"/>
                      <a:pt x="306" y="116"/>
                      <a:pt x="328" y="93"/>
                    </a:cubicBezTo>
                    <a:cubicBezTo>
                      <a:pt x="295" y="126"/>
                      <a:pt x="293" y="220"/>
                      <a:pt x="239" y="254"/>
                    </a:cubicBezTo>
                    <a:cubicBezTo>
                      <a:pt x="222" y="263"/>
                      <a:pt x="207" y="269"/>
                      <a:pt x="194" y="272"/>
                    </a:cubicBezTo>
                    <a:close/>
                    <a:moveTo>
                      <a:pt x="289" y="115"/>
                    </a:moveTo>
                    <a:cubicBezTo>
                      <a:pt x="289" y="115"/>
                      <a:pt x="289" y="115"/>
                      <a:pt x="289" y="115"/>
                    </a:cubicBezTo>
                    <a:cubicBezTo>
                      <a:pt x="204" y="180"/>
                      <a:pt x="143" y="110"/>
                      <a:pt x="99" y="146"/>
                    </a:cubicBezTo>
                    <a:cubicBezTo>
                      <a:pt x="107" y="136"/>
                      <a:pt x="120" y="127"/>
                      <a:pt x="140" y="122"/>
                    </a:cubicBezTo>
                    <a:cubicBezTo>
                      <a:pt x="216" y="118"/>
                      <a:pt x="280" y="93"/>
                      <a:pt x="358" y="46"/>
                    </a:cubicBezTo>
                    <a:cubicBezTo>
                      <a:pt x="350" y="57"/>
                      <a:pt x="323" y="85"/>
                      <a:pt x="289" y="115"/>
                    </a:cubicBezTo>
                    <a:close/>
                    <a:moveTo>
                      <a:pt x="178" y="106"/>
                    </a:moveTo>
                    <a:cubicBezTo>
                      <a:pt x="169" y="108"/>
                      <a:pt x="160" y="109"/>
                      <a:pt x="153" y="110"/>
                    </a:cubicBezTo>
                    <a:cubicBezTo>
                      <a:pt x="236" y="94"/>
                      <a:pt x="245" y="28"/>
                      <a:pt x="307" y="20"/>
                    </a:cubicBezTo>
                    <a:cubicBezTo>
                      <a:pt x="320" y="18"/>
                      <a:pt x="334" y="18"/>
                      <a:pt x="348" y="17"/>
                    </a:cubicBezTo>
                    <a:cubicBezTo>
                      <a:pt x="303" y="21"/>
                      <a:pt x="285" y="69"/>
                      <a:pt x="208" y="99"/>
                    </a:cubicBezTo>
                    <a:cubicBezTo>
                      <a:pt x="198" y="102"/>
                      <a:pt x="188" y="104"/>
                      <a:pt x="178" y="106"/>
                    </a:cubicBezTo>
                    <a:close/>
                    <a:moveTo>
                      <a:pt x="126" y="81"/>
                    </a:moveTo>
                    <a:cubicBezTo>
                      <a:pt x="176" y="40"/>
                      <a:pt x="240" y="26"/>
                      <a:pt x="301" y="20"/>
                    </a:cubicBezTo>
                    <a:cubicBezTo>
                      <a:pt x="246" y="27"/>
                      <a:pt x="220" y="100"/>
                      <a:pt x="132" y="112"/>
                    </a:cubicBezTo>
                    <a:cubicBezTo>
                      <a:pt x="132" y="112"/>
                      <a:pt x="132" y="112"/>
                      <a:pt x="132" y="112"/>
                    </a:cubicBezTo>
                    <a:cubicBezTo>
                      <a:pt x="85" y="117"/>
                      <a:pt x="98" y="102"/>
                      <a:pt x="126" y="81"/>
                    </a:cubicBezTo>
                    <a:close/>
                    <a:moveTo>
                      <a:pt x="384" y="17"/>
                    </a:moveTo>
                    <a:cubicBezTo>
                      <a:pt x="368" y="22"/>
                      <a:pt x="308" y="65"/>
                      <a:pt x="235" y="91"/>
                    </a:cubicBezTo>
                    <a:cubicBezTo>
                      <a:pt x="293" y="69"/>
                      <a:pt x="313" y="19"/>
                      <a:pt x="353" y="17"/>
                    </a:cubicBezTo>
                    <a:cubicBezTo>
                      <a:pt x="363" y="17"/>
                      <a:pt x="374" y="17"/>
                      <a:pt x="384" y="17"/>
                    </a:cubicBezTo>
                    <a:close/>
                    <a:moveTo>
                      <a:pt x="398" y="21"/>
                    </a:moveTo>
                    <a:cubicBezTo>
                      <a:pt x="398" y="21"/>
                      <a:pt x="331" y="200"/>
                      <a:pt x="256" y="244"/>
                    </a:cubicBezTo>
                    <a:cubicBezTo>
                      <a:pt x="254" y="245"/>
                      <a:pt x="253" y="246"/>
                      <a:pt x="251" y="247"/>
                    </a:cubicBezTo>
                    <a:cubicBezTo>
                      <a:pt x="297" y="217"/>
                      <a:pt x="295" y="137"/>
                      <a:pt x="328" y="93"/>
                    </a:cubicBezTo>
                    <a:cubicBezTo>
                      <a:pt x="355" y="65"/>
                      <a:pt x="378" y="39"/>
                      <a:pt x="398" y="21"/>
                    </a:cubicBezTo>
                    <a:close/>
                    <a:moveTo>
                      <a:pt x="399" y="48"/>
                    </a:moveTo>
                    <a:cubicBezTo>
                      <a:pt x="392" y="104"/>
                      <a:pt x="377" y="205"/>
                      <a:pt x="353" y="284"/>
                    </a:cubicBezTo>
                    <a:cubicBezTo>
                      <a:pt x="323" y="325"/>
                      <a:pt x="339" y="197"/>
                      <a:pt x="360" y="135"/>
                    </a:cubicBezTo>
                    <a:cubicBezTo>
                      <a:pt x="372" y="107"/>
                      <a:pt x="386" y="78"/>
                      <a:pt x="399" y="48"/>
                    </a:cubicBezTo>
                    <a:close/>
                    <a:moveTo>
                      <a:pt x="337" y="328"/>
                    </a:moveTo>
                    <a:cubicBezTo>
                      <a:pt x="330" y="345"/>
                      <a:pt x="322" y="360"/>
                      <a:pt x="315" y="370"/>
                    </a:cubicBezTo>
                    <a:cubicBezTo>
                      <a:pt x="336" y="329"/>
                      <a:pt x="306" y="279"/>
                      <a:pt x="315" y="236"/>
                    </a:cubicBezTo>
                    <a:cubicBezTo>
                      <a:pt x="328" y="204"/>
                      <a:pt x="343" y="171"/>
                      <a:pt x="360" y="135"/>
                    </a:cubicBezTo>
                    <a:cubicBezTo>
                      <a:pt x="331" y="205"/>
                      <a:pt x="320" y="314"/>
                      <a:pt x="346" y="305"/>
                    </a:cubicBezTo>
                    <a:cubicBezTo>
                      <a:pt x="343" y="313"/>
                      <a:pt x="340" y="321"/>
                      <a:pt x="337" y="328"/>
                    </a:cubicBezTo>
                    <a:close/>
                    <a:moveTo>
                      <a:pt x="259" y="391"/>
                    </a:moveTo>
                    <a:cubicBezTo>
                      <a:pt x="269" y="417"/>
                      <a:pt x="305" y="415"/>
                      <a:pt x="319" y="404"/>
                    </a:cubicBezTo>
                    <a:cubicBezTo>
                      <a:pt x="292" y="441"/>
                      <a:pt x="244" y="417"/>
                      <a:pt x="259" y="391"/>
                    </a:cubicBezTo>
                    <a:close/>
                    <a:moveTo>
                      <a:pt x="216" y="354"/>
                    </a:moveTo>
                    <a:cubicBezTo>
                      <a:pt x="237" y="353"/>
                      <a:pt x="255" y="340"/>
                      <a:pt x="270" y="325"/>
                    </a:cubicBezTo>
                    <a:cubicBezTo>
                      <a:pt x="249" y="419"/>
                      <a:pt x="209" y="372"/>
                      <a:pt x="216" y="354"/>
                    </a:cubicBezTo>
                    <a:close/>
                    <a:moveTo>
                      <a:pt x="213" y="287"/>
                    </a:moveTo>
                    <a:cubicBezTo>
                      <a:pt x="212" y="287"/>
                      <a:pt x="212" y="287"/>
                      <a:pt x="209" y="293"/>
                    </a:cubicBezTo>
                    <a:cubicBezTo>
                      <a:pt x="215" y="345"/>
                      <a:pt x="291" y="266"/>
                      <a:pt x="312" y="225"/>
                    </a:cubicBezTo>
                    <a:cubicBezTo>
                      <a:pt x="302" y="248"/>
                      <a:pt x="291" y="275"/>
                      <a:pt x="278" y="305"/>
                    </a:cubicBezTo>
                    <a:cubicBezTo>
                      <a:pt x="205" y="362"/>
                      <a:pt x="194" y="317"/>
                      <a:pt x="213" y="287"/>
                    </a:cubicBezTo>
                    <a:close/>
                    <a:moveTo>
                      <a:pt x="154" y="299"/>
                    </a:moveTo>
                    <a:cubicBezTo>
                      <a:pt x="144" y="322"/>
                      <a:pt x="170" y="340"/>
                      <a:pt x="200" y="340"/>
                    </a:cubicBezTo>
                    <a:cubicBezTo>
                      <a:pt x="148" y="355"/>
                      <a:pt x="130" y="320"/>
                      <a:pt x="154" y="299"/>
                    </a:cubicBezTo>
                    <a:close/>
                    <a:moveTo>
                      <a:pt x="160" y="223"/>
                    </a:moveTo>
                    <a:cubicBezTo>
                      <a:pt x="193" y="209"/>
                      <a:pt x="223" y="189"/>
                      <a:pt x="252" y="166"/>
                    </a:cubicBezTo>
                    <a:cubicBezTo>
                      <a:pt x="218" y="196"/>
                      <a:pt x="223" y="272"/>
                      <a:pt x="170" y="276"/>
                    </a:cubicBezTo>
                    <a:cubicBezTo>
                      <a:pt x="127" y="278"/>
                      <a:pt x="126" y="239"/>
                      <a:pt x="160" y="223"/>
                    </a:cubicBezTo>
                    <a:close/>
                    <a:moveTo>
                      <a:pt x="95" y="193"/>
                    </a:moveTo>
                    <a:cubicBezTo>
                      <a:pt x="95" y="193"/>
                      <a:pt x="95" y="193"/>
                      <a:pt x="95" y="193"/>
                    </a:cubicBezTo>
                    <a:cubicBezTo>
                      <a:pt x="117" y="220"/>
                      <a:pt x="167" y="181"/>
                      <a:pt x="194" y="148"/>
                    </a:cubicBezTo>
                    <a:cubicBezTo>
                      <a:pt x="194" y="148"/>
                      <a:pt x="194" y="148"/>
                      <a:pt x="194" y="148"/>
                    </a:cubicBezTo>
                    <a:cubicBezTo>
                      <a:pt x="221" y="150"/>
                      <a:pt x="249" y="147"/>
                      <a:pt x="278" y="126"/>
                    </a:cubicBezTo>
                    <a:cubicBezTo>
                      <a:pt x="243" y="154"/>
                      <a:pt x="204" y="183"/>
                      <a:pt x="168" y="200"/>
                    </a:cubicBezTo>
                    <a:cubicBezTo>
                      <a:pt x="133" y="216"/>
                      <a:pt x="106" y="209"/>
                      <a:pt x="95" y="193"/>
                    </a:cubicBezTo>
                    <a:close/>
                    <a:moveTo>
                      <a:pt x="87" y="203"/>
                    </a:moveTo>
                    <a:cubicBezTo>
                      <a:pt x="70" y="219"/>
                      <a:pt x="94" y="263"/>
                      <a:pt x="125" y="272"/>
                    </a:cubicBezTo>
                    <a:cubicBezTo>
                      <a:pt x="87" y="271"/>
                      <a:pt x="39" y="242"/>
                      <a:pt x="87" y="203"/>
                    </a:cubicBezTo>
                    <a:close/>
                    <a:moveTo>
                      <a:pt x="92" y="86"/>
                    </a:moveTo>
                    <a:cubicBezTo>
                      <a:pt x="54" y="113"/>
                      <a:pt x="50" y="160"/>
                      <a:pt x="66" y="170"/>
                    </a:cubicBezTo>
                    <a:cubicBezTo>
                      <a:pt x="0" y="157"/>
                      <a:pt x="55" y="104"/>
                      <a:pt x="92" y="86"/>
                    </a:cubicBezTo>
                    <a:close/>
                  </a:path>
                </a:pathLst>
              </a:custGeom>
              <a:solidFill>
                <a:srgbClr val="000000">
                  <a:alpha val="0"/>
                </a:srgbClr>
              </a:solidFill>
              <a:ln w="9525">
                <a:noFill/>
                <a:round/>
              </a:ln>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48"/>
                                        </p:tgtEl>
                                        <p:attrNameLst>
                                          <p:attrName>style.visibility</p:attrName>
                                        </p:attrNameLst>
                                      </p:cBhvr>
                                      <p:to>
                                        <p:strVal val="visible"/>
                                      </p:to>
                                    </p:set>
                                    <p:anim calcmode="lin" valueType="num">
                                      <p:cBhvr>
                                        <p:cTn id="31" dur="1000" fill="hold"/>
                                        <p:tgtEl>
                                          <p:spTgt spid="48"/>
                                        </p:tgtEl>
                                        <p:attrNameLst>
                                          <p:attrName>ppt_w</p:attrName>
                                        </p:attrNameLst>
                                      </p:cBhvr>
                                      <p:tavLst>
                                        <p:tav tm="0">
                                          <p:val>
                                            <p:fltVal val="0"/>
                                          </p:val>
                                        </p:tav>
                                        <p:tav tm="100000">
                                          <p:val>
                                            <p:strVal val="#ppt_w"/>
                                          </p:val>
                                        </p:tav>
                                      </p:tavLst>
                                    </p:anim>
                                    <p:anim calcmode="lin" valueType="num">
                                      <p:cBhvr>
                                        <p:cTn id="32" dur="1000" fill="hold"/>
                                        <p:tgtEl>
                                          <p:spTgt spid="48"/>
                                        </p:tgtEl>
                                        <p:attrNameLst>
                                          <p:attrName>ppt_h</p:attrName>
                                        </p:attrNameLst>
                                      </p:cBhvr>
                                      <p:tavLst>
                                        <p:tav tm="0">
                                          <p:val>
                                            <p:fltVal val="0"/>
                                          </p:val>
                                        </p:tav>
                                        <p:tav tm="100000">
                                          <p:val>
                                            <p:strVal val="#ppt_h"/>
                                          </p:val>
                                        </p:tav>
                                      </p:tavLst>
                                    </p:anim>
                                    <p:anim calcmode="lin" valueType="num">
                                      <p:cBhvr>
                                        <p:cTn id="33" dur="1000" fill="hold"/>
                                        <p:tgtEl>
                                          <p:spTgt spid="48"/>
                                        </p:tgtEl>
                                        <p:attrNameLst>
                                          <p:attrName>style.rotation</p:attrName>
                                        </p:attrNameLst>
                                      </p:cBhvr>
                                      <p:tavLst>
                                        <p:tav tm="0">
                                          <p:val>
                                            <p:fltVal val="90"/>
                                          </p:val>
                                        </p:tav>
                                        <p:tav tm="100000">
                                          <p:val>
                                            <p:fltVal val="0"/>
                                          </p:val>
                                        </p:tav>
                                      </p:tavLst>
                                    </p:anim>
                                    <p:animEffect transition="in" filter="fade">
                                      <p:cBhvr>
                                        <p:cTn id="34" dur="1000"/>
                                        <p:tgtEl>
                                          <p:spTgt spid="48"/>
                                        </p:tgtEl>
                                      </p:cBhvr>
                                    </p:animEffect>
                                  </p:childTnLst>
                                </p:cTn>
                              </p:par>
                              <p:par>
                                <p:cTn id="35" presetID="6" presetClass="emph" presetSubtype="0" repeatCount="indefinite" autoRev="1" fill="hold" nodeType="withEffect">
                                  <p:stCondLst>
                                    <p:cond delay="0"/>
                                  </p:stCondLst>
                                  <p:childTnLst>
                                    <p:animScale>
                                      <p:cBhvr>
                                        <p:cTn id="36" dur="500" fill="hold"/>
                                        <p:tgtEl>
                                          <p:spTgt spid="37"/>
                                        </p:tgtEl>
                                      </p:cBhvr>
                                      <p:by x="100000" y="60000"/>
                                    </p:animScale>
                                  </p:childTnLst>
                                </p:cTn>
                              </p:par>
                              <p:par>
                                <p:cTn id="37" presetID="0" presetClass="path" presetSubtype="0" accel="50000" decel="50000" fill="hold" nodeType="withEffect">
                                  <p:stCondLst>
                                    <p:cond delay="0"/>
                                  </p:stCondLst>
                                  <p:childTnLst>
                                    <p:animMotion origin="layout" path="M 0.00273 1.6185E-6 C 0.02526 0.03977 0.04765 0.07954 0.04609 0.1126 C 0.0444 0.14589 -0.00768 0.17503 -0.00768 0.1993 C -0.00768 0.22335 0.05013 0.2363 0.04609 0.2578 C 0.04192 0.27907 -0.02409 0.29688 -0.03177 0.32717 C -0.03933 0.35746 -0.00768 0.41711 2.5E-6 0.43977 C 0.00768 0.46243 0.00065 0.46381 0.01419 0.46381 C 0.02773 0.46381 0.06276 0.44786 0.08177 0.43977 C 0.10078 0.43167 0.10833 0.42451 0.12799 0.41595 C 0.14752 0.40763 0.17357 0.39769 0.19961 0.38774 " pathEditMode="relative" rAng="0" ptsTypes="aaaaaaaaaA">
                                      <p:cBhvr>
                                        <p:cTn id="38" dur="3000" fill="hold"/>
                                        <p:tgtEl>
                                          <p:spTgt spid="37"/>
                                        </p:tgtEl>
                                        <p:attrNameLst>
                                          <p:attrName>ppt_x</p:attrName>
                                          <p:attrName>ppt_y</p:attrName>
                                        </p:attrNameLst>
                                      </p:cBhvr>
                                      <p:rCtr x="7700" y="23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8" grpId="0" animBg="1"/>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任务四</a:t>
            </a:r>
            <a:r>
              <a:rPr lang="en-US" altLang="en-US" dirty="0" smtClean="0"/>
              <a:t>    </a:t>
            </a:r>
            <a:r>
              <a:rPr lang="zh-CN" altLang="en-US" dirty="0" smtClean="0"/>
              <a:t>断面法地形设计</a:t>
            </a:r>
          </a:p>
        </p:txBody>
      </p:sp>
      <p:sp>
        <p:nvSpPr>
          <p:cNvPr id="4" name="矩形 3"/>
          <p:cNvSpPr/>
          <p:nvPr/>
        </p:nvSpPr>
        <p:spPr>
          <a:xfrm>
            <a:off x="952340" y="762158"/>
            <a:ext cx="371429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一、相关知识</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8"/>
          <p:cNvSpPr txBox="1"/>
          <p:nvPr/>
        </p:nvSpPr>
        <p:spPr>
          <a:xfrm>
            <a:off x="737356" y="1600160"/>
            <a:ext cx="11047596" cy="4832088"/>
          </a:xfrm>
          <a:prstGeom prst="rect">
            <a:avLst/>
          </a:prstGeom>
          <a:noFill/>
        </p:spPr>
        <p:txBody>
          <a:bodyPr wrap="square" lIns="121917" tIns="60958" rIns="121917" bIns="60958" rtlCol="0">
            <a:spAutoFit/>
          </a:bodyPr>
          <a:lstStyle/>
          <a:p>
            <a:pPr indent="609600">
              <a:lnSpc>
                <a:spcPct val="150000"/>
              </a:lnSpc>
            </a:pPr>
            <a:r>
              <a:rPr lang="zh-CN" altLang="en-US" sz="1700" b="1" dirty="0" smtClean="0">
                <a:solidFill>
                  <a:srgbClr val="C00000"/>
                </a:solidFill>
                <a:latin typeface="楷体_GB2312" pitchFamily="49" charset="-122"/>
                <a:ea typeface="楷体_GB2312" pitchFamily="49" charset="-122"/>
              </a:rPr>
              <a:t>（一）断面法的定义</a:t>
            </a:r>
          </a:p>
          <a:p>
            <a:pPr indent="609600">
              <a:lnSpc>
                <a:spcPct val="150000"/>
              </a:lnSpc>
            </a:pPr>
            <a:r>
              <a:rPr lang="zh-CN" altLang="en-US" sz="1700" dirty="0" smtClean="0">
                <a:latin typeface="微软雅黑" panose="020B0503020204020204" pitchFamily="34" charset="-122"/>
                <a:ea typeface="微软雅黑" panose="020B0503020204020204" pitchFamily="34" charset="-122"/>
              </a:rPr>
              <a:t>断面法是指用许多断面表达设计地形以及原有地形状况的方法。断面法表示地形按比例在纵向和横向的变化。这种方法立体感强，层次清楚，同时还能体现地形上地物的相对位置和室内外标高的关系；特别是对植物分布及林木空间轮廓、垂直空间内地面上不同界面处理效果（如水体岸形变化等）表现得很充分。</a:t>
            </a:r>
          </a:p>
          <a:p>
            <a:pPr indent="609600">
              <a:lnSpc>
                <a:spcPct val="150000"/>
              </a:lnSpc>
            </a:pPr>
            <a:r>
              <a:rPr lang="zh-CN" altLang="en-US" sz="1700" b="1" dirty="0" smtClean="0">
                <a:solidFill>
                  <a:srgbClr val="C00000"/>
                </a:solidFill>
                <a:latin typeface="楷体_GB2312" pitchFamily="49" charset="-122"/>
                <a:ea typeface="楷体_GB2312" pitchFamily="49" charset="-122"/>
              </a:rPr>
              <a:t>（二）断面法的表示方法</a:t>
            </a:r>
          </a:p>
          <a:p>
            <a:pPr indent="609600">
              <a:lnSpc>
                <a:spcPct val="150000"/>
              </a:lnSpc>
            </a:pPr>
            <a:r>
              <a:rPr lang="zh-CN" altLang="en-US" sz="1700" dirty="0" smtClean="0">
                <a:latin typeface="微软雅黑" panose="020B0503020204020204" pitchFamily="34" charset="-122"/>
                <a:ea typeface="微软雅黑" panose="020B0503020204020204" pitchFamily="34" charset="-122"/>
              </a:rPr>
              <a:t>断面法的关键在于断面的取法，断面一般根据用地主要轴线方向，或地形图绘制的方格网线方向选取，其纵向坐标为地形与断面交线各点的标高，横向坐标为地形水平长度。在各式断面上也可同时表示原地形轮廓线（用虚线表示）。</a:t>
            </a:r>
          </a:p>
          <a:p>
            <a:pPr indent="609600">
              <a:lnSpc>
                <a:spcPct val="150000"/>
              </a:lnSpc>
            </a:pPr>
            <a:r>
              <a:rPr lang="zh-CN" altLang="en-US" sz="1700" b="1" dirty="0" smtClean="0">
                <a:solidFill>
                  <a:srgbClr val="C00000"/>
                </a:solidFill>
                <a:latin typeface="楷体_GB2312" pitchFamily="49" charset="-122"/>
                <a:ea typeface="楷体_GB2312" pitchFamily="49" charset="-122"/>
              </a:rPr>
              <a:t>（三）断面法注意的问题</a:t>
            </a:r>
          </a:p>
          <a:p>
            <a:pPr indent="609600">
              <a:lnSpc>
                <a:spcPct val="150000"/>
              </a:lnSpc>
            </a:pPr>
            <a:r>
              <a:rPr lang="zh-CN" altLang="en-US" sz="1700" dirty="0" smtClean="0">
                <a:latin typeface="微软雅黑" panose="020B0503020204020204" pitchFamily="34" charset="-122"/>
                <a:ea typeface="微软雅黑" panose="020B0503020204020204" pitchFamily="34" charset="-122"/>
              </a:rPr>
              <a:t>采用断面法设计地形竖向变化时，如对尺寸把握不准或者空间感不强，会使图面变化不能很好地反映设计效果。同时，对立面上要反映的地物，如树木、建筑物、雕塑、山石等要能表现出来；对于水体的表现要到位，如需上色时，色彩运用避免过杂不简明。</a:t>
            </a:r>
            <a:endParaRPr lang="zh-CN" altLang="en-US" sz="1700" dirty="0">
              <a:latin typeface="微软雅黑" panose="020B0503020204020204" pitchFamily="34" charset="-122"/>
              <a:ea typeface="微软雅黑" panose="020B0503020204020204" pitchFamily="34" charset="-122"/>
            </a:endParaRPr>
          </a:p>
        </p:txBody>
      </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238742" y="5501496"/>
            <a:ext cx="1105220" cy="1105619"/>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图片 15" descr="9213b07eca806538f61ffdbb95dda144ac3482a5 (1).jpg"/>
          <p:cNvPicPr>
            <a:picLocks noChangeAspect="1"/>
          </p:cNvPicPr>
          <p:nvPr/>
        </p:nvPicPr>
        <p:blipFill>
          <a:blip r:embed="rId3" cstate="print"/>
          <a:srcRect r="77" b="43466"/>
          <a:stretch>
            <a:fillRect/>
          </a:stretch>
        </p:blipFill>
        <p:spPr>
          <a:xfrm>
            <a:off x="9428546" y="762158"/>
            <a:ext cx="2571433" cy="1358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18" presetClass="entr" presetSubtype="1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down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任务四</a:t>
            </a:r>
            <a:r>
              <a:rPr lang="en-US" altLang="en-US" dirty="0" smtClean="0"/>
              <a:t>    </a:t>
            </a:r>
            <a:r>
              <a:rPr lang="zh-CN" altLang="en-US" dirty="0" smtClean="0"/>
              <a:t>断面法地形设计</a:t>
            </a:r>
          </a:p>
        </p:txBody>
      </p:sp>
      <p:sp>
        <p:nvSpPr>
          <p:cNvPr id="4" name="矩形 3"/>
          <p:cNvSpPr/>
          <p:nvPr/>
        </p:nvSpPr>
        <p:spPr>
          <a:xfrm>
            <a:off x="952340" y="762158"/>
            <a:ext cx="4380960"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二、断面法地形设计实例分析</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矩形 10"/>
          <p:cNvSpPr/>
          <p:nvPr/>
        </p:nvSpPr>
        <p:spPr>
          <a:xfrm>
            <a:off x="1904723" y="1714885"/>
            <a:ext cx="5523818" cy="2000727"/>
          </a:xfrm>
          <a:prstGeom prst="rect">
            <a:avLst/>
          </a:prstGeom>
          <a:solidFill>
            <a:srgbClr val="D8F1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b="1" dirty="0" smtClean="0">
                <a:solidFill>
                  <a:srgbClr val="C00000"/>
                </a:solidFill>
                <a:latin typeface="楷体_GB2312" pitchFamily="49" charset="-122"/>
                <a:ea typeface="楷体_GB2312" pitchFamily="49" charset="-122"/>
              </a:rPr>
              <a:t>（一）断面法表示道路地形</a:t>
            </a:r>
          </a:p>
          <a:p>
            <a:pPr indent="609600">
              <a:lnSpc>
                <a:spcPct val="150000"/>
              </a:lnSpc>
            </a:pPr>
            <a:r>
              <a:rPr lang="en-US" sz="1900" b="1" dirty="0" smtClean="0">
                <a:solidFill>
                  <a:srgbClr val="C00000"/>
                </a:solidFill>
                <a:latin typeface="微软雅黑" panose="020B0503020204020204" pitchFamily="34" charset="-122"/>
                <a:ea typeface="微软雅黑" panose="020B0503020204020204" pitchFamily="34" charset="-122"/>
              </a:rPr>
              <a:t>1</a:t>
            </a:r>
            <a:r>
              <a:rPr lang="zh-CN" altLang="en-US" sz="1900" b="1" dirty="0" smtClean="0">
                <a:solidFill>
                  <a:srgbClr val="C00000"/>
                </a:solidFill>
                <a:latin typeface="微软雅黑" panose="020B0503020204020204" pitchFamily="34" charset="-122"/>
                <a:ea typeface="微软雅黑" panose="020B0503020204020204" pitchFamily="34" charset="-122"/>
              </a:rPr>
              <a:t>．道路地形平面图和断面图</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某道路地形平面图如图</a:t>
            </a:r>
            <a:r>
              <a:rPr lang="en-US" sz="1900" dirty="0" smtClean="0">
                <a:solidFill>
                  <a:schemeClr val="tx1"/>
                </a:solidFill>
                <a:latin typeface="微软雅黑" panose="020B0503020204020204" pitchFamily="34" charset="-122"/>
                <a:ea typeface="微软雅黑" panose="020B0503020204020204" pitchFamily="34" charset="-122"/>
              </a:rPr>
              <a:t>2-10</a:t>
            </a:r>
            <a:r>
              <a:rPr lang="zh-CN" altLang="en-US" sz="1900" dirty="0" smtClean="0">
                <a:solidFill>
                  <a:schemeClr val="tx1"/>
                </a:solidFill>
                <a:latin typeface="微软雅黑" panose="020B0503020204020204" pitchFamily="34" charset="-122"/>
                <a:ea typeface="微软雅黑" panose="020B0503020204020204" pitchFamily="34" charset="-122"/>
              </a:rPr>
              <a:t>所示，其对应的断面图如图</a:t>
            </a:r>
            <a:r>
              <a:rPr lang="en-US" sz="1900" dirty="0" smtClean="0">
                <a:solidFill>
                  <a:schemeClr val="tx1"/>
                </a:solidFill>
                <a:latin typeface="微软雅黑" panose="020B0503020204020204" pitchFamily="34" charset="-122"/>
                <a:ea typeface="微软雅黑" panose="020B0503020204020204" pitchFamily="34" charset="-122"/>
              </a:rPr>
              <a:t>2-11</a:t>
            </a:r>
            <a:r>
              <a:rPr lang="zh-CN" altLang="en-US" sz="1900" dirty="0" smtClean="0">
                <a:solidFill>
                  <a:schemeClr val="tx1"/>
                </a:solidFill>
                <a:latin typeface="微软雅黑" panose="020B0503020204020204" pitchFamily="34" charset="-122"/>
                <a:ea typeface="微软雅黑" panose="020B0503020204020204" pitchFamily="34" charset="-122"/>
              </a:rPr>
              <a:t>所示。</a:t>
            </a:r>
            <a:endParaRPr lang="zh-CN" altLang="en-US" sz="1900" dirty="0">
              <a:solidFill>
                <a:schemeClr val="tx1"/>
              </a:solidFill>
              <a:latin typeface="微软雅黑" panose="020B0503020204020204" pitchFamily="34" charset="-122"/>
              <a:ea typeface="微软雅黑" panose="020B0503020204020204" pitchFamily="34" charset="-122"/>
            </a:endParaRPr>
          </a:p>
        </p:txBody>
      </p:sp>
      <p:pic>
        <p:nvPicPr>
          <p:cNvPr id="12" name="Picture 2" descr="2-11"/>
          <p:cNvPicPr>
            <a:picLocks noChangeAspect="1" noChangeArrowheads="1"/>
          </p:cNvPicPr>
          <p:nvPr/>
        </p:nvPicPr>
        <p:blipFill>
          <a:blip r:embed="rId3" cstate="print">
            <a:grayscl/>
          </a:blip>
          <a:srcRect l="16246" r="16051"/>
          <a:stretch>
            <a:fillRect/>
          </a:stretch>
        </p:blipFill>
        <p:spPr bwMode="auto">
          <a:xfrm>
            <a:off x="8285687" y="1047976"/>
            <a:ext cx="2339877" cy="2762909"/>
          </a:xfrm>
          <a:prstGeom prst="rect">
            <a:avLst/>
          </a:prstGeom>
          <a:noFill/>
          <a:ln w="9525">
            <a:noFill/>
            <a:miter lim="800000"/>
            <a:headEnd/>
            <a:tailEnd/>
          </a:ln>
        </p:spPr>
      </p:pic>
      <p:pic>
        <p:nvPicPr>
          <p:cNvPr id="14" name="Picture 3" descr="2-10"/>
          <p:cNvPicPr>
            <a:picLocks noChangeAspect="1" noChangeArrowheads="1"/>
          </p:cNvPicPr>
          <p:nvPr/>
        </p:nvPicPr>
        <p:blipFill>
          <a:blip r:embed="rId4" cstate="print">
            <a:grayscl/>
          </a:blip>
          <a:srcRect b="34923"/>
          <a:stretch>
            <a:fillRect/>
          </a:stretch>
        </p:blipFill>
        <p:spPr bwMode="auto">
          <a:xfrm>
            <a:off x="1428532" y="4287248"/>
            <a:ext cx="9333350" cy="2063302"/>
          </a:xfrm>
          <a:prstGeom prst="rect">
            <a:avLst/>
          </a:prstGeom>
          <a:noFill/>
          <a:ln w="9525">
            <a:noFill/>
            <a:miter lim="800000"/>
            <a:headEnd/>
            <a:tailEnd/>
          </a:ln>
        </p:spPr>
      </p:pic>
      <p:sp>
        <p:nvSpPr>
          <p:cNvPr id="15" name="TextBox 14"/>
          <p:cNvSpPr txBox="1"/>
          <p:nvPr/>
        </p:nvSpPr>
        <p:spPr>
          <a:xfrm>
            <a:off x="7904734" y="3810885"/>
            <a:ext cx="2815829" cy="384717"/>
          </a:xfrm>
          <a:prstGeom prst="rect">
            <a:avLst/>
          </a:prstGeom>
          <a:noFill/>
        </p:spPr>
        <p:txBody>
          <a:bodyPr wrap="none" lIns="121917" tIns="60958" rIns="121917" bIns="60958" rtlCol="0">
            <a:spAutoFit/>
          </a:bodyPr>
          <a:lstStyle/>
          <a:p>
            <a:r>
              <a:rPr lang="zh-CN" altLang="en-US" sz="1700" dirty="0" smtClean="0">
                <a:latin typeface="微软雅黑" panose="020B0503020204020204" pitchFamily="34" charset="-122"/>
                <a:ea typeface="微软雅黑" panose="020B0503020204020204" pitchFamily="34" charset="-122"/>
              </a:rPr>
              <a:t>图</a:t>
            </a:r>
            <a:r>
              <a:rPr lang="en-US" sz="1700" dirty="0" smtClean="0">
                <a:latin typeface="微软雅黑" panose="020B0503020204020204" pitchFamily="34" charset="-122"/>
                <a:ea typeface="微软雅黑" panose="020B0503020204020204" pitchFamily="34" charset="-122"/>
              </a:rPr>
              <a:t>2-10  </a:t>
            </a:r>
            <a:r>
              <a:rPr lang="zh-CN" altLang="en-US" sz="1700" dirty="0" smtClean="0">
                <a:latin typeface="微软雅黑" panose="020B0503020204020204" pitchFamily="34" charset="-122"/>
                <a:ea typeface="微软雅黑" panose="020B0503020204020204" pitchFamily="34" charset="-122"/>
              </a:rPr>
              <a:t>某道路地形平面图</a:t>
            </a:r>
            <a:endParaRPr lang="zh-CN" altLang="en-US" sz="17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5523778" y="6287976"/>
            <a:ext cx="2379813" cy="384717"/>
          </a:xfrm>
          <a:prstGeom prst="rect">
            <a:avLst/>
          </a:prstGeom>
          <a:noFill/>
        </p:spPr>
        <p:txBody>
          <a:bodyPr wrap="none" lIns="121917" tIns="60958" rIns="121917" bIns="60958" rtlCol="0">
            <a:spAutoFit/>
          </a:bodyPr>
          <a:lstStyle/>
          <a:p>
            <a:r>
              <a:rPr lang="zh-CN" altLang="en-US" sz="1700" dirty="0" smtClean="0">
                <a:latin typeface="微软雅黑" panose="020B0503020204020204" pitchFamily="34" charset="-122"/>
                <a:ea typeface="微软雅黑" panose="020B0503020204020204" pitchFamily="34" charset="-122"/>
              </a:rPr>
              <a:t>图</a:t>
            </a:r>
            <a:r>
              <a:rPr lang="en-US" sz="1700" dirty="0" smtClean="0">
                <a:latin typeface="微软雅黑" panose="020B0503020204020204" pitchFamily="34" charset="-122"/>
                <a:ea typeface="微软雅黑" panose="020B0503020204020204" pitchFamily="34" charset="-122"/>
              </a:rPr>
              <a:t>2-11  </a:t>
            </a:r>
            <a:r>
              <a:rPr lang="zh-CN" altLang="en-US" sz="1700" dirty="0" smtClean="0">
                <a:latin typeface="微软雅黑" panose="020B0503020204020204" pitchFamily="34" charset="-122"/>
                <a:ea typeface="微软雅黑" panose="020B0503020204020204" pitchFamily="34" charset="-122"/>
              </a:rPr>
              <a:t>某道路断面图</a:t>
            </a:r>
            <a:endParaRPr lang="zh-CN" altLang="en-US" sz="17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任务四</a:t>
            </a:r>
            <a:r>
              <a:rPr lang="en-US" altLang="en-US" dirty="0" smtClean="0"/>
              <a:t>    </a:t>
            </a:r>
            <a:r>
              <a:rPr lang="zh-CN" altLang="en-US" dirty="0" smtClean="0"/>
              <a:t>断面法地形设计</a:t>
            </a:r>
          </a:p>
        </p:txBody>
      </p:sp>
      <p:sp>
        <p:nvSpPr>
          <p:cNvPr id="4" name="矩形 3"/>
          <p:cNvSpPr/>
          <p:nvPr/>
        </p:nvSpPr>
        <p:spPr>
          <a:xfrm>
            <a:off x="952340" y="762158"/>
            <a:ext cx="4380960"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二、断面法地形设计实例分析</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圆角矩形 15"/>
          <p:cNvSpPr/>
          <p:nvPr/>
        </p:nvSpPr>
        <p:spPr>
          <a:xfrm>
            <a:off x="857103" y="1429067"/>
            <a:ext cx="10312861" cy="4763636"/>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b="1" dirty="0" smtClean="0">
                <a:solidFill>
                  <a:srgbClr val="C00000"/>
                </a:solidFill>
                <a:latin typeface="楷体_GB2312" pitchFamily="49" charset="-122"/>
                <a:ea typeface="楷体_GB2312" pitchFamily="49" charset="-122"/>
              </a:rPr>
              <a:t>（一）断面法表示道路地形</a:t>
            </a:r>
          </a:p>
          <a:p>
            <a:pPr indent="609600">
              <a:lnSpc>
                <a:spcPct val="150000"/>
              </a:lnSpc>
            </a:pPr>
            <a:r>
              <a:rPr lang="en-US" sz="1900" b="1" dirty="0" smtClean="0">
                <a:solidFill>
                  <a:srgbClr val="C00000"/>
                </a:solidFill>
                <a:latin typeface="微软雅黑" panose="020B0503020204020204" pitchFamily="34" charset="-122"/>
                <a:ea typeface="微软雅黑" panose="020B0503020204020204" pitchFamily="34" charset="-122"/>
              </a:rPr>
              <a:t>2</a:t>
            </a:r>
            <a:r>
              <a:rPr lang="zh-CN" altLang="en-US" sz="1900" b="1" dirty="0" smtClean="0">
                <a:solidFill>
                  <a:srgbClr val="C00000"/>
                </a:solidFill>
                <a:latin typeface="微软雅黑" panose="020B0503020204020204" pitchFamily="34" charset="-122"/>
                <a:ea typeface="微软雅黑" panose="020B0503020204020204" pitchFamily="34" charset="-122"/>
              </a:rPr>
              <a:t>．道路地形断面设计要点</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1</a:t>
            </a:r>
            <a:r>
              <a:rPr lang="zh-CN" altLang="en-US" sz="1900" dirty="0" smtClean="0">
                <a:solidFill>
                  <a:schemeClr val="tx1"/>
                </a:solidFill>
                <a:latin typeface="微软雅黑" panose="020B0503020204020204" pitchFamily="34" charset="-122"/>
                <a:ea typeface="微软雅黑" panose="020B0503020204020204" pitchFamily="34" charset="-122"/>
              </a:rPr>
              <a:t>）纵断面地形设计应参照城市规划控制标高并适应临街建筑立面布置及沿路范围内地面水的排除。</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2</a:t>
            </a:r>
            <a:r>
              <a:rPr lang="zh-CN" altLang="en-US" sz="1900" dirty="0" smtClean="0">
                <a:solidFill>
                  <a:schemeClr val="tx1"/>
                </a:solidFill>
                <a:latin typeface="微软雅黑" panose="020B0503020204020204" pitchFamily="34" charset="-122"/>
                <a:ea typeface="微软雅黑" panose="020B0503020204020204" pitchFamily="34" charset="-122"/>
              </a:rPr>
              <a:t>）为保证行车安全、舒适，纵坡应缓顺，起伏地形不应频繁。</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3</a:t>
            </a:r>
            <a:r>
              <a:rPr lang="zh-CN" altLang="en-US" sz="1900" dirty="0" smtClean="0">
                <a:solidFill>
                  <a:schemeClr val="tx1"/>
                </a:solidFill>
                <a:latin typeface="微软雅黑" panose="020B0503020204020204" pitchFamily="34" charset="-122"/>
                <a:ea typeface="微软雅黑" panose="020B0503020204020204" pitchFamily="34" charset="-122"/>
              </a:rPr>
              <a:t>）山城道路纵断面设计应综合考虑土石方平衡、汽车运营经济效益等因素，合理确定路面设计标高。</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4</a:t>
            </a:r>
            <a:r>
              <a:rPr lang="zh-CN" altLang="en-US" sz="1900" dirty="0" smtClean="0">
                <a:solidFill>
                  <a:schemeClr val="tx1"/>
                </a:solidFill>
                <a:latin typeface="微软雅黑" panose="020B0503020204020204" pitchFamily="34" charset="-122"/>
                <a:ea typeface="微软雅黑" panose="020B0503020204020204" pitchFamily="34" charset="-122"/>
              </a:rPr>
              <a:t>）机动车与非机动车混合行驶的车行道，应按非机动车爬坡能力设计纵坡度。</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5</a:t>
            </a:r>
            <a:r>
              <a:rPr lang="zh-CN" altLang="en-US" sz="1900" dirty="0" smtClean="0">
                <a:solidFill>
                  <a:schemeClr val="tx1"/>
                </a:solidFill>
                <a:latin typeface="微软雅黑" panose="020B0503020204020204" pitchFamily="34" charset="-122"/>
                <a:ea typeface="微软雅黑" panose="020B0503020204020204" pitchFamily="34" charset="-122"/>
              </a:rPr>
              <a:t>）山城道路应控制平均纵坡度。越岭路段的相对高差为</a:t>
            </a:r>
            <a:r>
              <a:rPr lang="en-US" sz="1900" dirty="0" smtClean="0">
                <a:solidFill>
                  <a:schemeClr val="tx1"/>
                </a:solidFill>
                <a:latin typeface="微软雅黑" panose="020B0503020204020204" pitchFamily="34" charset="-122"/>
                <a:ea typeface="微软雅黑" panose="020B0503020204020204" pitchFamily="34" charset="-122"/>
              </a:rPr>
              <a:t>200</a:t>
            </a: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500 </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900" dirty="0" smtClean="0">
                <a:solidFill>
                  <a:schemeClr val="tx1"/>
                </a:solidFill>
                <a:latin typeface="微软雅黑" panose="020B0503020204020204" pitchFamily="34" charset="-122"/>
                <a:ea typeface="微软雅黑" panose="020B0503020204020204" pitchFamily="34" charset="-122"/>
              </a:rPr>
              <a:t>时，平均纵坡度应采用</a:t>
            </a:r>
            <a:r>
              <a:rPr lang="en-US" sz="1900" dirty="0" smtClean="0">
                <a:solidFill>
                  <a:schemeClr val="tx1"/>
                </a:solidFill>
                <a:latin typeface="微软雅黑" panose="020B0503020204020204" pitchFamily="34" charset="-122"/>
                <a:ea typeface="微软雅黑" panose="020B0503020204020204" pitchFamily="34" charset="-122"/>
              </a:rPr>
              <a:t>4.5%</a:t>
            </a:r>
            <a:r>
              <a:rPr lang="zh-CN" altLang="en-US" sz="1900" dirty="0" smtClean="0">
                <a:solidFill>
                  <a:schemeClr val="tx1"/>
                </a:solidFill>
                <a:latin typeface="微软雅黑" panose="020B0503020204020204" pitchFamily="34" charset="-122"/>
                <a:ea typeface="微软雅黑" panose="020B0503020204020204" pitchFamily="34" charset="-122"/>
              </a:rPr>
              <a:t>；相对高差大于</a:t>
            </a:r>
            <a:r>
              <a:rPr lang="en-US" sz="1900" dirty="0" smtClean="0">
                <a:solidFill>
                  <a:schemeClr val="tx1"/>
                </a:solidFill>
                <a:latin typeface="微软雅黑" panose="020B0503020204020204" pitchFamily="34" charset="-122"/>
                <a:ea typeface="微软雅黑" panose="020B0503020204020204" pitchFamily="34" charset="-122"/>
              </a:rPr>
              <a:t>500 </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900" dirty="0" smtClean="0">
                <a:solidFill>
                  <a:schemeClr val="tx1"/>
                </a:solidFill>
                <a:latin typeface="微软雅黑" panose="020B0503020204020204" pitchFamily="34" charset="-122"/>
                <a:ea typeface="微软雅黑" panose="020B0503020204020204" pitchFamily="34" charset="-122"/>
              </a:rPr>
              <a:t>时，平均纵坡度应采用</a:t>
            </a:r>
            <a:r>
              <a:rPr lang="en-US" sz="1900" dirty="0" smtClean="0">
                <a:solidFill>
                  <a:schemeClr val="tx1"/>
                </a:solidFill>
                <a:latin typeface="微软雅黑" panose="020B0503020204020204" pitchFamily="34" charset="-122"/>
                <a:ea typeface="微软雅黑" panose="020B0503020204020204" pitchFamily="34" charset="-122"/>
              </a:rPr>
              <a:t>4%</a:t>
            </a:r>
            <a:r>
              <a:rPr lang="zh-CN" altLang="en-US" sz="1900" dirty="0" smtClean="0">
                <a:solidFill>
                  <a:schemeClr val="tx1"/>
                </a:solidFill>
                <a:latin typeface="微软雅黑" panose="020B0503020204020204" pitchFamily="34" charset="-122"/>
                <a:ea typeface="微软雅黑" panose="020B0503020204020204" pitchFamily="34" charset="-122"/>
              </a:rPr>
              <a:t>；任意连续</a:t>
            </a:r>
            <a:r>
              <a:rPr lang="en-US" sz="1900" dirty="0" smtClean="0">
                <a:solidFill>
                  <a:schemeClr val="tx1"/>
                </a:solidFill>
                <a:latin typeface="微软雅黑" panose="020B0503020204020204" pitchFamily="34" charset="-122"/>
                <a:ea typeface="微软雅黑" panose="020B0503020204020204" pitchFamily="34" charset="-122"/>
              </a:rPr>
              <a:t>3 000 </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900" dirty="0" smtClean="0">
                <a:solidFill>
                  <a:schemeClr val="tx1"/>
                </a:solidFill>
                <a:latin typeface="微软雅黑" panose="020B0503020204020204" pitchFamily="34" charset="-122"/>
                <a:ea typeface="微软雅黑" panose="020B0503020204020204" pitchFamily="34" charset="-122"/>
              </a:rPr>
              <a:t>长度范围内的平均纵坡度不应大于</a:t>
            </a:r>
            <a:r>
              <a:rPr lang="en-US" sz="1900" dirty="0" smtClean="0">
                <a:solidFill>
                  <a:schemeClr val="tx1"/>
                </a:solidFill>
                <a:latin typeface="微软雅黑" panose="020B0503020204020204" pitchFamily="34" charset="-122"/>
                <a:ea typeface="微软雅黑" panose="020B0503020204020204" pitchFamily="34" charset="-122"/>
              </a:rPr>
              <a:t>4.5%</a:t>
            </a:r>
            <a:r>
              <a:rPr lang="zh-CN" altLang="en-US" sz="1900" dirty="0" smtClean="0">
                <a:solidFill>
                  <a:schemeClr val="tx1"/>
                </a:solidFill>
                <a:latin typeface="微软雅黑" panose="020B0503020204020204" pitchFamily="34" charset="-122"/>
                <a:ea typeface="微软雅黑" panose="020B0503020204020204" pitchFamily="34" charset="-122"/>
              </a:rPr>
              <a:t>。</a:t>
            </a:r>
            <a:endParaRPr lang="zh-CN" altLang="en-US" sz="1900" dirty="0">
              <a:solidFill>
                <a:schemeClr val="tx1"/>
              </a:solidFill>
              <a:latin typeface="微软雅黑" panose="020B0503020204020204" pitchFamily="34" charset="-122"/>
              <a:ea typeface="微软雅黑" panose="020B0503020204020204" pitchFamily="34" charset="-122"/>
            </a:endParaRPr>
          </a:p>
        </p:txBody>
      </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amond(in)">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任务四</a:t>
            </a:r>
            <a:r>
              <a:rPr lang="en-US" altLang="en-US" dirty="0" smtClean="0"/>
              <a:t>    </a:t>
            </a:r>
            <a:r>
              <a:rPr lang="zh-CN" altLang="en-US" dirty="0" smtClean="0"/>
              <a:t>断面法地形设计</a:t>
            </a:r>
          </a:p>
        </p:txBody>
      </p:sp>
      <p:sp>
        <p:nvSpPr>
          <p:cNvPr id="4" name="矩形 3"/>
          <p:cNvSpPr/>
          <p:nvPr/>
        </p:nvSpPr>
        <p:spPr>
          <a:xfrm>
            <a:off x="952340" y="762158"/>
            <a:ext cx="4380960"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二、断面法地形设计实例分析</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圆角矩形 9"/>
          <p:cNvSpPr/>
          <p:nvPr/>
        </p:nvSpPr>
        <p:spPr>
          <a:xfrm>
            <a:off x="1142816" y="1619612"/>
            <a:ext cx="5619058" cy="2096000"/>
          </a:xfrm>
          <a:prstGeom prst="round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b="1" dirty="0" smtClean="0">
                <a:solidFill>
                  <a:srgbClr val="C00000"/>
                </a:solidFill>
                <a:latin typeface="楷体_GB2312" pitchFamily="49" charset="-122"/>
                <a:ea typeface="楷体_GB2312" pitchFamily="49" charset="-122"/>
              </a:rPr>
              <a:t>（二）断面法表示山体地形</a:t>
            </a:r>
          </a:p>
          <a:p>
            <a:pPr indent="609600">
              <a:lnSpc>
                <a:spcPct val="150000"/>
              </a:lnSpc>
            </a:pPr>
            <a:r>
              <a:rPr lang="en-US" sz="1900" b="1" dirty="0" smtClean="0">
                <a:solidFill>
                  <a:srgbClr val="C00000"/>
                </a:solidFill>
                <a:latin typeface="微软雅黑" panose="020B0503020204020204" pitchFamily="34" charset="-122"/>
                <a:ea typeface="微软雅黑" panose="020B0503020204020204" pitchFamily="34" charset="-122"/>
              </a:rPr>
              <a:t>1</a:t>
            </a:r>
            <a:r>
              <a:rPr lang="zh-CN" altLang="en-US" sz="1900" b="1" dirty="0" smtClean="0">
                <a:solidFill>
                  <a:srgbClr val="C00000"/>
                </a:solidFill>
                <a:latin typeface="微软雅黑" panose="020B0503020204020204" pitchFamily="34" charset="-122"/>
                <a:ea typeface="微软雅黑" panose="020B0503020204020204" pitchFamily="34" charset="-122"/>
              </a:rPr>
              <a:t>．山体地形平面图和断面图</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某山体地形平面图如图</a:t>
            </a:r>
            <a:r>
              <a:rPr lang="en-US" sz="1900" dirty="0" smtClean="0">
                <a:solidFill>
                  <a:schemeClr val="tx1"/>
                </a:solidFill>
                <a:latin typeface="微软雅黑" panose="020B0503020204020204" pitchFamily="34" charset="-122"/>
                <a:ea typeface="微软雅黑" panose="020B0503020204020204" pitchFamily="34" charset="-122"/>
              </a:rPr>
              <a:t>2-12</a:t>
            </a:r>
            <a:r>
              <a:rPr lang="zh-CN" altLang="en-US" sz="1900" dirty="0" smtClean="0">
                <a:solidFill>
                  <a:schemeClr val="tx1"/>
                </a:solidFill>
                <a:latin typeface="微软雅黑" panose="020B0503020204020204" pitchFamily="34" charset="-122"/>
                <a:ea typeface="微软雅黑" panose="020B0503020204020204" pitchFamily="34" charset="-122"/>
              </a:rPr>
              <a:t>所示，其断面图如图</a:t>
            </a:r>
            <a:r>
              <a:rPr lang="en-US" sz="1900" dirty="0" smtClean="0">
                <a:solidFill>
                  <a:schemeClr val="tx1"/>
                </a:solidFill>
                <a:latin typeface="微软雅黑" panose="020B0503020204020204" pitchFamily="34" charset="-122"/>
                <a:ea typeface="微软雅黑" panose="020B0503020204020204" pitchFamily="34" charset="-122"/>
              </a:rPr>
              <a:t>2-13</a:t>
            </a:r>
            <a:r>
              <a:rPr lang="zh-CN" altLang="en-US" sz="1900" dirty="0" smtClean="0">
                <a:solidFill>
                  <a:schemeClr val="tx1"/>
                </a:solidFill>
                <a:latin typeface="微软雅黑" panose="020B0503020204020204" pitchFamily="34" charset="-122"/>
                <a:ea typeface="微软雅黑" panose="020B0503020204020204" pitchFamily="34" charset="-122"/>
              </a:rPr>
              <a:t>所示。</a:t>
            </a:r>
            <a:endParaRPr lang="zh-CN" altLang="en-US" sz="1900" dirty="0">
              <a:solidFill>
                <a:schemeClr val="tx1"/>
              </a:solidFill>
              <a:latin typeface="微软雅黑" panose="020B0503020204020204" pitchFamily="34" charset="-122"/>
              <a:ea typeface="微软雅黑" panose="020B0503020204020204" pitchFamily="34" charset="-122"/>
            </a:endParaRPr>
          </a:p>
        </p:txBody>
      </p:sp>
      <p:pic>
        <p:nvPicPr>
          <p:cNvPr id="11" name="Picture 2" descr="2-12"/>
          <p:cNvPicPr>
            <a:picLocks noChangeAspect="1" noChangeArrowheads="1"/>
          </p:cNvPicPr>
          <p:nvPr/>
        </p:nvPicPr>
        <p:blipFill>
          <a:blip r:embed="rId3" cstate="print">
            <a:grayscl/>
          </a:blip>
          <a:srcRect l="13329" t="4720" r="8643" b="16689"/>
          <a:stretch>
            <a:fillRect/>
          </a:stretch>
        </p:blipFill>
        <p:spPr bwMode="auto">
          <a:xfrm>
            <a:off x="7047589" y="1143249"/>
            <a:ext cx="4666675" cy="3475338"/>
          </a:xfrm>
          <a:prstGeom prst="rect">
            <a:avLst/>
          </a:prstGeom>
          <a:noFill/>
          <a:ln w="9525">
            <a:noFill/>
            <a:miter lim="800000"/>
            <a:headEnd/>
            <a:tailEnd/>
          </a:ln>
        </p:spPr>
      </p:pic>
      <p:pic>
        <p:nvPicPr>
          <p:cNvPr id="12" name="Picture 3" descr="2-13"/>
          <p:cNvPicPr>
            <a:picLocks noChangeAspect="1" noChangeArrowheads="1"/>
          </p:cNvPicPr>
          <p:nvPr/>
        </p:nvPicPr>
        <p:blipFill>
          <a:blip r:embed="rId4" cstate="print">
            <a:grayscl/>
          </a:blip>
          <a:srcRect b="33015"/>
          <a:stretch>
            <a:fillRect/>
          </a:stretch>
        </p:blipFill>
        <p:spPr bwMode="auto">
          <a:xfrm>
            <a:off x="1238055" y="3785727"/>
            <a:ext cx="5428581" cy="2311704"/>
          </a:xfrm>
          <a:prstGeom prst="rect">
            <a:avLst/>
          </a:prstGeom>
          <a:noFill/>
          <a:ln w="9525">
            <a:noFill/>
            <a:miter lim="800000"/>
            <a:headEnd/>
            <a:tailEnd/>
          </a:ln>
        </p:spPr>
      </p:pic>
      <p:sp>
        <p:nvSpPr>
          <p:cNvPr id="14" name="TextBox 13"/>
          <p:cNvSpPr txBox="1"/>
          <p:nvPr/>
        </p:nvSpPr>
        <p:spPr>
          <a:xfrm>
            <a:off x="2666629" y="6163330"/>
            <a:ext cx="2629881" cy="415494"/>
          </a:xfrm>
          <a:prstGeom prst="rect">
            <a:avLst/>
          </a:prstGeom>
          <a:noFill/>
        </p:spPr>
        <p:txBody>
          <a:bodyPr wrap="none" lIns="121917" tIns="60958" rIns="121917" bIns="60958" rtlCol="0">
            <a:spAutoFit/>
          </a:bodyPr>
          <a:lstStyle/>
          <a:p>
            <a:r>
              <a:rPr lang="zh-CN" altLang="en-US" sz="1900" dirty="0" smtClean="0">
                <a:latin typeface="微软雅黑" panose="020B0503020204020204" pitchFamily="34" charset="-122"/>
                <a:ea typeface="微软雅黑" panose="020B0503020204020204" pitchFamily="34" charset="-122"/>
              </a:rPr>
              <a:t>图</a:t>
            </a:r>
            <a:r>
              <a:rPr lang="en-US" sz="1900" dirty="0" smtClean="0">
                <a:latin typeface="微软雅黑" panose="020B0503020204020204" pitchFamily="34" charset="-122"/>
                <a:ea typeface="微软雅黑" panose="020B0503020204020204" pitchFamily="34" charset="-122"/>
              </a:rPr>
              <a:t>2-13  </a:t>
            </a:r>
            <a:r>
              <a:rPr lang="zh-CN" altLang="en-US" sz="1900" dirty="0" smtClean="0">
                <a:latin typeface="微软雅黑" panose="020B0503020204020204" pitchFamily="34" charset="-122"/>
                <a:ea typeface="微软雅黑" panose="020B0503020204020204" pitchFamily="34" charset="-122"/>
              </a:rPr>
              <a:t>某山体断面图</a:t>
            </a:r>
            <a:endParaRPr lang="zh-CN" altLang="en-US" sz="19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8095210" y="4668340"/>
            <a:ext cx="3117194" cy="415494"/>
          </a:xfrm>
          <a:prstGeom prst="rect">
            <a:avLst/>
          </a:prstGeom>
          <a:noFill/>
        </p:spPr>
        <p:txBody>
          <a:bodyPr wrap="none" lIns="121917" tIns="60958" rIns="121917" bIns="60958" rtlCol="0">
            <a:spAutoFit/>
          </a:bodyPr>
          <a:lstStyle/>
          <a:p>
            <a:r>
              <a:rPr lang="zh-CN" altLang="en-US" sz="1900" dirty="0" smtClean="0">
                <a:latin typeface="微软雅黑" panose="020B0503020204020204" pitchFamily="34" charset="-122"/>
                <a:ea typeface="微软雅黑" panose="020B0503020204020204" pitchFamily="34" charset="-122"/>
              </a:rPr>
              <a:t>图</a:t>
            </a:r>
            <a:r>
              <a:rPr lang="en-US" sz="1900" dirty="0" smtClean="0">
                <a:latin typeface="微软雅黑" panose="020B0503020204020204" pitchFamily="34" charset="-122"/>
                <a:ea typeface="微软雅黑" panose="020B0503020204020204" pitchFamily="34" charset="-122"/>
              </a:rPr>
              <a:t>2-12  </a:t>
            </a:r>
            <a:r>
              <a:rPr lang="zh-CN" altLang="en-US" sz="1900" dirty="0" smtClean="0">
                <a:latin typeface="微软雅黑" panose="020B0503020204020204" pitchFamily="34" charset="-122"/>
                <a:ea typeface="微软雅黑" panose="020B0503020204020204" pitchFamily="34" charset="-122"/>
              </a:rPr>
              <a:t>某山体地形平面图</a:t>
            </a: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9309" y="274702"/>
            <a:ext cx="10861583" cy="1143265"/>
          </a:xfrm>
        </p:spPr>
        <p:txBody>
          <a:bodyPr/>
          <a:lstStyle/>
          <a:p>
            <a:pPr algn="l"/>
            <a:r>
              <a:rPr lang="zh-CN" altLang="en-US" b="1" dirty="0" smtClean="0">
                <a:latin typeface="+mj-ea"/>
              </a:rPr>
              <a:t>目录</a:t>
            </a:r>
            <a:endParaRPr lang="zh-CN" altLang="en-US" b="1" dirty="0">
              <a:latin typeface="+mj-ea"/>
            </a:endParaRPr>
          </a:p>
        </p:txBody>
      </p:sp>
      <p:cxnSp>
        <p:nvCxnSpPr>
          <p:cNvPr id="11" name="直接连接符 10"/>
          <p:cNvCxnSpPr/>
          <p:nvPr/>
        </p:nvCxnSpPr>
        <p:spPr>
          <a:xfrm>
            <a:off x="719309" y="1221037"/>
            <a:ext cx="0" cy="5377842"/>
          </a:xfrm>
          <a:prstGeom prst="line">
            <a:avLst/>
          </a:prstGeom>
          <a:ln>
            <a:solidFill>
              <a:srgbClr val="8E947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531870"/>
            <a:ext cx="719309" cy="67223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20" name="组合 19"/>
          <p:cNvGrpSpPr/>
          <p:nvPr/>
        </p:nvGrpSpPr>
        <p:grpSpPr>
          <a:xfrm>
            <a:off x="465727" y="1411602"/>
            <a:ext cx="479991" cy="137190"/>
            <a:chOff x="323528" y="1059582"/>
            <a:chExt cx="504056" cy="144016"/>
          </a:xfrm>
        </p:grpSpPr>
        <p:cxnSp>
          <p:nvCxnSpPr>
            <p:cNvPr id="16" name="直接连接符 15"/>
            <p:cNvCxnSpPr>
              <a:stCxn id="1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3771248" y="2277399"/>
            <a:ext cx="4990629" cy="48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任务一    竖向设计的相关概念</a:t>
            </a:r>
            <a:endParaRPr lang="zh-CN" altLang="en-US" dirty="0"/>
          </a:p>
        </p:txBody>
      </p:sp>
      <p:sp>
        <p:nvSpPr>
          <p:cNvPr id="30" name="矩形 29"/>
          <p:cNvSpPr/>
          <p:nvPr/>
        </p:nvSpPr>
        <p:spPr>
          <a:xfrm>
            <a:off x="3771248" y="3013651"/>
            <a:ext cx="5943013"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4">
                    <a:lumMod val="50000"/>
                  </a:schemeClr>
                </a:solidFill>
                <a:effectLst>
                  <a:outerShdw blurRad="38100" dist="38100" dir="2700000" algn="tl">
                    <a:srgbClr val="000000">
                      <a:alpha val="43137"/>
                    </a:srgbClr>
                  </a:outerShdw>
                </a:effectLst>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任务二    竖向设计的内容、步骤和原则</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 name="矩形 30"/>
          <p:cNvSpPr/>
          <p:nvPr/>
        </p:nvSpPr>
        <p:spPr>
          <a:xfrm>
            <a:off x="3771248" y="3749903"/>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任务三</a:t>
            </a:r>
            <a:r>
              <a:rPr lang="en-US"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等高线法地形设计</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3" name="组合 32"/>
          <p:cNvGrpSpPr/>
          <p:nvPr/>
        </p:nvGrpSpPr>
        <p:grpSpPr>
          <a:xfrm>
            <a:off x="3531254" y="2448886"/>
            <a:ext cx="479991" cy="137190"/>
            <a:chOff x="323528" y="1059582"/>
            <a:chExt cx="504056" cy="144016"/>
          </a:xfrm>
        </p:grpSpPr>
        <p:cxnSp>
          <p:nvCxnSpPr>
            <p:cNvPr id="34" name="直接连接符 33"/>
            <p:cNvCxnSpPr>
              <a:stCxn id="3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3531254" y="3114095"/>
            <a:ext cx="479991" cy="137190"/>
            <a:chOff x="323528" y="1059582"/>
            <a:chExt cx="504056" cy="144016"/>
          </a:xfrm>
        </p:grpSpPr>
        <p:cxnSp>
          <p:nvCxnSpPr>
            <p:cNvPr id="38" name="直接连接符 37"/>
            <p:cNvCxnSpPr>
              <a:stCxn id="40"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3531254" y="3902427"/>
            <a:ext cx="479991" cy="137190"/>
            <a:chOff x="323528" y="1059582"/>
            <a:chExt cx="504056" cy="144016"/>
          </a:xfrm>
        </p:grpSpPr>
        <p:cxnSp>
          <p:nvCxnSpPr>
            <p:cNvPr id="42" name="直接连接符 41"/>
            <p:cNvCxnSpPr>
              <a:stCxn id="44"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3" name="Picture 2" descr="未标题-1"/>
          <p:cNvPicPr>
            <a:picLocks noChangeAspect="1" noChangeArrowheads="1"/>
          </p:cNvPicPr>
          <p:nvPr/>
        </p:nvPicPr>
        <p:blipFill>
          <a:blip r:embed="rId2" cstate="print"/>
          <a:srcRect/>
          <a:stretch>
            <a:fillRect/>
          </a:stretch>
        </p:blipFill>
        <p:spPr bwMode="auto">
          <a:xfrm>
            <a:off x="-285758" y="1143249"/>
            <a:ext cx="2380957" cy="5525818"/>
          </a:xfrm>
          <a:prstGeom prst="rect">
            <a:avLst/>
          </a:prstGeom>
          <a:noFill/>
        </p:spPr>
      </p:pic>
      <p:sp>
        <p:nvSpPr>
          <p:cNvPr id="28" name="矩形 27"/>
          <p:cNvSpPr/>
          <p:nvPr/>
        </p:nvSpPr>
        <p:spPr>
          <a:xfrm>
            <a:off x="3771250" y="4477794"/>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chemeClr val="accent1">
                    <a:lumMod val="75000"/>
                  </a:schemeClr>
                </a:solidFill>
                <a:effectLst>
                  <a:outerShdw blurRad="38100" dist="38100" dir="2700000" algn="tl">
                    <a:srgbClr val="000000">
                      <a:alpha val="43137"/>
                    </a:srgbClr>
                  </a:outerShdw>
                </a:effectLst>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任务四</a:t>
            </a:r>
            <a:r>
              <a:rPr lang="en-US"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断面法地形设计</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2" name="组合 31"/>
          <p:cNvGrpSpPr/>
          <p:nvPr/>
        </p:nvGrpSpPr>
        <p:grpSpPr>
          <a:xfrm>
            <a:off x="3531255" y="4630318"/>
            <a:ext cx="479991" cy="137190"/>
            <a:chOff x="323528" y="1059582"/>
            <a:chExt cx="504056" cy="144016"/>
          </a:xfrm>
        </p:grpSpPr>
        <p:cxnSp>
          <p:nvCxnSpPr>
            <p:cNvPr id="45" name="直接连接符 44"/>
            <p:cNvCxnSpPr>
              <a:stCxn id="47"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47"/>
          <p:cNvSpPr/>
          <p:nvPr/>
        </p:nvSpPr>
        <p:spPr>
          <a:xfrm>
            <a:off x="3763768" y="5236175"/>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7030A0"/>
                </a:solidFill>
                <a:effectLst>
                  <a:outerShdw blurRad="38100" dist="38100" dir="2700000" algn="tl">
                    <a:srgbClr val="000000">
                      <a:alpha val="43137"/>
                    </a:srgbClr>
                  </a:outerShdw>
                </a:effectLst>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任务五</a:t>
            </a:r>
            <a:r>
              <a:rPr lang="en-US"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土方工程施工</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2" name="组合 51"/>
          <p:cNvGrpSpPr/>
          <p:nvPr/>
        </p:nvGrpSpPr>
        <p:grpSpPr>
          <a:xfrm>
            <a:off x="3523773" y="5388699"/>
            <a:ext cx="479991" cy="137190"/>
            <a:chOff x="323528" y="1059582"/>
            <a:chExt cx="504056" cy="144016"/>
          </a:xfrm>
        </p:grpSpPr>
        <p:cxnSp>
          <p:nvCxnSpPr>
            <p:cNvPr id="54" name="直接连接符 53"/>
            <p:cNvCxnSpPr>
              <a:stCxn id="5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Group 835"/>
          <p:cNvGrpSpPr/>
          <p:nvPr/>
        </p:nvGrpSpPr>
        <p:grpSpPr bwMode="auto">
          <a:xfrm rot="5035063" flipH="1">
            <a:off x="994134" y="1467020"/>
            <a:ext cx="869950" cy="723900"/>
            <a:chOff x="7969" y="2554"/>
            <a:chExt cx="817" cy="741"/>
          </a:xfrm>
        </p:grpSpPr>
        <p:grpSp>
          <p:nvGrpSpPr>
            <p:cNvPr id="58" name="Group 825"/>
            <p:cNvGrpSpPr/>
            <p:nvPr/>
          </p:nvGrpSpPr>
          <p:grpSpPr bwMode="auto">
            <a:xfrm>
              <a:off x="8376" y="2554"/>
              <a:ext cx="410" cy="741"/>
              <a:chOff x="9617" y="1237"/>
              <a:chExt cx="1451" cy="2620"/>
            </a:xfrm>
          </p:grpSpPr>
          <p:sp>
            <p:nvSpPr>
              <p:cNvPr id="62" name="Freeform 813"/>
              <p:cNvSpPr>
                <a:spLocks noEditPoints="1"/>
              </p:cNvSpPr>
              <p:nvPr/>
            </p:nvSpPr>
            <p:spPr bwMode="auto">
              <a:xfrm>
                <a:off x="9617" y="1237"/>
                <a:ext cx="1451" cy="1276"/>
              </a:xfrm>
              <a:custGeom>
                <a:avLst/>
                <a:gdLst/>
                <a:ahLst/>
                <a:cxnLst>
                  <a:cxn ang="0">
                    <a:pos x="40" y="388"/>
                  </a:cxn>
                  <a:cxn ang="0">
                    <a:pos x="466" y="456"/>
                  </a:cxn>
                  <a:cxn ang="0">
                    <a:pos x="382" y="64"/>
                  </a:cxn>
                  <a:cxn ang="0">
                    <a:pos x="387" y="232"/>
                  </a:cxn>
                  <a:cxn ang="0">
                    <a:pos x="375" y="266"/>
                  </a:cxn>
                  <a:cxn ang="0">
                    <a:pos x="439" y="235"/>
                  </a:cxn>
                  <a:cxn ang="0">
                    <a:pos x="439" y="235"/>
                  </a:cxn>
                  <a:cxn ang="0">
                    <a:pos x="261" y="208"/>
                  </a:cxn>
                  <a:cxn ang="0">
                    <a:pos x="388" y="171"/>
                  </a:cxn>
                  <a:cxn ang="0">
                    <a:pos x="393" y="102"/>
                  </a:cxn>
                  <a:cxn ang="0">
                    <a:pos x="411" y="101"/>
                  </a:cxn>
                  <a:cxn ang="0">
                    <a:pos x="338" y="121"/>
                  </a:cxn>
                  <a:cxn ang="0">
                    <a:pos x="318" y="131"/>
                  </a:cxn>
                  <a:cxn ang="0">
                    <a:pos x="218" y="227"/>
                  </a:cxn>
                  <a:cxn ang="0">
                    <a:pos x="131" y="278"/>
                  </a:cxn>
                  <a:cxn ang="0">
                    <a:pos x="345" y="192"/>
                  </a:cxn>
                  <a:cxn ang="0">
                    <a:pos x="380" y="188"/>
                  </a:cxn>
                  <a:cxn ang="0">
                    <a:pos x="436" y="211"/>
                  </a:cxn>
                  <a:cxn ang="0">
                    <a:pos x="268" y="278"/>
                  </a:cxn>
                  <a:cxn ang="0">
                    <a:pos x="345" y="192"/>
                  </a:cxn>
                  <a:cxn ang="0">
                    <a:pos x="224" y="327"/>
                  </a:cxn>
                  <a:cxn ang="0">
                    <a:pos x="400" y="274"/>
                  </a:cxn>
                  <a:cxn ang="0">
                    <a:pos x="380" y="299"/>
                  </a:cxn>
                  <a:cxn ang="0">
                    <a:pos x="385" y="301"/>
                  </a:cxn>
                  <a:cxn ang="0">
                    <a:pos x="334" y="346"/>
                  </a:cxn>
                  <a:cxn ang="0">
                    <a:pos x="318" y="343"/>
                  </a:cxn>
                  <a:cxn ang="0">
                    <a:pos x="329" y="279"/>
                  </a:cxn>
                  <a:cxn ang="0">
                    <a:pos x="202" y="391"/>
                  </a:cxn>
                  <a:cxn ang="0">
                    <a:pos x="380" y="407"/>
                  </a:cxn>
                  <a:cxn ang="0">
                    <a:pos x="291" y="346"/>
                  </a:cxn>
                  <a:cxn ang="0">
                    <a:pos x="136" y="381"/>
                  </a:cxn>
                  <a:cxn ang="0">
                    <a:pos x="333" y="358"/>
                  </a:cxn>
                  <a:cxn ang="0">
                    <a:pos x="198" y="390"/>
                  </a:cxn>
                  <a:cxn ang="0">
                    <a:pos x="291" y="346"/>
                  </a:cxn>
                  <a:cxn ang="0">
                    <a:pos x="54" y="402"/>
                  </a:cxn>
                  <a:cxn ang="0">
                    <a:pos x="100" y="444"/>
                  </a:cxn>
                  <a:cxn ang="0">
                    <a:pos x="308" y="441"/>
                  </a:cxn>
                  <a:cxn ang="0">
                    <a:pos x="321" y="447"/>
                  </a:cxn>
                  <a:cxn ang="0">
                    <a:pos x="208" y="459"/>
                  </a:cxn>
                  <a:cxn ang="0">
                    <a:pos x="463" y="420"/>
                  </a:cxn>
                  <a:cxn ang="0">
                    <a:pos x="477" y="382"/>
                  </a:cxn>
                  <a:cxn ang="0">
                    <a:pos x="477" y="382"/>
                  </a:cxn>
                  <a:cxn ang="0">
                    <a:pos x="433" y="267"/>
                  </a:cxn>
                  <a:cxn ang="0">
                    <a:pos x="440" y="172"/>
                  </a:cxn>
                  <a:cxn ang="0">
                    <a:pos x="440" y="172"/>
                  </a:cxn>
                  <a:cxn ang="0">
                    <a:pos x="562" y="58"/>
                  </a:cxn>
                </a:cxnLst>
                <a:rect l="0" t="0" r="r" b="b"/>
                <a:pathLst>
                  <a:path w="614" h="540">
                    <a:moveTo>
                      <a:pt x="382" y="64"/>
                    </a:moveTo>
                    <a:cubicBezTo>
                      <a:pt x="248" y="127"/>
                      <a:pt x="101" y="259"/>
                      <a:pt x="40" y="388"/>
                    </a:cubicBezTo>
                    <a:cubicBezTo>
                      <a:pt x="0" y="473"/>
                      <a:pt x="96" y="453"/>
                      <a:pt x="226" y="476"/>
                    </a:cubicBezTo>
                    <a:cubicBezTo>
                      <a:pt x="303" y="489"/>
                      <a:pt x="383" y="540"/>
                      <a:pt x="466" y="456"/>
                    </a:cubicBezTo>
                    <a:cubicBezTo>
                      <a:pt x="548" y="372"/>
                      <a:pt x="544" y="183"/>
                      <a:pt x="579" y="92"/>
                    </a:cubicBezTo>
                    <a:cubicBezTo>
                      <a:pt x="614" y="0"/>
                      <a:pt x="516" y="2"/>
                      <a:pt x="382" y="64"/>
                    </a:cubicBezTo>
                    <a:close/>
                    <a:moveTo>
                      <a:pt x="269" y="278"/>
                    </a:moveTo>
                    <a:cubicBezTo>
                      <a:pt x="302" y="272"/>
                      <a:pt x="339" y="255"/>
                      <a:pt x="387" y="232"/>
                    </a:cubicBezTo>
                    <a:cubicBezTo>
                      <a:pt x="435" y="209"/>
                      <a:pt x="438" y="215"/>
                      <a:pt x="438" y="236"/>
                    </a:cubicBezTo>
                    <a:cubicBezTo>
                      <a:pt x="432" y="251"/>
                      <a:pt x="412" y="264"/>
                      <a:pt x="375" y="266"/>
                    </a:cubicBezTo>
                    <a:cubicBezTo>
                      <a:pt x="342" y="268"/>
                      <a:pt x="305" y="273"/>
                      <a:pt x="269" y="278"/>
                    </a:cubicBezTo>
                    <a:close/>
                    <a:moveTo>
                      <a:pt x="439" y="235"/>
                    </a:moveTo>
                    <a:cubicBezTo>
                      <a:pt x="438" y="235"/>
                      <a:pt x="438" y="235"/>
                      <a:pt x="438" y="236"/>
                    </a:cubicBezTo>
                    <a:cubicBezTo>
                      <a:pt x="438" y="235"/>
                      <a:pt x="438" y="235"/>
                      <a:pt x="439" y="235"/>
                    </a:cubicBezTo>
                    <a:close/>
                    <a:moveTo>
                      <a:pt x="261" y="208"/>
                    </a:moveTo>
                    <a:cubicBezTo>
                      <a:pt x="261" y="208"/>
                      <a:pt x="261" y="208"/>
                      <a:pt x="261" y="208"/>
                    </a:cubicBezTo>
                    <a:cubicBezTo>
                      <a:pt x="290" y="180"/>
                      <a:pt x="394" y="91"/>
                      <a:pt x="435" y="111"/>
                    </a:cubicBezTo>
                    <a:cubicBezTo>
                      <a:pt x="451" y="129"/>
                      <a:pt x="436" y="163"/>
                      <a:pt x="388" y="171"/>
                    </a:cubicBezTo>
                    <a:cubicBezTo>
                      <a:pt x="354" y="176"/>
                      <a:pt x="307" y="190"/>
                      <a:pt x="261" y="208"/>
                    </a:cubicBezTo>
                    <a:close/>
                    <a:moveTo>
                      <a:pt x="393" y="102"/>
                    </a:moveTo>
                    <a:cubicBezTo>
                      <a:pt x="399" y="100"/>
                      <a:pt x="406" y="101"/>
                      <a:pt x="411" y="101"/>
                    </a:cubicBezTo>
                    <a:cubicBezTo>
                      <a:pt x="411" y="101"/>
                      <a:pt x="411" y="101"/>
                      <a:pt x="411" y="101"/>
                    </a:cubicBezTo>
                    <a:cubicBezTo>
                      <a:pt x="396" y="102"/>
                      <a:pt x="342" y="136"/>
                      <a:pt x="313" y="156"/>
                    </a:cubicBezTo>
                    <a:cubicBezTo>
                      <a:pt x="335" y="136"/>
                      <a:pt x="361" y="119"/>
                      <a:pt x="338" y="121"/>
                    </a:cubicBezTo>
                    <a:cubicBezTo>
                      <a:pt x="359" y="111"/>
                      <a:pt x="377" y="104"/>
                      <a:pt x="393" y="102"/>
                    </a:cubicBezTo>
                    <a:close/>
                    <a:moveTo>
                      <a:pt x="318" y="131"/>
                    </a:moveTo>
                    <a:cubicBezTo>
                      <a:pt x="334" y="123"/>
                      <a:pt x="326" y="138"/>
                      <a:pt x="301" y="164"/>
                    </a:cubicBezTo>
                    <a:cubicBezTo>
                      <a:pt x="277" y="189"/>
                      <a:pt x="237" y="217"/>
                      <a:pt x="218" y="227"/>
                    </a:cubicBezTo>
                    <a:cubicBezTo>
                      <a:pt x="218" y="227"/>
                      <a:pt x="218" y="227"/>
                      <a:pt x="218" y="227"/>
                    </a:cubicBezTo>
                    <a:cubicBezTo>
                      <a:pt x="182" y="243"/>
                      <a:pt x="150" y="261"/>
                      <a:pt x="131" y="278"/>
                    </a:cubicBezTo>
                    <a:cubicBezTo>
                      <a:pt x="179" y="222"/>
                      <a:pt x="254" y="165"/>
                      <a:pt x="318" y="131"/>
                    </a:cubicBezTo>
                    <a:close/>
                    <a:moveTo>
                      <a:pt x="345" y="192"/>
                    </a:moveTo>
                    <a:cubicBezTo>
                      <a:pt x="392" y="190"/>
                      <a:pt x="275" y="268"/>
                      <a:pt x="211" y="288"/>
                    </a:cubicBezTo>
                    <a:cubicBezTo>
                      <a:pt x="298" y="261"/>
                      <a:pt x="383" y="197"/>
                      <a:pt x="380" y="188"/>
                    </a:cubicBezTo>
                    <a:cubicBezTo>
                      <a:pt x="380" y="188"/>
                      <a:pt x="380" y="188"/>
                      <a:pt x="380" y="188"/>
                    </a:cubicBezTo>
                    <a:cubicBezTo>
                      <a:pt x="408" y="187"/>
                      <a:pt x="428" y="197"/>
                      <a:pt x="436" y="211"/>
                    </a:cubicBezTo>
                    <a:cubicBezTo>
                      <a:pt x="427" y="208"/>
                      <a:pt x="408" y="215"/>
                      <a:pt x="386" y="227"/>
                    </a:cubicBezTo>
                    <a:cubicBezTo>
                      <a:pt x="348" y="247"/>
                      <a:pt x="301" y="269"/>
                      <a:pt x="268" y="278"/>
                    </a:cubicBezTo>
                    <a:cubicBezTo>
                      <a:pt x="204" y="288"/>
                      <a:pt x="143" y="303"/>
                      <a:pt x="110" y="320"/>
                    </a:cubicBezTo>
                    <a:cubicBezTo>
                      <a:pt x="172" y="261"/>
                      <a:pt x="269" y="208"/>
                      <a:pt x="345" y="192"/>
                    </a:cubicBezTo>
                    <a:close/>
                    <a:moveTo>
                      <a:pt x="329" y="279"/>
                    </a:moveTo>
                    <a:cubicBezTo>
                      <a:pt x="377" y="281"/>
                      <a:pt x="252" y="327"/>
                      <a:pt x="224" y="327"/>
                    </a:cubicBezTo>
                    <a:cubicBezTo>
                      <a:pt x="283" y="327"/>
                      <a:pt x="365" y="278"/>
                      <a:pt x="353" y="276"/>
                    </a:cubicBezTo>
                    <a:cubicBezTo>
                      <a:pt x="374" y="275"/>
                      <a:pt x="390" y="274"/>
                      <a:pt x="400" y="274"/>
                    </a:cubicBezTo>
                    <a:cubicBezTo>
                      <a:pt x="416" y="275"/>
                      <a:pt x="423" y="287"/>
                      <a:pt x="420" y="302"/>
                    </a:cubicBezTo>
                    <a:cubicBezTo>
                      <a:pt x="421" y="290"/>
                      <a:pt x="410" y="279"/>
                      <a:pt x="380" y="299"/>
                    </a:cubicBezTo>
                    <a:cubicBezTo>
                      <a:pt x="342" y="324"/>
                      <a:pt x="290" y="331"/>
                      <a:pt x="244" y="329"/>
                    </a:cubicBezTo>
                    <a:cubicBezTo>
                      <a:pt x="318" y="336"/>
                      <a:pt x="353" y="316"/>
                      <a:pt x="385" y="301"/>
                    </a:cubicBezTo>
                    <a:cubicBezTo>
                      <a:pt x="417" y="286"/>
                      <a:pt x="417" y="294"/>
                      <a:pt x="418" y="310"/>
                    </a:cubicBezTo>
                    <a:cubicBezTo>
                      <a:pt x="409" y="332"/>
                      <a:pt x="380" y="354"/>
                      <a:pt x="334" y="346"/>
                    </a:cubicBezTo>
                    <a:cubicBezTo>
                      <a:pt x="359" y="339"/>
                      <a:pt x="360" y="319"/>
                      <a:pt x="342" y="320"/>
                    </a:cubicBezTo>
                    <a:cubicBezTo>
                      <a:pt x="357" y="323"/>
                      <a:pt x="353" y="345"/>
                      <a:pt x="318" y="343"/>
                    </a:cubicBezTo>
                    <a:cubicBezTo>
                      <a:pt x="241" y="328"/>
                      <a:pt x="181" y="313"/>
                      <a:pt x="104" y="339"/>
                    </a:cubicBezTo>
                    <a:cubicBezTo>
                      <a:pt x="155" y="304"/>
                      <a:pt x="257" y="286"/>
                      <a:pt x="329" y="279"/>
                    </a:cubicBezTo>
                    <a:close/>
                    <a:moveTo>
                      <a:pt x="302" y="423"/>
                    </a:moveTo>
                    <a:cubicBezTo>
                      <a:pt x="280" y="413"/>
                      <a:pt x="243" y="400"/>
                      <a:pt x="202" y="391"/>
                    </a:cubicBezTo>
                    <a:cubicBezTo>
                      <a:pt x="243" y="398"/>
                      <a:pt x="376" y="360"/>
                      <a:pt x="380" y="407"/>
                    </a:cubicBezTo>
                    <a:cubicBezTo>
                      <a:pt x="380" y="407"/>
                      <a:pt x="380" y="407"/>
                      <a:pt x="380" y="407"/>
                    </a:cubicBezTo>
                    <a:cubicBezTo>
                      <a:pt x="374" y="427"/>
                      <a:pt x="342" y="439"/>
                      <a:pt x="302" y="423"/>
                    </a:cubicBezTo>
                    <a:close/>
                    <a:moveTo>
                      <a:pt x="291" y="346"/>
                    </a:moveTo>
                    <a:cubicBezTo>
                      <a:pt x="291" y="346"/>
                      <a:pt x="291" y="346"/>
                      <a:pt x="291" y="346"/>
                    </a:cubicBezTo>
                    <a:cubicBezTo>
                      <a:pt x="247" y="341"/>
                      <a:pt x="172" y="375"/>
                      <a:pt x="136" y="381"/>
                    </a:cubicBezTo>
                    <a:cubicBezTo>
                      <a:pt x="165" y="382"/>
                      <a:pt x="264" y="341"/>
                      <a:pt x="307" y="350"/>
                    </a:cubicBezTo>
                    <a:cubicBezTo>
                      <a:pt x="316" y="353"/>
                      <a:pt x="324" y="355"/>
                      <a:pt x="333" y="358"/>
                    </a:cubicBezTo>
                    <a:cubicBezTo>
                      <a:pt x="364" y="367"/>
                      <a:pt x="378" y="382"/>
                      <a:pt x="380" y="396"/>
                    </a:cubicBezTo>
                    <a:cubicBezTo>
                      <a:pt x="370" y="361"/>
                      <a:pt x="248" y="391"/>
                      <a:pt x="198" y="390"/>
                    </a:cubicBezTo>
                    <a:cubicBezTo>
                      <a:pt x="152" y="380"/>
                      <a:pt x="102" y="376"/>
                      <a:pt x="62" y="387"/>
                    </a:cubicBezTo>
                    <a:cubicBezTo>
                      <a:pt x="90" y="323"/>
                      <a:pt x="202" y="326"/>
                      <a:pt x="291" y="346"/>
                    </a:cubicBezTo>
                    <a:close/>
                    <a:moveTo>
                      <a:pt x="208" y="459"/>
                    </a:moveTo>
                    <a:cubicBezTo>
                      <a:pt x="120" y="439"/>
                      <a:pt x="54" y="457"/>
                      <a:pt x="54" y="402"/>
                    </a:cubicBezTo>
                    <a:cubicBezTo>
                      <a:pt x="104" y="383"/>
                      <a:pt x="171" y="390"/>
                      <a:pt x="235" y="410"/>
                    </a:cubicBezTo>
                    <a:cubicBezTo>
                      <a:pt x="178" y="396"/>
                      <a:pt x="136" y="442"/>
                      <a:pt x="100" y="444"/>
                    </a:cubicBezTo>
                    <a:cubicBezTo>
                      <a:pt x="146" y="446"/>
                      <a:pt x="185" y="397"/>
                      <a:pt x="249" y="415"/>
                    </a:cubicBezTo>
                    <a:cubicBezTo>
                      <a:pt x="269" y="422"/>
                      <a:pt x="290" y="431"/>
                      <a:pt x="308" y="441"/>
                    </a:cubicBezTo>
                    <a:cubicBezTo>
                      <a:pt x="268" y="427"/>
                      <a:pt x="237" y="460"/>
                      <a:pt x="208" y="459"/>
                    </a:cubicBezTo>
                    <a:cubicBezTo>
                      <a:pt x="253" y="463"/>
                      <a:pt x="261" y="426"/>
                      <a:pt x="321" y="447"/>
                    </a:cubicBezTo>
                    <a:cubicBezTo>
                      <a:pt x="327" y="450"/>
                      <a:pt x="333" y="454"/>
                      <a:pt x="339" y="457"/>
                    </a:cubicBezTo>
                    <a:cubicBezTo>
                      <a:pt x="347" y="466"/>
                      <a:pt x="295" y="480"/>
                      <a:pt x="208" y="459"/>
                    </a:cubicBezTo>
                    <a:close/>
                    <a:moveTo>
                      <a:pt x="359" y="444"/>
                    </a:moveTo>
                    <a:cubicBezTo>
                      <a:pt x="388" y="447"/>
                      <a:pt x="439" y="444"/>
                      <a:pt x="463" y="420"/>
                    </a:cubicBezTo>
                    <a:cubicBezTo>
                      <a:pt x="451" y="468"/>
                      <a:pt x="404" y="491"/>
                      <a:pt x="359" y="444"/>
                    </a:cubicBezTo>
                    <a:close/>
                    <a:moveTo>
                      <a:pt x="477" y="382"/>
                    </a:moveTo>
                    <a:cubicBezTo>
                      <a:pt x="471" y="408"/>
                      <a:pt x="419" y="394"/>
                      <a:pt x="396" y="363"/>
                    </a:cubicBezTo>
                    <a:cubicBezTo>
                      <a:pt x="449" y="345"/>
                      <a:pt x="484" y="356"/>
                      <a:pt x="477" y="382"/>
                    </a:cubicBezTo>
                    <a:close/>
                    <a:moveTo>
                      <a:pt x="517" y="273"/>
                    </a:moveTo>
                    <a:cubicBezTo>
                      <a:pt x="514" y="300"/>
                      <a:pt x="461" y="294"/>
                      <a:pt x="433" y="267"/>
                    </a:cubicBezTo>
                    <a:cubicBezTo>
                      <a:pt x="483" y="241"/>
                      <a:pt x="519" y="246"/>
                      <a:pt x="517" y="273"/>
                    </a:cubicBezTo>
                    <a:close/>
                    <a:moveTo>
                      <a:pt x="440" y="172"/>
                    </a:moveTo>
                    <a:cubicBezTo>
                      <a:pt x="485" y="132"/>
                      <a:pt x="524" y="126"/>
                      <a:pt x="528" y="155"/>
                    </a:cubicBezTo>
                    <a:cubicBezTo>
                      <a:pt x="533" y="183"/>
                      <a:pt x="477" y="192"/>
                      <a:pt x="440" y="172"/>
                    </a:cubicBezTo>
                    <a:close/>
                    <a:moveTo>
                      <a:pt x="465" y="98"/>
                    </a:moveTo>
                    <a:cubicBezTo>
                      <a:pt x="499" y="49"/>
                      <a:pt x="553" y="30"/>
                      <a:pt x="562" y="58"/>
                    </a:cubicBezTo>
                    <a:cubicBezTo>
                      <a:pt x="572" y="85"/>
                      <a:pt x="527" y="102"/>
                      <a:pt x="465" y="98"/>
                    </a:cubicBezTo>
                    <a:close/>
                  </a:path>
                </a:pathLst>
              </a:custGeom>
              <a:solidFill>
                <a:srgbClr val="BC0000"/>
              </a:solidFill>
              <a:ln w="9525">
                <a:noFill/>
                <a:round/>
              </a:ln>
            </p:spPr>
            <p:txBody>
              <a:bodyPr/>
              <a:lstStyle/>
              <a:p>
                <a:endParaRPr lang="zh-CN" altLang="en-US"/>
              </a:p>
            </p:txBody>
          </p:sp>
          <p:sp>
            <p:nvSpPr>
              <p:cNvPr id="63" name="Freeform 815"/>
              <p:cNvSpPr>
                <a:spLocks noEditPoints="1"/>
              </p:cNvSpPr>
              <p:nvPr/>
            </p:nvSpPr>
            <p:spPr bwMode="auto">
              <a:xfrm>
                <a:off x="9636" y="2300"/>
                <a:ext cx="1068" cy="1557"/>
              </a:xfrm>
              <a:custGeom>
                <a:avLst/>
                <a:gdLst/>
                <a:ahLst/>
                <a:cxnLst>
                  <a:cxn ang="0">
                    <a:pos x="36" y="0"/>
                  </a:cxn>
                  <a:cxn ang="0">
                    <a:pos x="197" y="423"/>
                  </a:cxn>
                  <a:cxn ang="0">
                    <a:pos x="286" y="619"/>
                  </a:cxn>
                  <a:cxn ang="0">
                    <a:pos x="274" y="361"/>
                  </a:cxn>
                  <a:cxn ang="0">
                    <a:pos x="388" y="268"/>
                  </a:cxn>
                  <a:cxn ang="0">
                    <a:pos x="366" y="68"/>
                  </a:cxn>
                  <a:cxn ang="0">
                    <a:pos x="267" y="460"/>
                  </a:cxn>
                  <a:cxn ang="0">
                    <a:pos x="254" y="572"/>
                  </a:cxn>
                  <a:cxn ang="0">
                    <a:pos x="260" y="148"/>
                  </a:cxn>
                  <a:cxn ang="0">
                    <a:pos x="358" y="154"/>
                  </a:cxn>
                  <a:cxn ang="0">
                    <a:pos x="361" y="185"/>
                  </a:cxn>
                  <a:cxn ang="0">
                    <a:pos x="179" y="243"/>
                  </a:cxn>
                  <a:cxn ang="0">
                    <a:pos x="211" y="299"/>
                  </a:cxn>
                  <a:cxn ang="0">
                    <a:pos x="99" y="137"/>
                  </a:cxn>
                  <a:cxn ang="0">
                    <a:pos x="179" y="243"/>
                  </a:cxn>
                  <a:cxn ang="0">
                    <a:pos x="233" y="279"/>
                  </a:cxn>
                  <a:cxn ang="0">
                    <a:pos x="211" y="299"/>
                  </a:cxn>
                  <a:cxn ang="0">
                    <a:pos x="137" y="236"/>
                  </a:cxn>
                  <a:cxn ang="0">
                    <a:pos x="145" y="381"/>
                  </a:cxn>
                  <a:cxn ang="0">
                    <a:pos x="123" y="93"/>
                  </a:cxn>
                  <a:cxn ang="0">
                    <a:pos x="196" y="162"/>
                  </a:cxn>
                  <a:cxn ang="0">
                    <a:pos x="213" y="254"/>
                  </a:cxn>
                  <a:cxn ang="0">
                    <a:pos x="312" y="122"/>
                  </a:cxn>
                  <a:cxn ang="0">
                    <a:pos x="163" y="115"/>
                  </a:cxn>
                  <a:cxn ang="0">
                    <a:pos x="94" y="46"/>
                  </a:cxn>
                  <a:cxn ang="0">
                    <a:pos x="104" y="17"/>
                  </a:cxn>
                  <a:cxn ang="0">
                    <a:pos x="298" y="110"/>
                  </a:cxn>
                  <a:cxn ang="0">
                    <a:pos x="243" y="99"/>
                  </a:cxn>
                  <a:cxn ang="0">
                    <a:pos x="319" y="112"/>
                  </a:cxn>
                  <a:cxn ang="0">
                    <a:pos x="326" y="81"/>
                  </a:cxn>
                  <a:cxn ang="0">
                    <a:pos x="98" y="17"/>
                  </a:cxn>
                  <a:cxn ang="0">
                    <a:pos x="67" y="17"/>
                  </a:cxn>
                  <a:cxn ang="0">
                    <a:pos x="123" y="93"/>
                  </a:cxn>
                  <a:cxn ang="0">
                    <a:pos x="195" y="244"/>
                  </a:cxn>
                  <a:cxn ang="0">
                    <a:pos x="123" y="93"/>
                  </a:cxn>
                  <a:cxn ang="0">
                    <a:pos x="98" y="284"/>
                  </a:cxn>
                  <a:cxn ang="0">
                    <a:pos x="92" y="135"/>
                  </a:cxn>
                  <a:cxn ang="0">
                    <a:pos x="92" y="135"/>
                  </a:cxn>
                  <a:cxn ang="0">
                    <a:pos x="137" y="370"/>
                  </a:cxn>
                  <a:cxn ang="0">
                    <a:pos x="106" y="305"/>
                  </a:cxn>
                  <a:cxn ang="0">
                    <a:pos x="192" y="391"/>
                  </a:cxn>
                  <a:cxn ang="0">
                    <a:pos x="182" y="325"/>
                  </a:cxn>
                  <a:cxn ang="0">
                    <a:pos x="182" y="325"/>
                  </a:cxn>
                  <a:cxn ang="0">
                    <a:pos x="139" y="225"/>
                  </a:cxn>
                  <a:cxn ang="0">
                    <a:pos x="239" y="287"/>
                  </a:cxn>
                  <a:cxn ang="0">
                    <a:pos x="251" y="340"/>
                  </a:cxn>
                  <a:cxn ang="0">
                    <a:pos x="251" y="340"/>
                  </a:cxn>
                  <a:cxn ang="0">
                    <a:pos x="200" y="166"/>
                  </a:cxn>
                  <a:cxn ang="0">
                    <a:pos x="281" y="276"/>
                  </a:cxn>
                  <a:cxn ang="0">
                    <a:pos x="174" y="126"/>
                  </a:cxn>
                  <a:cxn ang="0">
                    <a:pos x="257" y="148"/>
                  </a:cxn>
                  <a:cxn ang="0">
                    <a:pos x="356" y="193"/>
                  </a:cxn>
                  <a:cxn ang="0">
                    <a:pos x="326" y="272"/>
                  </a:cxn>
                  <a:cxn ang="0">
                    <a:pos x="326" y="272"/>
                  </a:cxn>
                  <a:cxn ang="0">
                    <a:pos x="359" y="86"/>
                  </a:cxn>
                </a:cxnLst>
                <a:rect l="0" t="0" r="r" b="b"/>
                <a:pathLst>
                  <a:path w="452" h="659">
                    <a:moveTo>
                      <a:pt x="366" y="68"/>
                    </a:moveTo>
                    <a:cubicBezTo>
                      <a:pt x="310" y="25"/>
                      <a:pt x="104" y="3"/>
                      <a:pt x="36" y="0"/>
                    </a:cubicBezTo>
                    <a:cubicBezTo>
                      <a:pt x="0" y="12"/>
                      <a:pt x="69" y="250"/>
                      <a:pt x="101" y="355"/>
                    </a:cubicBezTo>
                    <a:cubicBezTo>
                      <a:pt x="132" y="460"/>
                      <a:pt x="171" y="455"/>
                      <a:pt x="197" y="423"/>
                    </a:cubicBezTo>
                    <a:cubicBezTo>
                      <a:pt x="222" y="392"/>
                      <a:pt x="250" y="498"/>
                      <a:pt x="237" y="553"/>
                    </a:cubicBezTo>
                    <a:cubicBezTo>
                      <a:pt x="224" y="609"/>
                      <a:pt x="244" y="659"/>
                      <a:pt x="286" y="619"/>
                    </a:cubicBezTo>
                    <a:cubicBezTo>
                      <a:pt x="328" y="578"/>
                      <a:pt x="314" y="463"/>
                      <a:pt x="278" y="416"/>
                    </a:cubicBezTo>
                    <a:cubicBezTo>
                      <a:pt x="241" y="369"/>
                      <a:pt x="247" y="362"/>
                      <a:pt x="274" y="361"/>
                    </a:cubicBezTo>
                    <a:cubicBezTo>
                      <a:pt x="300" y="360"/>
                      <a:pt x="318" y="360"/>
                      <a:pt x="322" y="322"/>
                    </a:cubicBezTo>
                    <a:cubicBezTo>
                      <a:pt x="326" y="283"/>
                      <a:pt x="357" y="299"/>
                      <a:pt x="388" y="268"/>
                    </a:cubicBezTo>
                    <a:cubicBezTo>
                      <a:pt x="418" y="236"/>
                      <a:pt x="368" y="203"/>
                      <a:pt x="408" y="183"/>
                    </a:cubicBezTo>
                    <a:cubicBezTo>
                      <a:pt x="448" y="164"/>
                      <a:pt x="423" y="112"/>
                      <a:pt x="366" y="68"/>
                    </a:cubicBezTo>
                    <a:close/>
                    <a:moveTo>
                      <a:pt x="254" y="572"/>
                    </a:moveTo>
                    <a:cubicBezTo>
                      <a:pt x="266" y="540"/>
                      <a:pt x="284" y="496"/>
                      <a:pt x="267" y="460"/>
                    </a:cubicBezTo>
                    <a:cubicBezTo>
                      <a:pt x="287" y="499"/>
                      <a:pt x="300" y="540"/>
                      <a:pt x="289" y="584"/>
                    </a:cubicBezTo>
                    <a:cubicBezTo>
                      <a:pt x="280" y="621"/>
                      <a:pt x="243" y="603"/>
                      <a:pt x="254" y="572"/>
                    </a:cubicBezTo>
                    <a:close/>
                    <a:moveTo>
                      <a:pt x="361" y="185"/>
                    </a:moveTo>
                    <a:cubicBezTo>
                      <a:pt x="329" y="201"/>
                      <a:pt x="305" y="192"/>
                      <a:pt x="260" y="148"/>
                    </a:cubicBezTo>
                    <a:cubicBezTo>
                      <a:pt x="260" y="148"/>
                      <a:pt x="260" y="148"/>
                      <a:pt x="260" y="148"/>
                    </a:cubicBezTo>
                    <a:cubicBezTo>
                      <a:pt x="299" y="145"/>
                      <a:pt x="335" y="131"/>
                      <a:pt x="358" y="154"/>
                    </a:cubicBezTo>
                    <a:cubicBezTo>
                      <a:pt x="358" y="154"/>
                      <a:pt x="358" y="154"/>
                      <a:pt x="358" y="154"/>
                    </a:cubicBezTo>
                    <a:cubicBezTo>
                      <a:pt x="364" y="164"/>
                      <a:pt x="364" y="175"/>
                      <a:pt x="361" y="185"/>
                    </a:cubicBezTo>
                    <a:close/>
                    <a:moveTo>
                      <a:pt x="211" y="299"/>
                    </a:moveTo>
                    <a:cubicBezTo>
                      <a:pt x="201" y="289"/>
                      <a:pt x="191" y="262"/>
                      <a:pt x="179" y="243"/>
                    </a:cubicBezTo>
                    <a:cubicBezTo>
                      <a:pt x="184" y="252"/>
                      <a:pt x="190" y="278"/>
                      <a:pt x="201" y="292"/>
                    </a:cubicBezTo>
                    <a:cubicBezTo>
                      <a:pt x="201" y="292"/>
                      <a:pt x="208" y="297"/>
                      <a:pt x="211" y="299"/>
                    </a:cubicBezTo>
                    <a:cubicBezTo>
                      <a:pt x="186" y="284"/>
                      <a:pt x="153" y="246"/>
                      <a:pt x="139" y="225"/>
                    </a:cubicBezTo>
                    <a:cubicBezTo>
                      <a:pt x="123" y="188"/>
                      <a:pt x="111" y="159"/>
                      <a:pt x="99" y="137"/>
                    </a:cubicBezTo>
                    <a:cubicBezTo>
                      <a:pt x="133" y="190"/>
                      <a:pt x="156" y="221"/>
                      <a:pt x="177" y="241"/>
                    </a:cubicBezTo>
                    <a:cubicBezTo>
                      <a:pt x="178" y="241"/>
                      <a:pt x="178" y="242"/>
                      <a:pt x="179" y="243"/>
                    </a:cubicBezTo>
                    <a:cubicBezTo>
                      <a:pt x="178" y="242"/>
                      <a:pt x="178" y="241"/>
                      <a:pt x="177" y="241"/>
                    </a:cubicBezTo>
                    <a:cubicBezTo>
                      <a:pt x="196" y="259"/>
                      <a:pt x="213" y="269"/>
                      <a:pt x="233" y="279"/>
                    </a:cubicBezTo>
                    <a:cubicBezTo>
                      <a:pt x="235" y="281"/>
                      <a:pt x="237" y="284"/>
                      <a:pt x="239" y="287"/>
                    </a:cubicBezTo>
                    <a:cubicBezTo>
                      <a:pt x="239" y="308"/>
                      <a:pt x="227" y="309"/>
                      <a:pt x="211" y="299"/>
                    </a:cubicBezTo>
                    <a:close/>
                    <a:moveTo>
                      <a:pt x="145" y="381"/>
                    </a:moveTo>
                    <a:cubicBezTo>
                      <a:pt x="120" y="313"/>
                      <a:pt x="150" y="278"/>
                      <a:pt x="137" y="236"/>
                    </a:cubicBezTo>
                    <a:cubicBezTo>
                      <a:pt x="153" y="275"/>
                      <a:pt x="166" y="311"/>
                      <a:pt x="172" y="343"/>
                    </a:cubicBezTo>
                    <a:cubicBezTo>
                      <a:pt x="183" y="396"/>
                      <a:pt x="167" y="406"/>
                      <a:pt x="145" y="381"/>
                    </a:cubicBezTo>
                    <a:close/>
                    <a:moveTo>
                      <a:pt x="213" y="254"/>
                    </a:moveTo>
                    <a:cubicBezTo>
                      <a:pt x="158" y="220"/>
                      <a:pt x="156" y="126"/>
                      <a:pt x="123" y="93"/>
                    </a:cubicBezTo>
                    <a:cubicBezTo>
                      <a:pt x="145" y="116"/>
                      <a:pt x="170" y="140"/>
                      <a:pt x="196" y="162"/>
                    </a:cubicBezTo>
                    <a:cubicBezTo>
                      <a:pt x="196" y="162"/>
                      <a:pt x="196" y="162"/>
                      <a:pt x="196" y="162"/>
                    </a:cubicBezTo>
                    <a:cubicBezTo>
                      <a:pt x="227" y="197"/>
                      <a:pt x="227" y="259"/>
                      <a:pt x="257" y="272"/>
                    </a:cubicBezTo>
                    <a:cubicBezTo>
                      <a:pt x="245" y="269"/>
                      <a:pt x="230" y="263"/>
                      <a:pt x="213" y="254"/>
                    </a:cubicBezTo>
                    <a:close/>
                    <a:moveTo>
                      <a:pt x="94" y="46"/>
                    </a:moveTo>
                    <a:cubicBezTo>
                      <a:pt x="171" y="93"/>
                      <a:pt x="235" y="118"/>
                      <a:pt x="312" y="122"/>
                    </a:cubicBezTo>
                    <a:cubicBezTo>
                      <a:pt x="331" y="127"/>
                      <a:pt x="345" y="136"/>
                      <a:pt x="353" y="146"/>
                    </a:cubicBezTo>
                    <a:cubicBezTo>
                      <a:pt x="309" y="110"/>
                      <a:pt x="248" y="180"/>
                      <a:pt x="163" y="115"/>
                    </a:cubicBezTo>
                    <a:cubicBezTo>
                      <a:pt x="163" y="115"/>
                      <a:pt x="163" y="115"/>
                      <a:pt x="163" y="115"/>
                    </a:cubicBezTo>
                    <a:cubicBezTo>
                      <a:pt x="129" y="85"/>
                      <a:pt x="102" y="57"/>
                      <a:pt x="94" y="46"/>
                    </a:cubicBezTo>
                    <a:close/>
                    <a:moveTo>
                      <a:pt x="243" y="99"/>
                    </a:moveTo>
                    <a:cubicBezTo>
                      <a:pt x="166" y="69"/>
                      <a:pt x="148" y="21"/>
                      <a:pt x="104" y="17"/>
                    </a:cubicBezTo>
                    <a:cubicBezTo>
                      <a:pt x="117" y="18"/>
                      <a:pt x="131" y="18"/>
                      <a:pt x="145" y="20"/>
                    </a:cubicBezTo>
                    <a:cubicBezTo>
                      <a:pt x="207" y="28"/>
                      <a:pt x="216" y="94"/>
                      <a:pt x="298" y="110"/>
                    </a:cubicBezTo>
                    <a:cubicBezTo>
                      <a:pt x="291" y="109"/>
                      <a:pt x="283" y="108"/>
                      <a:pt x="274" y="106"/>
                    </a:cubicBezTo>
                    <a:cubicBezTo>
                      <a:pt x="263" y="104"/>
                      <a:pt x="253" y="102"/>
                      <a:pt x="243" y="99"/>
                    </a:cubicBezTo>
                    <a:close/>
                    <a:moveTo>
                      <a:pt x="319" y="112"/>
                    </a:moveTo>
                    <a:cubicBezTo>
                      <a:pt x="319" y="112"/>
                      <a:pt x="319" y="112"/>
                      <a:pt x="319" y="112"/>
                    </a:cubicBezTo>
                    <a:cubicBezTo>
                      <a:pt x="231" y="100"/>
                      <a:pt x="205" y="27"/>
                      <a:pt x="150" y="20"/>
                    </a:cubicBezTo>
                    <a:cubicBezTo>
                      <a:pt x="211" y="26"/>
                      <a:pt x="275" y="40"/>
                      <a:pt x="326" y="81"/>
                    </a:cubicBezTo>
                    <a:cubicBezTo>
                      <a:pt x="353" y="102"/>
                      <a:pt x="366" y="117"/>
                      <a:pt x="319" y="112"/>
                    </a:cubicBezTo>
                    <a:close/>
                    <a:moveTo>
                      <a:pt x="98" y="17"/>
                    </a:moveTo>
                    <a:cubicBezTo>
                      <a:pt x="138" y="19"/>
                      <a:pt x="158" y="69"/>
                      <a:pt x="216" y="91"/>
                    </a:cubicBezTo>
                    <a:cubicBezTo>
                      <a:pt x="143" y="65"/>
                      <a:pt x="84" y="22"/>
                      <a:pt x="67" y="17"/>
                    </a:cubicBezTo>
                    <a:cubicBezTo>
                      <a:pt x="77" y="17"/>
                      <a:pt x="88" y="17"/>
                      <a:pt x="98" y="17"/>
                    </a:cubicBezTo>
                    <a:close/>
                    <a:moveTo>
                      <a:pt x="123" y="93"/>
                    </a:moveTo>
                    <a:cubicBezTo>
                      <a:pt x="156" y="137"/>
                      <a:pt x="155" y="217"/>
                      <a:pt x="200" y="247"/>
                    </a:cubicBezTo>
                    <a:cubicBezTo>
                      <a:pt x="199" y="246"/>
                      <a:pt x="197" y="245"/>
                      <a:pt x="195" y="244"/>
                    </a:cubicBezTo>
                    <a:cubicBezTo>
                      <a:pt x="120" y="200"/>
                      <a:pt x="53" y="21"/>
                      <a:pt x="53" y="21"/>
                    </a:cubicBezTo>
                    <a:cubicBezTo>
                      <a:pt x="73" y="39"/>
                      <a:pt x="97" y="65"/>
                      <a:pt x="123" y="93"/>
                    </a:cubicBezTo>
                    <a:close/>
                    <a:moveTo>
                      <a:pt x="92" y="135"/>
                    </a:moveTo>
                    <a:cubicBezTo>
                      <a:pt x="113" y="197"/>
                      <a:pt x="128" y="325"/>
                      <a:pt x="98" y="284"/>
                    </a:cubicBezTo>
                    <a:cubicBezTo>
                      <a:pt x="74" y="205"/>
                      <a:pt x="60" y="104"/>
                      <a:pt x="52" y="48"/>
                    </a:cubicBezTo>
                    <a:cubicBezTo>
                      <a:pt x="66" y="78"/>
                      <a:pt x="79" y="107"/>
                      <a:pt x="92" y="135"/>
                    </a:cubicBezTo>
                    <a:close/>
                    <a:moveTo>
                      <a:pt x="106" y="305"/>
                    </a:moveTo>
                    <a:cubicBezTo>
                      <a:pt x="131" y="314"/>
                      <a:pt x="120" y="205"/>
                      <a:pt x="92" y="135"/>
                    </a:cubicBezTo>
                    <a:cubicBezTo>
                      <a:pt x="108" y="171"/>
                      <a:pt x="124" y="204"/>
                      <a:pt x="137" y="236"/>
                    </a:cubicBezTo>
                    <a:cubicBezTo>
                      <a:pt x="145" y="279"/>
                      <a:pt x="115" y="329"/>
                      <a:pt x="137" y="370"/>
                    </a:cubicBezTo>
                    <a:cubicBezTo>
                      <a:pt x="129" y="360"/>
                      <a:pt x="122" y="345"/>
                      <a:pt x="114" y="328"/>
                    </a:cubicBezTo>
                    <a:cubicBezTo>
                      <a:pt x="111" y="321"/>
                      <a:pt x="108" y="313"/>
                      <a:pt x="106" y="305"/>
                    </a:cubicBezTo>
                    <a:close/>
                    <a:moveTo>
                      <a:pt x="132" y="404"/>
                    </a:moveTo>
                    <a:cubicBezTo>
                      <a:pt x="147" y="415"/>
                      <a:pt x="183" y="417"/>
                      <a:pt x="192" y="391"/>
                    </a:cubicBezTo>
                    <a:cubicBezTo>
                      <a:pt x="207" y="417"/>
                      <a:pt x="159" y="441"/>
                      <a:pt x="132" y="404"/>
                    </a:cubicBezTo>
                    <a:close/>
                    <a:moveTo>
                      <a:pt x="182" y="325"/>
                    </a:moveTo>
                    <a:cubicBezTo>
                      <a:pt x="196" y="340"/>
                      <a:pt x="215" y="353"/>
                      <a:pt x="235" y="354"/>
                    </a:cubicBezTo>
                    <a:cubicBezTo>
                      <a:pt x="242" y="372"/>
                      <a:pt x="202" y="419"/>
                      <a:pt x="182" y="325"/>
                    </a:cubicBezTo>
                    <a:close/>
                    <a:moveTo>
                      <a:pt x="173" y="305"/>
                    </a:moveTo>
                    <a:cubicBezTo>
                      <a:pt x="160" y="275"/>
                      <a:pt x="149" y="248"/>
                      <a:pt x="139" y="225"/>
                    </a:cubicBezTo>
                    <a:cubicBezTo>
                      <a:pt x="160" y="266"/>
                      <a:pt x="236" y="345"/>
                      <a:pt x="242" y="293"/>
                    </a:cubicBezTo>
                    <a:cubicBezTo>
                      <a:pt x="239" y="287"/>
                      <a:pt x="239" y="287"/>
                      <a:pt x="239" y="287"/>
                    </a:cubicBezTo>
                    <a:cubicBezTo>
                      <a:pt x="257" y="317"/>
                      <a:pt x="247" y="362"/>
                      <a:pt x="173" y="305"/>
                    </a:cubicBezTo>
                    <a:close/>
                    <a:moveTo>
                      <a:pt x="251" y="340"/>
                    </a:moveTo>
                    <a:cubicBezTo>
                      <a:pt x="281" y="340"/>
                      <a:pt x="307" y="322"/>
                      <a:pt x="297" y="299"/>
                    </a:cubicBezTo>
                    <a:cubicBezTo>
                      <a:pt x="321" y="320"/>
                      <a:pt x="304" y="355"/>
                      <a:pt x="251" y="340"/>
                    </a:cubicBezTo>
                    <a:close/>
                    <a:moveTo>
                      <a:pt x="281" y="276"/>
                    </a:moveTo>
                    <a:cubicBezTo>
                      <a:pt x="228" y="272"/>
                      <a:pt x="234" y="196"/>
                      <a:pt x="200" y="166"/>
                    </a:cubicBezTo>
                    <a:cubicBezTo>
                      <a:pt x="228" y="189"/>
                      <a:pt x="258" y="209"/>
                      <a:pt x="291" y="223"/>
                    </a:cubicBezTo>
                    <a:cubicBezTo>
                      <a:pt x="325" y="239"/>
                      <a:pt x="325" y="278"/>
                      <a:pt x="281" y="276"/>
                    </a:cubicBezTo>
                    <a:close/>
                    <a:moveTo>
                      <a:pt x="283" y="200"/>
                    </a:moveTo>
                    <a:cubicBezTo>
                      <a:pt x="248" y="183"/>
                      <a:pt x="208" y="154"/>
                      <a:pt x="174" y="126"/>
                    </a:cubicBezTo>
                    <a:cubicBezTo>
                      <a:pt x="202" y="147"/>
                      <a:pt x="230" y="150"/>
                      <a:pt x="257" y="148"/>
                    </a:cubicBezTo>
                    <a:cubicBezTo>
                      <a:pt x="257" y="148"/>
                      <a:pt x="257" y="148"/>
                      <a:pt x="257" y="148"/>
                    </a:cubicBezTo>
                    <a:cubicBezTo>
                      <a:pt x="284" y="181"/>
                      <a:pt x="334" y="220"/>
                      <a:pt x="356" y="193"/>
                    </a:cubicBezTo>
                    <a:cubicBezTo>
                      <a:pt x="356" y="193"/>
                      <a:pt x="356" y="193"/>
                      <a:pt x="356" y="193"/>
                    </a:cubicBezTo>
                    <a:cubicBezTo>
                      <a:pt x="345" y="209"/>
                      <a:pt x="319" y="216"/>
                      <a:pt x="283" y="200"/>
                    </a:cubicBezTo>
                    <a:close/>
                    <a:moveTo>
                      <a:pt x="326" y="272"/>
                    </a:moveTo>
                    <a:cubicBezTo>
                      <a:pt x="357" y="263"/>
                      <a:pt x="382" y="219"/>
                      <a:pt x="365" y="203"/>
                    </a:cubicBezTo>
                    <a:cubicBezTo>
                      <a:pt x="412" y="242"/>
                      <a:pt x="364" y="271"/>
                      <a:pt x="326" y="272"/>
                    </a:cubicBezTo>
                    <a:close/>
                    <a:moveTo>
                      <a:pt x="385" y="170"/>
                    </a:moveTo>
                    <a:cubicBezTo>
                      <a:pt x="401" y="160"/>
                      <a:pt x="397" y="113"/>
                      <a:pt x="359" y="86"/>
                    </a:cubicBezTo>
                    <a:cubicBezTo>
                      <a:pt x="396" y="104"/>
                      <a:pt x="452" y="157"/>
                      <a:pt x="385" y="170"/>
                    </a:cubicBezTo>
                    <a:close/>
                  </a:path>
                </a:pathLst>
              </a:custGeom>
              <a:solidFill>
                <a:srgbClr val="BC0000"/>
              </a:solidFill>
              <a:ln w="9525">
                <a:noFill/>
                <a:round/>
              </a:ln>
            </p:spPr>
            <p:txBody>
              <a:bodyPr/>
              <a:lstStyle/>
              <a:p>
                <a:endParaRPr lang="zh-CN" altLang="en-US"/>
              </a:p>
            </p:txBody>
          </p:sp>
        </p:grpSp>
        <p:grpSp>
          <p:nvGrpSpPr>
            <p:cNvPr id="59" name="Group 824"/>
            <p:cNvGrpSpPr/>
            <p:nvPr/>
          </p:nvGrpSpPr>
          <p:grpSpPr bwMode="auto">
            <a:xfrm>
              <a:off x="7969" y="2554"/>
              <a:ext cx="409" cy="741"/>
              <a:chOff x="8179" y="1237"/>
              <a:chExt cx="1448" cy="2620"/>
            </a:xfrm>
          </p:grpSpPr>
          <p:sp>
            <p:nvSpPr>
              <p:cNvPr id="60" name="Freeform 816"/>
              <p:cNvSpPr>
                <a:spLocks noEditPoints="1"/>
              </p:cNvSpPr>
              <p:nvPr/>
            </p:nvSpPr>
            <p:spPr bwMode="auto">
              <a:xfrm>
                <a:off x="8179" y="1237"/>
                <a:ext cx="1448" cy="1276"/>
              </a:xfrm>
              <a:custGeom>
                <a:avLst/>
                <a:gdLst/>
                <a:ahLst/>
                <a:cxnLst>
                  <a:cxn ang="0">
                    <a:pos x="147" y="456"/>
                  </a:cxn>
                  <a:cxn ang="0">
                    <a:pos x="573" y="388"/>
                  </a:cxn>
                  <a:cxn ang="0">
                    <a:pos x="35" y="92"/>
                  </a:cxn>
                  <a:cxn ang="0">
                    <a:pos x="175" y="236"/>
                  </a:cxn>
                  <a:cxn ang="0">
                    <a:pos x="345" y="278"/>
                  </a:cxn>
                  <a:cxn ang="0">
                    <a:pos x="175" y="236"/>
                  </a:cxn>
                  <a:cxn ang="0">
                    <a:pos x="175" y="236"/>
                  </a:cxn>
                  <a:cxn ang="0">
                    <a:pos x="178" y="111"/>
                  </a:cxn>
                  <a:cxn ang="0">
                    <a:pos x="352" y="208"/>
                  </a:cxn>
                  <a:cxn ang="0">
                    <a:pos x="275" y="121"/>
                  </a:cxn>
                  <a:cxn ang="0">
                    <a:pos x="202" y="101"/>
                  </a:cxn>
                  <a:cxn ang="0">
                    <a:pos x="221" y="102"/>
                  </a:cxn>
                  <a:cxn ang="0">
                    <a:pos x="482" y="278"/>
                  </a:cxn>
                  <a:cxn ang="0">
                    <a:pos x="396" y="227"/>
                  </a:cxn>
                  <a:cxn ang="0">
                    <a:pos x="296" y="131"/>
                  </a:cxn>
                  <a:cxn ang="0">
                    <a:pos x="503" y="320"/>
                  </a:cxn>
                  <a:cxn ang="0">
                    <a:pos x="228" y="227"/>
                  </a:cxn>
                  <a:cxn ang="0">
                    <a:pos x="234" y="188"/>
                  </a:cxn>
                  <a:cxn ang="0">
                    <a:pos x="402" y="288"/>
                  </a:cxn>
                  <a:cxn ang="0">
                    <a:pos x="503" y="320"/>
                  </a:cxn>
                  <a:cxn ang="0">
                    <a:pos x="296" y="343"/>
                  </a:cxn>
                  <a:cxn ang="0">
                    <a:pos x="280" y="346"/>
                  </a:cxn>
                  <a:cxn ang="0">
                    <a:pos x="228" y="301"/>
                  </a:cxn>
                  <a:cxn ang="0">
                    <a:pos x="234" y="299"/>
                  </a:cxn>
                  <a:cxn ang="0">
                    <a:pos x="214" y="274"/>
                  </a:cxn>
                  <a:cxn ang="0">
                    <a:pos x="389" y="327"/>
                  </a:cxn>
                  <a:cxn ang="0">
                    <a:pos x="509" y="339"/>
                  </a:cxn>
                  <a:cxn ang="0">
                    <a:pos x="234" y="407"/>
                  </a:cxn>
                  <a:cxn ang="0">
                    <a:pos x="311" y="423"/>
                  </a:cxn>
                  <a:cxn ang="0">
                    <a:pos x="551" y="387"/>
                  </a:cxn>
                  <a:cxn ang="0">
                    <a:pos x="233" y="396"/>
                  </a:cxn>
                  <a:cxn ang="0">
                    <a:pos x="307" y="350"/>
                  </a:cxn>
                  <a:cxn ang="0">
                    <a:pos x="322" y="346"/>
                  </a:cxn>
                  <a:cxn ang="0">
                    <a:pos x="551" y="387"/>
                  </a:cxn>
                  <a:cxn ang="0">
                    <a:pos x="292" y="447"/>
                  </a:cxn>
                  <a:cxn ang="0">
                    <a:pos x="305" y="441"/>
                  </a:cxn>
                  <a:cxn ang="0">
                    <a:pos x="513" y="444"/>
                  </a:cxn>
                  <a:cxn ang="0">
                    <a:pos x="559" y="402"/>
                  </a:cxn>
                  <a:cxn ang="0">
                    <a:pos x="275" y="457"/>
                  </a:cxn>
                  <a:cxn ang="0">
                    <a:pos x="254" y="444"/>
                  </a:cxn>
                  <a:cxn ang="0">
                    <a:pos x="217" y="363"/>
                  </a:cxn>
                  <a:cxn ang="0">
                    <a:pos x="217" y="363"/>
                  </a:cxn>
                  <a:cxn ang="0">
                    <a:pos x="96" y="273"/>
                  </a:cxn>
                  <a:cxn ang="0">
                    <a:pos x="85" y="155"/>
                  </a:cxn>
                  <a:cxn ang="0">
                    <a:pos x="85" y="155"/>
                  </a:cxn>
                  <a:cxn ang="0">
                    <a:pos x="148" y="98"/>
                  </a:cxn>
                </a:cxnLst>
                <a:rect l="0" t="0" r="r" b="b"/>
                <a:pathLst>
                  <a:path w="613" h="540">
                    <a:moveTo>
                      <a:pt x="35" y="92"/>
                    </a:moveTo>
                    <a:cubicBezTo>
                      <a:pt x="70" y="183"/>
                      <a:pt x="65" y="372"/>
                      <a:pt x="147" y="456"/>
                    </a:cubicBezTo>
                    <a:cubicBezTo>
                      <a:pt x="230" y="540"/>
                      <a:pt x="310" y="489"/>
                      <a:pt x="387" y="476"/>
                    </a:cubicBezTo>
                    <a:cubicBezTo>
                      <a:pt x="517" y="453"/>
                      <a:pt x="613" y="473"/>
                      <a:pt x="573" y="388"/>
                    </a:cubicBezTo>
                    <a:cubicBezTo>
                      <a:pt x="512" y="259"/>
                      <a:pt x="366" y="127"/>
                      <a:pt x="231" y="64"/>
                    </a:cubicBezTo>
                    <a:cubicBezTo>
                      <a:pt x="97" y="2"/>
                      <a:pt x="0" y="0"/>
                      <a:pt x="35" y="92"/>
                    </a:cubicBezTo>
                    <a:close/>
                    <a:moveTo>
                      <a:pt x="238" y="266"/>
                    </a:moveTo>
                    <a:cubicBezTo>
                      <a:pt x="201" y="264"/>
                      <a:pt x="182" y="251"/>
                      <a:pt x="175" y="236"/>
                    </a:cubicBezTo>
                    <a:cubicBezTo>
                      <a:pt x="175" y="215"/>
                      <a:pt x="179" y="209"/>
                      <a:pt x="227" y="232"/>
                    </a:cubicBezTo>
                    <a:cubicBezTo>
                      <a:pt x="275" y="255"/>
                      <a:pt x="311" y="272"/>
                      <a:pt x="345" y="278"/>
                    </a:cubicBezTo>
                    <a:cubicBezTo>
                      <a:pt x="309" y="273"/>
                      <a:pt x="272" y="268"/>
                      <a:pt x="238" y="266"/>
                    </a:cubicBezTo>
                    <a:close/>
                    <a:moveTo>
                      <a:pt x="175" y="236"/>
                    </a:moveTo>
                    <a:cubicBezTo>
                      <a:pt x="175" y="235"/>
                      <a:pt x="175" y="235"/>
                      <a:pt x="175" y="235"/>
                    </a:cubicBezTo>
                    <a:cubicBezTo>
                      <a:pt x="175" y="235"/>
                      <a:pt x="175" y="235"/>
                      <a:pt x="175" y="236"/>
                    </a:cubicBezTo>
                    <a:close/>
                    <a:moveTo>
                      <a:pt x="226" y="171"/>
                    </a:moveTo>
                    <a:cubicBezTo>
                      <a:pt x="178" y="163"/>
                      <a:pt x="163" y="129"/>
                      <a:pt x="178" y="111"/>
                    </a:cubicBezTo>
                    <a:cubicBezTo>
                      <a:pt x="220" y="91"/>
                      <a:pt x="323" y="180"/>
                      <a:pt x="352" y="208"/>
                    </a:cubicBezTo>
                    <a:cubicBezTo>
                      <a:pt x="352" y="208"/>
                      <a:pt x="352" y="208"/>
                      <a:pt x="352" y="208"/>
                    </a:cubicBezTo>
                    <a:cubicBezTo>
                      <a:pt x="306" y="190"/>
                      <a:pt x="259" y="176"/>
                      <a:pt x="226" y="171"/>
                    </a:cubicBezTo>
                    <a:close/>
                    <a:moveTo>
                      <a:pt x="275" y="121"/>
                    </a:moveTo>
                    <a:cubicBezTo>
                      <a:pt x="252" y="119"/>
                      <a:pt x="279" y="136"/>
                      <a:pt x="300" y="156"/>
                    </a:cubicBezTo>
                    <a:cubicBezTo>
                      <a:pt x="271" y="136"/>
                      <a:pt x="218" y="102"/>
                      <a:pt x="202" y="101"/>
                    </a:cubicBezTo>
                    <a:cubicBezTo>
                      <a:pt x="202" y="101"/>
                      <a:pt x="202" y="101"/>
                      <a:pt x="202" y="101"/>
                    </a:cubicBezTo>
                    <a:cubicBezTo>
                      <a:pt x="208" y="101"/>
                      <a:pt x="214" y="100"/>
                      <a:pt x="221" y="102"/>
                    </a:cubicBezTo>
                    <a:cubicBezTo>
                      <a:pt x="236" y="104"/>
                      <a:pt x="255" y="111"/>
                      <a:pt x="275" y="121"/>
                    </a:cubicBezTo>
                    <a:close/>
                    <a:moveTo>
                      <a:pt x="482" y="278"/>
                    </a:moveTo>
                    <a:cubicBezTo>
                      <a:pt x="463" y="261"/>
                      <a:pt x="431" y="243"/>
                      <a:pt x="396" y="227"/>
                    </a:cubicBezTo>
                    <a:cubicBezTo>
                      <a:pt x="396" y="227"/>
                      <a:pt x="396" y="227"/>
                      <a:pt x="396" y="227"/>
                    </a:cubicBezTo>
                    <a:cubicBezTo>
                      <a:pt x="377" y="217"/>
                      <a:pt x="337" y="189"/>
                      <a:pt x="312" y="164"/>
                    </a:cubicBezTo>
                    <a:cubicBezTo>
                      <a:pt x="288" y="138"/>
                      <a:pt x="280" y="123"/>
                      <a:pt x="296" y="131"/>
                    </a:cubicBezTo>
                    <a:cubicBezTo>
                      <a:pt x="359" y="165"/>
                      <a:pt x="434" y="222"/>
                      <a:pt x="482" y="278"/>
                    </a:cubicBezTo>
                    <a:close/>
                    <a:moveTo>
                      <a:pt x="503" y="320"/>
                    </a:moveTo>
                    <a:cubicBezTo>
                      <a:pt x="471" y="303"/>
                      <a:pt x="409" y="288"/>
                      <a:pt x="345" y="278"/>
                    </a:cubicBezTo>
                    <a:cubicBezTo>
                      <a:pt x="312" y="269"/>
                      <a:pt x="265" y="247"/>
                      <a:pt x="228" y="227"/>
                    </a:cubicBezTo>
                    <a:cubicBezTo>
                      <a:pt x="206" y="215"/>
                      <a:pt x="186" y="208"/>
                      <a:pt x="177" y="211"/>
                    </a:cubicBezTo>
                    <a:cubicBezTo>
                      <a:pt x="185" y="197"/>
                      <a:pt x="205" y="187"/>
                      <a:pt x="234" y="188"/>
                    </a:cubicBezTo>
                    <a:cubicBezTo>
                      <a:pt x="234" y="188"/>
                      <a:pt x="234" y="188"/>
                      <a:pt x="234" y="188"/>
                    </a:cubicBezTo>
                    <a:cubicBezTo>
                      <a:pt x="231" y="197"/>
                      <a:pt x="315" y="261"/>
                      <a:pt x="402" y="288"/>
                    </a:cubicBezTo>
                    <a:cubicBezTo>
                      <a:pt x="338" y="268"/>
                      <a:pt x="222" y="190"/>
                      <a:pt x="268" y="192"/>
                    </a:cubicBezTo>
                    <a:cubicBezTo>
                      <a:pt x="345" y="208"/>
                      <a:pt x="441" y="261"/>
                      <a:pt x="503" y="320"/>
                    </a:cubicBezTo>
                    <a:close/>
                    <a:moveTo>
                      <a:pt x="509" y="339"/>
                    </a:moveTo>
                    <a:cubicBezTo>
                      <a:pt x="432" y="313"/>
                      <a:pt x="372" y="328"/>
                      <a:pt x="296" y="343"/>
                    </a:cubicBezTo>
                    <a:cubicBezTo>
                      <a:pt x="261" y="345"/>
                      <a:pt x="256" y="323"/>
                      <a:pt x="272" y="320"/>
                    </a:cubicBezTo>
                    <a:cubicBezTo>
                      <a:pt x="254" y="319"/>
                      <a:pt x="255" y="339"/>
                      <a:pt x="280" y="346"/>
                    </a:cubicBezTo>
                    <a:cubicBezTo>
                      <a:pt x="233" y="354"/>
                      <a:pt x="205" y="332"/>
                      <a:pt x="196" y="310"/>
                    </a:cubicBezTo>
                    <a:cubicBezTo>
                      <a:pt x="196" y="294"/>
                      <a:pt x="197" y="286"/>
                      <a:pt x="228" y="301"/>
                    </a:cubicBezTo>
                    <a:cubicBezTo>
                      <a:pt x="260" y="316"/>
                      <a:pt x="295" y="336"/>
                      <a:pt x="370" y="329"/>
                    </a:cubicBezTo>
                    <a:cubicBezTo>
                      <a:pt x="323" y="331"/>
                      <a:pt x="271" y="324"/>
                      <a:pt x="234" y="299"/>
                    </a:cubicBezTo>
                    <a:cubicBezTo>
                      <a:pt x="204" y="279"/>
                      <a:pt x="193" y="290"/>
                      <a:pt x="193" y="302"/>
                    </a:cubicBezTo>
                    <a:cubicBezTo>
                      <a:pt x="190" y="287"/>
                      <a:pt x="197" y="275"/>
                      <a:pt x="214" y="274"/>
                    </a:cubicBezTo>
                    <a:cubicBezTo>
                      <a:pt x="223" y="274"/>
                      <a:pt x="240" y="275"/>
                      <a:pt x="260" y="276"/>
                    </a:cubicBezTo>
                    <a:cubicBezTo>
                      <a:pt x="249" y="278"/>
                      <a:pt x="330" y="327"/>
                      <a:pt x="389" y="327"/>
                    </a:cubicBezTo>
                    <a:cubicBezTo>
                      <a:pt x="361" y="327"/>
                      <a:pt x="237" y="281"/>
                      <a:pt x="284" y="279"/>
                    </a:cubicBezTo>
                    <a:cubicBezTo>
                      <a:pt x="356" y="286"/>
                      <a:pt x="458" y="304"/>
                      <a:pt x="509" y="339"/>
                    </a:cubicBezTo>
                    <a:close/>
                    <a:moveTo>
                      <a:pt x="234" y="407"/>
                    </a:moveTo>
                    <a:cubicBezTo>
                      <a:pt x="234" y="407"/>
                      <a:pt x="234" y="407"/>
                      <a:pt x="234" y="407"/>
                    </a:cubicBezTo>
                    <a:cubicBezTo>
                      <a:pt x="237" y="360"/>
                      <a:pt x="370" y="398"/>
                      <a:pt x="411" y="391"/>
                    </a:cubicBezTo>
                    <a:cubicBezTo>
                      <a:pt x="371" y="400"/>
                      <a:pt x="334" y="413"/>
                      <a:pt x="311" y="423"/>
                    </a:cubicBezTo>
                    <a:cubicBezTo>
                      <a:pt x="271" y="439"/>
                      <a:pt x="240" y="427"/>
                      <a:pt x="234" y="407"/>
                    </a:cubicBezTo>
                    <a:close/>
                    <a:moveTo>
                      <a:pt x="551" y="387"/>
                    </a:moveTo>
                    <a:cubicBezTo>
                      <a:pt x="511" y="376"/>
                      <a:pt x="461" y="380"/>
                      <a:pt x="415" y="390"/>
                    </a:cubicBezTo>
                    <a:cubicBezTo>
                      <a:pt x="366" y="391"/>
                      <a:pt x="243" y="361"/>
                      <a:pt x="233" y="396"/>
                    </a:cubicBezTo>
                    <a:cubicBezTo>
                      <a:pt x="235" y="382"/>
                      <a:pt x="250" y="367"/>
                      <a:pt x="281" y="358"/>
                    </a:cubicBezTo>
                    <a:cubicBezTo>
                      <a:pt x="289" y="355"/>
                      <a:pt x="298" y="353"/>
                      <a:pt x="307" y="350"/>
                    </a:cubicBezTo>
                    <a:cubicBezTo>
                      <a:pt x="349" y="341"/>
                      <a:pt x="448" y="382"/>
                      <a:pt x="477" y="381"/>
                    </a:cubicBezTo>
                    <a:cubicBezTo>
                      <a:pt x="442" y="375"/>
                      <a:pt x="366" y="341"/>
                      <a:pt x="322" y="346"/>
                    </a:cubicBezTo>
                    <a:cubicBezTo>
                      <a:pt x="322" y="346"/>
                      <a:pt x="322" y="346"/>
                      <a:pt x="322" y="346"/>
                    </a:cubicBezTo>
                    <a:cubicBezTo>
                      <a:pt x="411" y="326"/>
                      <a:pt x="523" y="323"/>
                      <a:pt x="551" y="387"/>
                    </a:cubicBezTo>
                    <a:close/>
                    <a:moveTo>
                      <a:pt x="275" y="457"/>
                    </a:moveTo>
                    <a:cubicBezTo>
                      <a:pt x="280" y="454"/>
                      <a:pt x="286" y="450"/>
                      <a:pt x="292" y="447"/>
                    </a:cubicBezTo>
                    <a:cubicBezTo>
                      <a:pt x="352" y="426"/>
                      <a:pt x="360" y="463"/>
                      <a:pt x="406" y="459"/>
                    </a:cubicBezTo>
                    <a:cubicBezTo>
                      <a:pt x="376" y="460"/>
                      <a:pt x="346" y="427"/>
                      <a:pt x="305" y="441"/>
                    </a:cubicBezTo>
                    <a:cubicBezTo>
                      <a:pt x="324" y="431"/>
                      <a:pt x="344" y="422"/>
                      <a:pt x="364" y="415"/>
                    </a:cubicBezTo>
                    <a:cubicBezTo>
                      <a:pt x="428" y="397"/>
                      <a:pt x="467" y="446"/>
                      <a:pt x="513" y="444"/>
                    </a:cubicBezTo>
                    <a:cubicBezTo>
                      <a:pt x="477" y="442"/>
                      <a:pt x="435" y="396"/>
                      <a:pt x="379" y="410"/>
                    </a:cubicBezTo>
                    <a:cubicBezTo>
                      <a:pt x="443" y="390"/>
                      <a:pt x="510" y="383"/>
                      <a:pt x="559" y="402"/>
                    </a:cubicBezTo>
                    <a:cubicBezTo>
                      <a:pt x="559" y="457"/>
                      <a:pt x="493" y="439"/>
                      <a:pt x="406" y="459"/>
                    </a:cubicBezTo>
                    <a:cubicBezTo>
                      <a:pt x="318" y="480"/>
                      <a:pt x="266" y="466"/>
                      <a:pt x="275" y="457"/>
                    </a:cubicBezTo>
                    <a:close/>
                    <a:moveTo>
                      <a:pt x="151" y="420"/>
                    </a:moveTo>
                    <a:cubicBezTo>
                      <a:pt x="174" y="444"/>
                      <a:pt x="226" y="447"/>
                      <a:pt x="254" y="444"/>
                    </a:cubicBezTo>
                    <a:cubicBezTo>
                      <a:pt x="210" y="491"/>
                      <a:pt x="163" y="468"/>
                      <a:pt x="151" y="420"/>
                    </a:cubicBezTo>
                    <a:close/>
                    <a:moveTo>
                      <a:pt x="217" y="363"/>
                    </a:moveTo>
                    <a:cubicBezTo>
                      <a:pt x="195" y="394"/>
                      <a:pt x="143" y="408"/>
                      <a:pt x="136" y="382"/>
                    </a:cubicBezTo>
                    <a:cubicBezTo>
                      <a:pt x="129" y="356"/>
                      <a:pt x="164" y="345"/>
                      <a:pt x="217" y="363"/>
                    </a:cubicBezTo>
                    <a:close/>
                    <a:moveTo>
                      <a:pt x="180" y="267"/>
                    </a:moveTo>
                    <a:cubicBezTo>
                      <a:pt x="153" y="294"/>
                      <a:pt x="99" y="300"/>
                      <a:pt x="96" y="273"/>
                    </a:cubicBezTo>
                    <a:cubicBezTo>
                      <a:pt x="94" y="246"/>
                      <a:pt x="131" y="241"/>
                      <a:pt x="180" y="267"/>
                    </a:cubicBezTo>
                    <a:close/>
                    <a:moveTo>
                      <a:pt x="85" y="155"/>
                    </a:moveTo>
                    <a:cubicBezTo>
                      <a:pt x="90" y="126"/>
                      <a:pt x="129" y="132"/>
                      <a:pt x="173" y="172"/>
                    </a:cubicBezTo>
                    <a:cubicBezTo>
                      <a:pt x="137" y="192"/>
                      <a:pt x="80" y="183"/>
                      <a:pt x="85" y="155"/>
                    </a:cubicBezTo>
                    <a:close/>
                    <a:moveTo>
                      <a:pt x="51" y="58"/>
                    </a:moveTo>
                    <a:cubicBezTo>
                      <a:pt x="60" y="30"/>
                      <a:pt x="114" y="49"/>
                      <a:pt x="148" y="98"/>
                    </a:cubicBezTo>
                    <a:cubicBezTo>
                      <a:pt x="86" y="102"/>
                      <a:pt x="42" y="85"/>
                      <a:pt x="51" y="58"/>
                    </a:cubicBezTo>
                    <a:close/>
                  </a:path>
                </a:pathLst>
              </a:custGeom>
              <a:solidFill>
                <a:srgbClr val="000000">
                  <a:alpha val="0"/>
                </a:srgbClr>
              </a:solidFill>
              <a:ln w="9525">
                <a:noFill/>
                <a:round/>
              </a:ln>
            </p:spPr>
            <p:txBody>
              <a:bodyPr/>
              <a:lstStyle/>
              <a:p>
                <a:endParaRPr lang="zh-CN" altLang="en-US"/>
              </a:p>
            </p:txBody>
          </p:sp>
          <p:sp>
            <p:nvSpPr>
              <p:cNvPr id="61" name="Freeform 818"/>
              <p:cNvSpPr>
                <a:spLocks noEditPoints="1"/>
              </p:cNvSpPr>
              <p:nvPr/>
            </p:nvSpPr>
            <p:spPr bwMode="auto">
              <a:xfrm>
                <a:off x="8542" y="2300"/>
                <a:ext cx="1066" cy="1557"/>
              </a:xfrm>
              <a:custGeom>
                <a:avLst/>
                <a:gdLst/>
                <a:ahLst/>
                <a:cxnLst>
                  <a:cxn ang="0">
                    <a:pos x="64" y="268"/>
                  </a:cxn>
                  <a:cxn ang="0">
                    <a:pos x="178" y="361"/>
                  </a:cxn>
                  <a:cxn ang="0">
                    <a:pos x="165" y="619"/>
                  </a:cxn>
                  <a:cxn ang="0">
                    <a:pos x="255" y="423"/>
                  </a:cxn>
                  <a:cxn ang="0">
                    <a:pos x="415" y="0"/>
                  </a:cxn>
                  <a:cxn ang="0">
                    <a:pos x="43" y="183"/>
                  </a:cxn>
                  <a:cxn ang="0">
                    <a:pos x="185" y="460"/>
                  </a:cxn>
                  <a:cxn ang="0">
                    <a:pos x="162" y="584"/>
                  </a:cxn>
                  <a:cxn ang="0">
                    <a:pos x="93" y="154"/>
                  </a:cxn>
                  <a:cxn ang="0">
                    <a:pos x="191" y="148"/>
                  </a:cxn>
                  <a:cxn ang="0">
                    <a:pos x="93" y="154"/>
                  </a:cxn>
                  <a:cxn ang="0">
                    <a:pos x="218" y="279"/>
                  </a:cxn>
                  <a:cxn ang="0">
                    <a:pos x="272" y="243"/>
                  </a:cxn>
                  <a:cxn ang="0">
                    <a:pos x="352" y="137"/>
                  </a:cxn>
                  <a:cxn ang="0">
                    <a:pos x="241" y="299"/>
                  </a:cxn>
                  <a:cxn ang="0">
                    <a:pos x="272" y="243"/>
                  </a:cxn>
                  <a:cxn ang="0">
                    <a:pos x="213" y="287"/>
                  </a:cxn>
                  <a:cxn ang="0">
                    <a:pos x="315" y="236"/>
                  </a:cxn>
                  <a:cxn ang="0">
                    <a:pos x="279" y="343"/>
                  </a:cxn>
                  <a:cxn ang="0">
                    <a:pos x="255" y="162"/>
                  </a:cxn>
                  <a:cxn ang="0">
                    <a:pos x="328" y="93"/>
                  </a:cxn>
                  <a:cxn ang="0">
                    <a:pos x="194" y="272"/>
                  </a:cxn>
                  <a:cxn ang="0">
                    <a:pos x="289" y="115"/>
                  </a:cxn>
                  <a:cxn ang="0">
                    <a:pos x="140" y="122"/>
                  </a:cxn>
                  <a:cxn ang="0">
                    <a:pos x="289" y="115"/>
                  </a:cxn>
                  <a:cxn ang="0">
                    <a:pos x="153" y="110"/>
                  </a:cxn>
                  <a:cxn ang="0">
                    <a:pos x="348" y="17"/>
                  </a:cxn>
                  <a:cxn ang="0">
                    <a:pos x="178" y="106"/>
                  </a:cxn>
                  <a:cxn ang="0">
                    <a:pos x="301" y="20"/>
                  </a:cxn>
                  <a:cxn ang="0">
                    <a:pos x="132" y="112"/>
                  </a:cxn>
                  <a:cxn ang="0">
                    <a:pos x="384" y="17"/>
                  </a:cxn>
                  <a:cxn ang="0">
                    <a:pos x="353" y="17"/>
                  </a:cxn>
                  <a:cxn ang="0">
                    <a:pos x="398" y="21"/>
                  </a:cxn>
                  <a:cxn ang="0">
                    <a:pos x="251" y="247"/>
                  </a:cxn>
                  <a:cxn ang="0">
                    <a:pos x="398" y="21"/>
                  </a:cxn>
                  <a:cxn ang="0">
                    <a:pos x="353" y="284"/>
                  </a:cxn>
                  <a:cxn ang="0">
                    <a:pos x="399" y="48"/>
                  </a:cxn>
                  <a:cxn ang="0">
                    <a:pos x="315" y="370"/>
                  </a:cxn>
                  <a:cxn ang="0">
                    <a:pos x="360" y="135"/>
                  </a:cxn>
                  <a:cxn ang="0">
                    <a:pos x="337" y="328"/>
                  </a:cxn>
                  <a:cxn ang="0">
                    <a:pos x="319" y="404"/>
                  </a:cxn>
                  <a:cxn ang="0">
                    <a:pos x="216" y="354"/>
                  </a:cxn>
                  <a:cxn ang="0">
                    <a:pos x="216" y="354"/>
                  </a:cxn>
                  <a:cxn ang="0">
                    <a:pos x="209" y="293"/>
                  </a:cxn>
                  <a:cxn ang="0">
                    <a:pos x="278" y="305"/>
                  </a:cxn>
                  <a:cxn ang="0">
                    <a:pos x="154" y="299"/>
                  </a:cxn>
                  <a:cxn ang="0">
                    <a:pos x="154" y="299"/>
                  </a:cxn>
                  <a:cxn ang="0">
                    <a:pos x="252" y="166"/>
                  </a:cxn>
                  <a:cxn ang="0">
                    <a:pos x="160" y="223"/>
                  </a:cxn>
                  <a:cxn ang="0">
                    <a:pos x="95" y="193"/>
                  </a:cxn>
                  <a:cxn ang="0">
                    <a:pos x="194" y="148"/>
                  </a:cxn>
                  <a:cxn ang="0">
                    <a:pos x="168" y="200"/>
                  </a:cxn>
                  <a:cxn ang="0">
                    <a:pos x="87" y="203"/>
                  </a:cxn>
                  <a:cxn ang="0">
                    <a:pos x="87" y="203"/>
                  </a:cxn>
                  <a:cxn ang="0">
                    <a:pos x="66" y="170"/>
                  </a:cxn>
                </a:cxnLst>
                <a:rect l="0" t="0" r="r" b="b"/>
                <a:pathLst>
                  <a:path w="451" h="659">
                    <a:moveTo>
                      <a:pt x="43" y="183"/>
                    </a:moveTo>
                    <a:cubicBezTo>
                      <a:pt x="83" y="203"/>
                      <a:pt x="33" y="236"/>
                      <a:pt x="64" y="268"/>
                    </a:cubicBezTo>
                    <a:cubicBezTo>
                      <a:pt x="94" y="299"/>
                      <a:pt x="126" y="283"/>
                      <a:pt x="130" y="322"/>
                    </a:cubicBezTo>
                    <a:cubicBezTo>
                      <a:pt x="134" y="360"/>
                      <a:pt x="151" y="360"/>
                      <a:pt x="178" y="361"/>
                    </a:cubicBezTo>
                    <a:cubicBezTo>
                      <a:pt x="204" y="362"/>
                      <a:pt x="210" y="369"/>
                      <a:pt x="173" y="416"/>
                    </a:cubicBezTo>
                    <a:cubicBezTo>
                      <a:pt x="137" y="463"/>
                      <a:pt x="124" y="578"/>
                      <a:pt x="165" y="619"/>
                    </a:cubicBezTo>
                    <a:cubicBezTo>
                      <a:pt x="207" y="659"/>
                      <a:pt x="227" y="609"/>
                      <a:pt x="214" y="553"/>
                    </a:cubicBezTo>
                    <a:cubicBezTo>
                      <a:pt x="201" y="498"/>
                      <a:pt x="229" y="392"/>
                      <a:pt x="255" y="423"/>
                    </a:cubicBezTo>
                    <a:cubicBezTo>
                      <a:pt x="280" y="455"/>
                      <a:pt x="319" y="460"/>
                      <a:pt x="350" y="355"/>
                    </a:cubicBezTo>
                    <a:cubicBezTo>
                      <a:pt x="382" y="250"/>
                      <a:pt x="451" y="12"/>
                      <a:pt x="415" y="0"/>
                    </a:cubicBezTo>
                    <a:cubicBezTo>
                      <a:pt x="347" y="3"/>
                      <a:pt x="142" y="25"/>
                      <a:pt x="85" y="68"/>
                    </a:cubicBezTo>
                    <a:cubicBezTo>
                      <a:pt x="28" y="112"/>
                      <a:pt x="4" y="164"/>
                      <a:pt x="43" y="183"/>
                    </a:cubicBezTo>
                    <a:close/>
                    <a:moveTo>
                      <a:pt x="162" y="584"/>
                    </a:moveTo>
                    <a:cubicBezTo>
                      <a:pt x="151" y="540"/>
                      <a:pt x="164" y="499"/>
                      <a:pt x="185" y="460"/>
                    </a:cubicBezTo>
                    <a:cubicBezTo>
                      <a:pt x="167" y="496"/>
                      <a:pt x="186" y="540"/>
                      <a:pt x="197" y="572"/>
                    </a:cubicBezTo>
                    <a:cubicBezTo>
                      <a:pt x="208" y="603"/>
                      <a:pt x="172" y="621"/>
                      <a:pt x="162" y="584"/>
                    </a:cubicBezTo>
                    <a:close/>
                    <a:moveTo>
                      <a:pt x="93" y="154"/>
                    </a:moveTo>
                    <a:cubicBezTo>
                      <a:pt x="93" y="154"/>
                      <a:pt x="93" y="154"/>
                      <a:pt x="93" y="154"/>
                    </a:cubicBezTo>
                    <a:cubicBezTo>
                      <a:pt x="117" y="131"/>
                      <a:pt x="152" y="145"/>
                      <a:pt x="191" y="148"/>
                    </a:cubicBezTo>
                    <a:cubicBezTo>
                      <a:pt x="191" y="148"/>
                      <a:pt x="191" y="148"/>
                      <a:pt x="191" y="148"/>
                    </a:cubicBezTo>
                    <a:cubicBezTo>
                      <a:pt x="146" y="192"/>
                      <a:pt x="122" y="201"/>
                      <a:pt x="90" y="185"/>
                    </a:cubicBezTo>
                    <a:cubicBezTo>
                      <a:pt x="87" y="175"/>
                      <a:pt x="88" y="164"/>
                      <a:pt x="93" y="154"/>
                    </a:cubicBezTo>
                    <a:close/>
                    <a:moveTo>
                      <a:pt x="213" y="287"/>
                    </a:moveTo>
                    <a:cubicBezTo>
                      <a:pt x="214" y="284"/>
                      <a:pt x="216" y="281"/>
                      <a:pt x="218" y="279"/>
                    </a:cubicBezTo>
                    <a:cubicBezTo>
                      <a:pt x="238" y="269"/>
                      <a:pt x="255" y="259"/>
                      <a:pt x="274" y="241"/>
                    </a:cubicBezTo>
                    <a:cubicBezTo>
                      <a:pt x="273" y="241"/>
                      <a:pt x="273" y="242"/>
                      <a:pt x="272" y="243"/>
                    </a:cubicBezTo>
                    <a:cubicBezTo>
                      <a:pt x="273" y="242"/>
                      <a:pt x="273" y="241"/>
                      <a:pt x="274" y="241"/>
                    </a:cubicBezTo>
                    <a:cubicBezTo>
                      <a:pt x="295" y="221"/>
                      <a:pt x="319" y="190"/>
                      <a:pt x="352" y="137"/>
                    </a:cubicBezTo>
                    <a:cubicBezTo>
                      <a:pt x="340" y="159"/>
                      <a:pt x="328" y="188"/>
                      <a:pt x="312" y="225"/>
                    </a:cubicBezTo>
                    <a:cubicBezTo>
                      <a:pt x="298" y="246"/>
                      <a:pt x="265" y="284"/>
                      <a:pt x="241" y="299"/>
                    </a:cubicBezTo>
                    <a:cubicBezTo>
                      <a:pt x="243" y="297"/>
                      <a:pt x="251" y="292"/>
                      <a:pt x="251" y="292"/>
                    </a:cubicBezTo>
                    <a:cubicBezTo>
                      <a:pt x="261" y="278"/>
                      <a:pt x="267" y="252"/>
                      <a:pt x="272" y="243"/>
                    </a:cubicBezTo>
                    <a:cubicBezTo>
                      <a:pt x="260" y="262"/>
                      <a:pt x="250" y="289"/>
                      <a:pt x="241" y="299"/>
                    </a:cubicBezTo>
                    <a:cubicBezTo>
                      <a:pt x="225" y="309"/>
                      <a:pt x="213" y="308"/>
                      <a:pt x="213" y="287"/>
                    </a:cubicBezTo>
                    <a:close/>
                    <a:moveTo>
                      <a:pt x="279" y="343"/>
                    </a:moveTo>
                    <a:cubicBezTo>
                      <a:pt x="286" y="311"/>
                      <a:pt x="298" y="275"/>
                      <a:pt x="315" y="236"/>
                    </a:cubicBezTo>
                    <a:cubicBezTo>
                      <a:pt x="302" y="278"/>
                      <a:pt x="331" y="313"/>
                      <a:pt x="307" y="381"/>
                    </a:cubicBezTo>
                    <a:cubicBezTo>
                      <a:pt x="285" y="406"/>
                      <a:pt x="269" y="396"/>
                      <a:pt x="279" y="343"/>
                    </a:cubicBezTo>
                    <a:close/>
                    <a:moveTo>
                      <a:pt x="194" y="272"/>
                    </a:moveTo>
                    <a:cubicBezTo>
                      <a:pt x="224" y="259"/>
                      <a:pt x="224" y="197"/>
                      <a:pt x="255" y="162"/>
                    </a:cubicBezTo>
                    <a:cubicBezTo>
                      <a:pt x="255" y="162"/>
                      <a:pt x="255" y="162"/>
                      <a:pt x="255" y="162"/>
                    </a:cubicBezTo>
                    <a:cubicBezTo>
                      <a:pt x="282" y="140"/>
                      <a:pt x="306" y="116"/>
                      <a:pt x="328" y="93"/>
                    </a:cubicBezTo>
                    <a:cubicBezTo>
                      <a:pt x="295" y="126"/>
                      <a:pt x="293" y="220"/>
                      <a:pt x="239" y="254"/>
                    </a:cubicBezTo>
                    <a:cubicBezTo>
                      <a:pt x="222" y="263"/>
                      <a:pt x="207" y="269"/>
                      <a:pt x="194" y="272"/>
                    </a:cubicBezTo>
                    <a:close/>
                    <a:moveTo>
                      <a:pt x="289" y="115"/>
                    </a:moveTo>
                    <a:cubicBezTo>
                      <a:pt x="289" y="115"/>
                      <a:pt x="289" y="115"/>
                      <a:pt x="289" y="115"/>
                    </a:cubicBezTo>
                    <a:cubicBezTo>
                      <a:pt x="204" y="180"/>
                      <a:pt x="143" y="110"/>
                      <a:pt x="99" y="146"/>
                    </a:cubicBezTo>
                    <a:cubicBezTo>
                      <a:pt x="107" y="136"/>
                      <a:pt x="120" y="127"/>
                      <a:pt x="140" y="122"/>
                    </a:cubicBezTo>
                    <a:cubicBezTo>
                      <a:pt x="216" y="118"/>
                      <a:pt x="280" y="93"/>
                      <a:pt x="358" y="46"/>
                    </a:cubicBezTo>
                    <a:cubicBezTo>
                      <a:pt x="350" y="57"/>
                      <a:pt x="323" y="85"/>
                      <a:pt x="289" y="115"/>
                    </a:cubicBezTo>
                    <a:close/>
                    <a:moveTo>
                      <a:pt x="178" y="106"/>
                    </a:moveTo>
                    <a:cubicBezTo>
                      <a:pt x="169" y="108"/>
                      <a:pt x="160" y="109"/>
                      <a:pt x="153" y="110"/>
                    </a:cubicBezTo>
                    <a:cubicBezTo>
                      <a:pt x="236" y="94"/>
                      <a:pt x="245" y="28"/>
                      <a:pt x="307" y="20"/>
                    </a:cubicBezTo>
                    <a:cubicBezTo>
                      <a:pt x="320" y="18"/>
                      <a:pt x="334" y="18"/>
                      <a:pt x="348" y="17"/>
                    </a:cubicBezTo>
                    <a:cubicBezTo>
                      <a:pt x="303" y="21"/>
                      <a:pt x="285" y="69"/>
                      <a:pt x="208" y="99"/>
                    </a:cubicBezTo>
                    <a:cubicBezTo>
                      <a:pt x="198" y="102"/>
                      <a:pt x="188" y="104"/>
                      <a:pt x="178" y="106"/>
                    </a:cubicBezTo>
                    <a:close/>
                    <a:moveTo>
                      <a:pt x="126" y="81"/>
                    </a:moveTo>
                    <a:cubicBezTo>
                      <a:pt x="176" y="40"/>
                      <a:pt x="240" y="26"/>
                      <a:pt x="301" y="20"/>
                    </a:cubicBezTo>
                    <a:cubicBezTo>
                      <a:pt x="246" y="27"/>
                      <a:pt x="220" y="100"/>
                      <a:pt x="132" y="112"/>
                    </a:cubicBezTo>
                    <a:cubicBezTo>
                      <a:pt x="132" y="112"/>
                      <a:pt x="132" y="112"/>
                      <a:pt x="132" y="112"/>
                    </a:cubicBezTo>
                    <a:cubicBezTo>
                      <a:pt x="85" y="117"/>
                      <a:pt x="98" y="102"/>
                      <a:pt x="126" y="81"/>
                    </a:cubicBezTo>
                    <a:close/>
                    <a:moveTo>
                      <a:pt x="384" y="17"/>
                    </a:moveTo>
                    <a:cubicBezTo>
                      <a:pt x="368" y="22"/>
                      <a:pt x="308" y="65"/>
                      <a:pt x="235" y="91"/>
                    </a:cubicBezTo>
                    <a:cubicBezTo>
                      <a:pt x="293" y="69"/>
                      <a:pt x="313" y="19"/>
                      <a:pt x="353" y="17"/>
                    </a:cubicBezTo>
                    <a:cubicBezTo>
                      <a:pt x="363" y="17"/>
                      <a:pt x="374" y="17"/>
                      <a:pt x="384" y="17"/>
                    </a:cubicBezTo>
                    <a:close/>
                    <a:moveTo>
                      <a:pt x="398" y="21"/>
                    </a:moveTo>
                    <a:cubicBezTo>
                      <a:pt x="398" y="21"/>
                      <a:pt x="331" y="200"/>
                      <a:pt x="256" y="244"/>
                    </a:cubicBezTo>
                    <a:cubicBezTo>
                      <a:pt x="254" y="245"/>
                      <a:pt x="253" y="246"/>
                      <a:pt x="251" y="247"/>
                    </a:cubicBezTo>
                    <a:cubicBezTo>
                      <a:pt x="297" y="217"/>
                      <a:pt x="295" y="137"/>
                      <a:pt x="328" y="93"/>
                    </a:cubicBezTo>
                    <a:cubicBezTo>
                      <a:pt x="355" y="65"/>
                      <a:pt x="378" y="39"/>
                      <a:pt x="398" y="21"/>
                    </a:cubicBezTo>
                    <a:close/>
                    <a:moveTo>
                      <a:pt x="399" y="48"/>
                    </a:moveTo>
                    <a:cubicBezTo>
                      <a:pt x="392" y="104"/>
                      <a:pt x="377" y="205"/>
                      <a:pt x="353" y="284"/>
                    </a:cubicBezTo>
                    <a:cubicBezTo>
                      <a:pt x="323" y="325"/>
                      <a:pt x="339" y="197"/>
                      <a:pt x="360" y="135"/>
                    </a:cubicBezTo>
                    <a:cubicBezTo>
                      <a:pt x="372" y="107"/>
                      <a:pt x="386" y="78"/>
                      <a:pt x="399" y="48"/>
                    </a:cubicBezTo>
                    <a:close/>
                    <a:moveTo>
                      <a:pt x="337" y="328"/>
                    </a:moveTo>
                    <a:cubicBezTo>
                      <a:pt x="330" y="345"/>
                      <a:pt x="322" y="360"/>
                      <a:pt x="315" y="370"/>
                    </a:cubicBezTo>
                    <a:cubicBezTo>
                      <a:pt x="336" y="329"/>
                      <a:pt x="306" y="279"/>
                      <a:pt x="315" y="236"/>
                    </a:cubicBezTo>
                    <a:cubicBezTo>
                      <a:pt x="328" y="204"/>
                      <a:pt x="343" y="171"/>
                      <a:pt x="360" y="135"/>
                    </a:cubicBezTo>
                    <a:cubicBezTo>
                      <a:pt x="331" y="205"/>
                      <a:pt x="320" y="314"/>
                      <a:pt x="346" y="305"/>
                    </a:cubicBezTo>
                    <a:cubicBezTo>
                      <a:pt x="343" y="313"/>
                      <a:pt x="340" y="321"/>
                      <a:pt x="337" y="328"/>
                    </a:cubicBezTo>
                    <a:close/>
                    <a:moveTo>
                      <a:pt x="259" y="391"/>
                    </a:moveTo>
                    <a:cubicBezTo>
                      <a:pt x="269" y="417"/>
                      <a:pt x="305" y="415"/>
                      <a:pt x="319" y="404"/>
                    </a:cubicBezTo>
                    <a:cubicBezTo>
                      <a:pt x="292" y="441"/>
                      <a:pt x="244" y="417"/>
                      <a:pt x="259" y="391"/>
                    </a:cubicBezTo>
                    <a:close/>
                    <a:moveTo>
                      <a:pt x="216" y="354"/>
                    </a:moveTo>
                    <a:cubicBezTo>
                      <a:pt x="237" y="353"/>
                      <a:pt x="255" y="340"/>
                      <a:pt x="270" y="325"/>
                    </a:cubicBezTo>
                    <a:cubicBezTo>
                      <a:pt x="249" y="419"/>
                      <a:pt x="209" y="372"/>
                      <a:pt x="216" y="354"/>
                    </a:cubicBezTo>
                    <a:close/>
                    <a:moveTo>
                      <a:pt x="213" y="287"/>
                    </a:moveTo>
                    <a:cubicBezTo>
                      <a:pt x="212" y="287"/>
                      <a:pt x="212" y="287"/>
                      <a:pt x="209" y="293"/>
                    </a:cubicBezTo>
                    <a:cubicBezTo>
                      <a:pt x="215" y="345"/>
                      <a:pt x="291" y="266"/>
                      <a:pt x="312" y="225"/>
                    </a:cubicBezTo>
                    <a:cubicBezTo>
                      <a:pt x="302" y="248"/>
                      <a:pt x="291" y="275"/>
                      <a:pt x="278" y="305"/>
                    </a:cubicBezTo>
                    <a:cubicBezTo>
                      <a:pt x="205" y="362"/>
                      <a:pt x="194" y="317"/>
                      <a:pt x="213" y="287"/>
                    </a:cubicBezTo>
                    <a:close/>
                    <a:moveTo>
                      <a:pt x="154" y="299"/>
                    </a:moveTo>
                    <a:cubicBezTo>
                      <a:pt x="144" y="322"/>
                      <a:pt x="170" y="340"/>
                      <a:pt x="200" y="340"/>
                    </a:cubicBezTo>
                    <a:cubicBezTo>
                      <a:pt x="148" y="355"/>
                      <a:pt x="130" y="320"/>
                      <a:pt x="154" y="299"/>
                    </a:cubicBezTo>
                    <a:close/>
                    <a:moveTo>
                      <a:pt x="160" y="223"/>
                    </a:moveTo>
                    <a:cubicBezTo>
                      <a:pt x="193" y="209"/>
                      <a:pt x="223" y="189"/>
                      <a:pt x="252" y="166"/>
                    </a:cubicBezTo>
                    <a:cubicBezTo>
                      <a:pt x="218" y="196"/>
                      <a:pt x="223" y="272"/>
                      <a:pt x="170" y="276"/>
                    </a:cubicBezTo>
                    <a:cubicBezTo>
                      <a:pt x="127" y="278"/>
                      <a:pt x="126" y="239"/>
                      <a:pt x="160" y="223"/>
                    </a:cubicBezTo>
                    <a:close/>
                    <a:moveTo>
                      <a:pt x="95" y="193"/>
                    </a:moveTo>
                    <a:cubicBezTo>
                      <a:pt x="95" y="193"/>
                      <a:pt x="95" y="193"/>
                      <a:pt x="95" y="193"/>
                    </a:cubicBezTo>
                    <a:cubicBezTo>
                      <a:pt x="117" y="220"/>
                      <a:pt x="167" y="181"/>
                      <a:pt x="194" y="148"/>
                    </a:cubicBezTo>
                    <a:cubicBezTo>
                      <a:pt x="194" y="148"/>
                      <a:pt x="194" y="148"/>
                      <a:pt x="194" y="148"/>
                    </a:cubicBezTo>
                    <a:cubicBezTo>
                      <a:pt x="221" y="150"/>
                      <a:pt x="249" y="147"/>
                      <a:pt x="278" y="126"/>
                    </a:cubicBezTo>
                    <a:cubicBezTo>
                      <a:pt x="243" y="154"/>
                      <a:pt x="204" y="183"/>
                      <a:pt x="168" y="200"/>
                    </a:cubicBezTo>
                    <a:cubicBezTo>
                      <a:pt x="133" y="216"/>
                      <a:pt x="106" y="209"/>
                      <a:pt x="95" y="193"/>
                    </a:cubicBezTo>
                    <a:close/>
                    <a:moveTo>
                      <a:pt x="87" y="203"/>
                    </a:moveTo>
                    <a:cubicBezTo>
                      <a:pt x="70" y="219"/>
                      <a:pt x="94" y="263"/>
                      <a:pt x="125" y="272"/>
                    </a:cubicBezTo>
                    <a:cubicBezTo>
                      <a:pt x="87" y="271"/>
                      <a:pt x="39" y="242"/>
                      <a:pt x="87" y="203"/>
                    </a:cubicBezTo>
                    <a:close/>
                    <a:moveTo>
                      <a:pt x="92" y="86"/>
                    </a:moveTo>
                    <a:cubicBezTo>
                      <a:pt x="54" y="113"/>
                      <a:pt x="50" y="160"/>
                      <a:pt x="66" y="170"/>
                    </a:cubicBezTo>
                    <a:cubicBezTo>
                      <a:pt x="0" y="157"/>
                      <a:pt x="55" y="104"/>
                      <a:pt x="92" y="86"/>
                    </a:cubicBezTo>
                    <a:close/>
                  </a:path>
                </a:pathLst>
              </a:custGeom>
              <a:solidFill>
                <a:srgbClr val="000000">
                  <a:alpha val="0"/>
                </a:srgbClr>
              </a:solidFill>
              <a:ln w="9525">
                <a:noFill/>
                <a:round/>
              </a:ln>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48"/>
                                        </p:tgtEl>
                                        <p:attrNameLst>
                                          <p:attrName>style.visibility</p:attrName>
                                        </p:attrNameLst>
                                      </p:cBhvr>
                                      <p:to>
                                        <p:strVal val="visible"/>
                                      </p:to>
                                    </p:set>
                                    <p:anim calcmode="lin" valueType="num">
                                      <p:cBhvr>
                                        <p:cTn id="31" dur="1000" fill="hold"/>
                                        <p:tgtEl>
                                          <p:spTgt spid="48"/>
                                        </p:tgtEl>
                                        <p:attrNameLst>
                                          <p:attrName>ppt_w</p:attrName>
                                        </p:attrNameLst>
                                      </p:cBhvr>
                                      <p:tavLst>
                                        <p:tav tm="0">
                                          <p:val>
                                            <p:fltVal val="0"/>
                                          </p:val>
                                        </p:tav>
                                        <p:tav tm="100000">
                                          <p:val>
                                            <p:strVal val="#ppt_w"/>
                                          </p:val>
                                        </p:tav>
                                      </p:tavLst>
                                    </p:anim>
                                    <p:anim calcmode="lin" valueType="num">
                                      <p:cBhvr>
                                        <p:cTn id="32" dur="1000" fill="hold"/>
                                        <p:tgtEl>
                                          <p:spTgt spid="48"/>
                                        </p:tgtEl>
                                        <p:attrNameLst>
                                          <p:attrName>ppt_h</p:attrName>
                                        </p:attrNameLst>
                                      </p:cBhvr>
                                      <p:tavLst>
                                        <p:tav tm="0">
                                          <p:val>
                                            <p:fltVal val="0"/>
                                          </p:val>
                                        </p:tav>
                                        <p:tav tm="100000">
                                          <p:val>
                                            <p:strVal val="#ppt_h"/>
                                          </p:val>
                                        </p:tav>
                                      </p:tavLst>
                                    </p:anim>
                                    <p:anim calcmode="lin" valueType="num">
                                      <p:cBhvr>
                                        <p:cTn id="33" dur="1000" fill="hold"/>
                                        <p:tgtEl>
                                          <p:spTgt spid="48"/>
                                        </p:tgtEl>
                                        <p:attrNameLst>
                                          <p:attrName>style.rotation</p:attrName>
                                        </p:attrNameLst>
                                      </p:cBhvr>
                                      <p:tavLst>
                                        <p:tav tm="0">
                                          <p:val>
                                            <p:fltVal val="90"/>
                                          </p:val>
                                        </p:tav>
                                        <p:tav tm="100000">
                                          <p:val>
                                            <p:fltVal val="0"/>
                                          </p:val>
                                        </p:tav>
                                      </p:tavLst>
                                    </p:anim>
                                    <p:animEffect transition="in" filter="fade">
                                      <p:cBhvr>
                                        <p:cTn id="34" dur="1000"/>
                                        <p:tgtEl>
                                          <p:spTgt spid="48"/>
                                        </p:tgtEl>
                                      </p:cBhvr>
                                    </p:animEffect>
                                  </p:childTnLst>
                                </p:cTn>
                              </p:par>
                              <p:par>
                                <p:cTn id="35" presetID="6" presetClass="emph" presetSubtype="0" repeatCount="indefinite" autoRev="1" fill="hold" nodeType="withEffect">
                                  <p:stCondLst>
                                    <p:cond delay="0"/>
                                  </p:stCondLst>
                                  <p:childTnLst>
                                    <p:animScale>
                                      <p:cBhvr>
                                        <p:cTn id="36" dur="500" fill="hold"/>
                                        <p:tgtEl>
                                          <p:spTgt spid="57"/>
                                        </p:tgtEl>
                                      </p:cBhvr>
                                      <p:by x="100000" y="60000"/>
                                    </p:animScale>
                                  </p:childTnLst>
                                </p:cTn>
                              </p:par>
                              <p:par>
                                <p:cTn id="37" presetID="0" presetClass="path" presetSubtype="0" accel="50000" decel="50000" fill="hold" nodeType="withEffect">
                                  <p:stCondLst>
                                    <p:cond delay="0"/>
                                  </p:stCondLst>
                                  <p:childTnLst>
                                    <p:animMotion origin="layout" path="M 8.33333E-7 -4.62428E-7 C 0.02578 -0.0326 0.05156 -0.0652 0.05716 -0.04879 C 0.06276 -0.03237 0.0306 0.06405 0.03333 0.09919 C 0.03606 0.13433 0.05859 0.1674 0.07382 0.16277 C 0.08906 0.15815 0.10494 0.08601 0.125 0.07191 C 0.14505 0.0578 0.18255 0.07722 0.19401 0.07815 " pathEditMode="relative" ptsTypes="aaaaaA">
                                      <p:cBhvr>
                                        <p:cTn id="38" dur="3000" fill="hold"/>
                                        <p:tgtEl>
                                          <p:spTgt spid="5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8" grpId="0" animBg="1"/>
      <p:bldP spid="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952340" y="1429067"/>
            <a:ext cx="10518639" cy="4763636"/>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b="1" dirty="0" smtClean="0">
                <a:solidFill>
                  <a:srgbClr val="C00000"/>
                </a:solidFill>
                <a:latin typeface="楷体_GB2312" pitchFamily="49" charset="-122"/>
                <a:ea typeface="楷体_GB2312" pitchFamily="49" charset="-122"/>
              </a:rPr>
              <a:t>（二）断面法表示山体地形</a:t>
            </a:r>
          </a:p>
          <a:p>
            <a:pPr indent="609600">
              <a:lnSpc>
                <a:spcPct val="150000"/>
              </a:lnSpc>
            </a:pPr>
            <a:r>
              <a:rPr lang="en-US" sz="1900" b="1" dirty="0" smtClean="0">
                <a:solidFill>
                  <a:srgbClr val="C00000"/>
                </a:solidFill>
                <a:latin typeface="微软雅黑" panose="020B0503020204020204" pitchFamily="34" charset="-122"/>
                <a:ea typeface="微软雅黑" panose="020B0503020204020204" pitchFamily="34" charset="-122"/>
              </a:rPr>
              <a:t>2</a:t>
            </a:r>
            <a:r>
              <a:rPr lang="zh-CN" altLang="en-US" sz="1900" b="1" dirty="0" smtClean="0">
                <a:solidFill>
                  <a:srgbClr val="C00000"/>
                </a:solidFill>
                <a:latin typeface="微软雅黑" panose="020B0503020204020204" pitchFamily="34" charset="-122"/>
                <a:ea typeface="微软雅黑" panose="020B0503020204020204" pitchFamily="34" charset="-122"/>
              </a:rPr>
              <a:t>．山体地形断面设计要点</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1</a:t>
            </a:r>
            <a:r>
              <a:rPr lang="zh-CN" altLang="en-US" sz="1900" dirty="0" smtClean="0">
                <a:solidFill>
                  <a:schemeClr val="tx1"/>
                </a:solidFill>
                <a:latin typeface="微软雅黑" panose="020B0503020204020204" pitchFamily="34" charset="-122"/>
                <a:ea typeface="微软雅黑" panose="020B0503020204020204" pitchFamily="34" charset="-122"/>
              </a:rPr>
              <a:t>）山与水形成立面方向上的对比，地形空间开合对比，山体受光面与背光面的光线明暗对比，山体曲线的曲直对比，山体远近的虚实对比，远山近水的动静对比，地形上的材质对比。这些对比给人们带来丰富的视觉感受，使山地景观比平原景观具有更加丰富的层次和悦人的景色。</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2</a:t>
            </a:r>
            <a:r>
              <a:rPr lang="zh-CN" altLang="en-US" sz="1900" dirty="0" smtClean="0">
                <a:solidFill>
                  <a:schemeClr val="tx1"/>
                </a:solidFill>
                <a:latin typeface="微软雅黑" panose="020B0503020204020204" pitchFamily="34" charset="-122"/>
                <a:ea typeface="微软雅黑" panose="020B0503020204020204" pitchFamily="34" charset="-122"/>
              </a:rPr>
              <a:t>）地势地形有高有低、有曲有直、有隐有显、起伏变化，自然空间层次丰富，空间环境存在仰视、俯视等特殊的视觉效应，构成了山地不同于其他地形条件的空间层次。</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3</a:t>
            </a:r>
            <a:r>
              <a:rPr lang="zh-CN" altLang="en-US" sz="1900" dirty="0" smtClean="0">
                <a:solidFill>
                  <a:schemeClr val="tx1"/>
                </a:solidFill>
                <a:latin typeface="微软雅黑" panose="020B0503020204020204" pitchFamily="34" charset="-122"/>
                <a:ea typeface="微软雅黑" panose="020B0503020204020204" pitchFamily="34" charset="-122"/>
              </a:rPr>
              <a:t>）山体地形一般处于真山真水之中，一个优秀的秩序组织会使原本杂乱无章的自然环境空间变为节奏明晰、景观丰富、曲折动人、趣味无限、完整的景观秩序。景观秩序的建立要遵循相应的艺术原则。</a:t>
            </a:r>
            <a:endParaRPr lang="zh-CN" altLang="en-US" sz="1900" dirty="0">
              <a:solidFill>
                <a:schemeClr val="tx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任务四</a:t>
            </a:r>
            <a:r>
              <a:rPr lang="en-US" altLang="en-US" dirty="0" smtClean="0"/>
              <a:t>    </a:t>
            </a:r>
            <a:r>
              <a:rPr lang="zh-CN" altLang="en-US" dirty="0" smtClean="0"/>
              <a:t>断面法地形设计</a:t>
            </a:r>
          </a:p>
        </p:txBody>
      </p:sp>
      <p:sp>
        <p:nvSpPr>
          <p:cNvPr id="4" name="矩形 3"/>
          <p:cNvSpPr/>
          <p:nvPr/>
        </p:nvSpPr>
        <p:spPr>
          <a:xfrm>
            <a:off x="952340" y="762158"/>
            <a:ext cx="4380960"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二、断面法地形设计实例分析</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07516" y="5430520"/>
            <a:ext cx="1247580" cy="124803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9309" y="274702"/>
            <a:ext cx="10861583" cy="1143265"/>
          </a:xfrm>
        </p:spPr>
        <p:txBody>
          <a:bodyPr/>
          <a:lstStyle/>
          <a:p>
            <a:pPr algn="l"/>
            <a:r>
              <a:rPr lang="zh-CN" altLang="en-US" b="1" dirty="0" smtClean="0">
                <a:latin typeface="+mj-ea"/>
              </a:rPr>
              <a:t>目录</a:t>
            </a:r>
            <a:endParaRPr lang="zh-CN" altLang="en-US" b="1" dirty="0">
              <a:latin typeface="+mj-ea"/>
            </a:endParaRPr>
          </a:p>
        </p:txBody>
      </p:sp>
      <p:cxnSp>
        <p:nvCxnSpPr>
          <p:cNvPr id="11" name="直接连接符 10"/>
          <p:cNvCxnSpPr/>
          <p:nvPr/>
        </p:nvCxnSpPr>
        <p:spPr>
          <a:xfrm>
            <a:off x="719309" y="1221037"/>
            <a:ext cx="0" cy="5377842"/>
          </a:xfrm>
          <a:prstGeom prst="line">
            <a:avLst/>
          </a:prstGeom>
          <a:ln>
            <a:solidFill>
              <a:srgbClr val="8E947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531870"/>
            <a:ext cx="719309" cy="67223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3" name="组合 19"/>
          <p:cNvGrpSpPr/>
          <p:nvPr/>
        </p:nvGrpSpPr>
        <p:grpSpPr>
          <a:xfrm>
            <a:off x="465727" y="1411602"/>
            <a:ext cx="479991" cy="137190"/>
            <a:chOff x="323528" y="1059582"/>
            <a:chExt cx="504056" cy="144016"/>
          </a:xfrm>
        </p:grpSpPr>
        <p:cxnSp>
          <p:nvCxnSpPr>
            <p:cNvPr id="16" name="直接连接符 15"/>
            <p:cNvCxnSpPr>
              <a:stCxn id="1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3771248" y="2277399"/>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rgbClr val="C00000"/>
                </a:solidFill>
                <a:latin typeface="Times New Roman" panose="02020603050405020304" pitchFamily="18" charset="0"/>
                <a:cs typeface="Times New Roman" panose="02020603050405020304" pitchFamily="18" charset="0"/>
              </a:rPr>
              <a:t>任务一    竖向设计的相关概念</a:t>
            </a:r>
            <a:endParaRPr lang="zh-CN" altLang="en-US" dirty="0"/>
          </a:p>
        </p:txBody>
      </p:sp>
      <p:sp>
        <p:nvSpPr>
          <p:cNvPr id="30" name="矩形 29"/>
          <p:cNvSpPr/>
          <p:nvPr/>
        </p:nvSpPr>
        <p:spPr>
          <a:xfrm>
            <a:off x="3771248" y="3013651"/>
            <a:ext cx="5943013"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4">
                    <a:lumMod val="50000"/>
                  </a:schemeClr>
                </a:solidFill>
                <a:effectLst>
                  <a:outerShdw blurRad="38100" dist="38100" dir="2700000" algn="tl">
                    <a:srgbClr val="000000">
                      <a:alpha val="43137"/>
                    </a:srgbClr>
                  </a:outerShdw>
                </a:effectLst>
              </a:rPr>
              <a:t>    </a:t>
            </a:r>
            <a:r>
              <a:rPr lang="zh-CN" altLang="en-US" b="1" dirty="0" smtClean="0">
                <a:solidFill>
                  <a:srgbClr val="C00000"/>
                </a:solidFill>
                <a:latin typeface="Times New Roman" panose="02020603050405020304" pitchFamily="18" charset="0"/>
                <a:cs typeface="Times New Roman" panose="02020603050405020304" pitchFamily="18" charset="0"/>
              </a:rPr>
              <a:t>任务二    竖向设计的内容、步骤和原则</a:t>
            </a:r>
            <a:endParaRPr lang="zh-CN" altLang="en-US" b="1" dirty="0">
              <a:solidFill>
                <a:srgbClr val="C00000"/>
              </a:solidFill>
              <a:latin typeface="Times New Roman" panose="02020603050405020304" pitchFamily="18" charset="0"/>
              <a:cs typeface="Times New Roman" panose="02020603050405020304" pitchFamily="18" charset="0"/>
            </a:endParaRPr>
          </a:p>
        </p:txBody>
      </p:sp>
      <p:sp>
        <p:nvSpPr>
          <p:cNvPr id="31" name="矩形 30"/>
          <p:cNvSpPr/>
          <p:nvPr/>
        </p:nvSpPr>
        <p:spPr>
          <a:xfrm>
            <a:off x="3771248" y="3749903"/>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b="1" dirty="0" smtClean="0">
                <a:solidFill>
                  <a:srgbClr val="C00000"/>
                </a:solidFill>
                <a:latin typeface="Times New Roman" panose="02020603050405020304" pitchFamily="18" charset="0"/>
                <a:cs typeface="Times New Roman" panose="02020603050405020304" pitchFamily="18" charset="0"/>
              </a:rPr>
              <a:t>任务三</a:t>
            </a:r>
            <a:r>
              <a:rPr lang="en-US" altLang="en-US" b="1" dirty="0" smtClean="0">
                <a:solidFill>
                  <a:srgbClr val="C00000"/>
                </a:solidFill>
                <a:latin typeface="Times New Roman" panose="02020603050405020304" pitchFamily="18" charset="0"/>
                <a:cs typeface="Times New Roman" panose="02020603050405020304" pitchFamily="18" charset="0"/>
              </a:rPr>
              <a:t>    </a:t>
            </a:r>
            <a:r>
              <a:rPr lang="zh-CN" altLang="en-US" b="1" dirty="0" smtClean="0">
                <a:solidFill>
                  <a:srgbClr val="C00000"/>
                </a:solidFill>
                <a:latin typeface="Times New Roman" panose="02020603050405020304" pitchFamily="18" charset="0"/>
                <a:cs typeface="Times New Roman" panose="02020603050405020304" pitchFamily="18" charset="0"/>
              </a:rPr>
              <a:t>等高线法地形设计</a:t>
            </a:r>
            <a:endParaRPr lang="zh-CN" altLang="en-US" b="1" dirty="0">
              <a:solidFill>
                <a:srgbClr val="C00000"/>
              </a:solidFill>
              <a:latin typeface="Times New Roman" panose="02020603050405020304" pitchFamily="18" charset="0"/>
              <a:cs typeface="Times New Roman" panose="02020603050405020304" pitchFamily="18" charset="0"/>
            </a:endParaRPr>
          </a:p>
        </p:txBody>
      </p:sp>
      <p:grpSp>
        <p:nvGrpSpPr>
          <p:cNvPr id="5" name="组合 32"/>
          <p:cNvGrpSpPr/>
          <p:nvPr/>
        </p:nvGrpSpPr>
        <p:grpSpPr>
          <a:xfrm>
            <a:off x="3531254" y="2448886"/>
            <a:ext cx="479991" cy="137190"/>
            <a:chOff x="323528" y="1059582"/>
            <a:chExt cx="504056" cy="144016"/>
          </a:xfrm>
        </p:grpSpPr>
        <p:cxnSp>
          <p:nvCxnSpPr>
            <p:cNvPr id="34" name="直接连接符 33"/>
            <p:cNvCxnSpPr>
              <a:stCxn id="3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36"/>
          <p:cNvGrpSpPr/>
          <p:nvPr/>
        </p:nvGrpSpPr>
        <p:grpSpPr>
          <a:xfrm>
            <a:off x="3531254" y="3114095"/>
            <a:ext cx="479991" cy="137190"/>
            <a:chOff x="323528" y="1059582"/>
            <a:chExt cx="504056" cy="144016"/>
          </a:xfrm>
        </p:grpSpPr>
        <p:cxnSp>
          <p:nvCxnSpPr>
            <p:cNvPr id="38" name="直接连接符 37"/>
            <p:cNvCxnSpPr>
              <a:stCxn id="40"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40"/>
          <p:cNvGrpSpPr/>
          <p:nvPr/>
        </p:nvGrpSpPr>
        <p:grpSpPr>
          <a:xfrm>
            <a:off x="3531254" y="3902427"/>
            <a:ext cx="479991" cy="137190"/>
            <a:chOff x="323528" y="1059582"/>
            <a:chExt cx="504056" cy="144016"/>
          </a:xfrm>
        </p:grpSpPr>
        <p:cxnSp>
          <p:nvCxnSpPr>
            <p:cNvPr id="42" name="直接连接符 41"/>
            <p:cNvCxnSpPr>
              <a:stCxn id="44"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3" name="Picture 2" descr="未标题-1"/>
          <p:cNvPicPr>
            <a:picLocks noChangeAspect="1" noChangeArrowheads="1"/>
          </p:cNvPicPr>
          <p:nvPr/>
        </p:nvPicPr>
        <p:blipFill>
          <a:blip r:embed="rId2" cstate="print"/>
          <a:srcRect/>
          <a:stretch>
            <a:fillRect/>
          </a:stretch>
        </p:blipFill>
        <p:spPr bwMode="auto">
          <a:xfrm>
            <a:off x="-285758" y="1143249"/>
            <a:ext cx="2380957" cy="5525818"/>
          </a:xfrm>
          <a:prstGeom prst="rect">
            <a:avLst/>
          </a:prstGeom>
          <a:noFill/>
        </p:spPr>
      </p:pic>
      <p:sp>
        <p:nvSpPr>
          <p:cNvPr id="28" name="矩形 27"/>
          <p:cNvSpPr/>
          <p:nvPr/>
        </p:nvSpPr>
        <p:spPr>
          <a:xfrm>
            <a:off x="3771250" y="4477794"/>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chemeClr val="accent1">
                    <a:lumMod val="75000"/>
                  </a:schemeClr>
                </a:solidFill>
                <a:effectLst>
                  <a:outerShdw blurRad="38100" dist="38100" dir="2700000" algn="tl">
                    <a:srgbClr val="000000">
                      <a:alpha val="43137"/>
                    </a:srgbClr>
                  </a:outerShdw>
                </a:effectLst>
              </a:rPr>
              <a:t>     </a:t>
            </a:r>
            <a:r>
              <a:rPr lang="zh-CN" altLang="en-US" b="1" dirty="0" smtClean="0">
                <a:solidFill>
                  <a:srgbClr val="C00000"/>
                </a:solidFill>
                <a:latin typeface="Times New Roman" panose="02020603050405020304" pitchFamily="18" charset="0"/>
                <a:cs typeface="Times New Roman" panose="02020603050405020304" pitchFamily="18" charset="0"/>
              </a:rPr>
              <a:t>任务四</a:t>
            </a:r>
            <a:r>
              <a:rPr lang="en-US" altLang="en-US" b="1" dirty="0" smtClean="0">
                <a:solidFill>
                  <a:srgbClr val="C00000"/>
                </a:solidFill>
                <a:latin typeface="Times New Roman" panose="02020603050405020304" pitchFamily="18" charset="0"/>
                <a:cs typeface="Times New Roman" panose="02020603050405020304" pitchFamily="18" charset="0"/>
              </a:rPr>
              <a:t>    </a:t>
            </a:r>
            <a:r>
              <a:rPr lang="zh-CN" altLang="en-US" b="1" dirty="0" smtClean="0">
                <a:solidFill>
                  <a:srgbClr val="C00000"/>
                </a:solidFill>
                <a:latin typeface="Times New Roman" panose="02020603050405020304" pitchFamily="18" charset="0"/>
                <a:cs typeface="Times New Roman" panose="02020603050405020304" pitchFamily="18" charset="0"/>
              </a:rPr>
              <a:t>断面法地形设计</a:t>
            </a:r>
            <a:endParaRPr lang="zh-CN" altLang="en-US" b="1" dirty="0">
              <a:solidFill>
                <a:srgbClr val="C00000"/>
              </a:solidFill>
              <a:latin typeface="Times New Roman" panose="02020603050405020304" pitchFamily="18" charset="0"/>
              <a:cs typeface="Times New Roman" panose="02020603050405020304" pitchFamily="18" charset="0"/>
            </a:endParaRPr>
          </a:p>
        </p:txBody>
      </p:sp>
      <p:grpSp>
        <p:nvGrpSpPr>
          <p:cNvPr id="8" name="组合 31"/>
          <p:cNvGrpSpPr/>
          <p:nvPr/>
        </p:nvGrpSpPr>
        <p:grpSpPr>
          <a:xfrm>
            <a:off x="3531255" y="4630318"/>
            <a:ext cx="479991" cy="137190"/>
            <a:chOff x="323528" y="1059582"/>
            <a:chExt cx="504056" cy="144016"/>
          </a:xfrm>
        </p:grpSpPr>
        <p:cxnSp>
          <p:nvCxnSpPr>
            <p:cNvPr id="45" name="直接连接符 44"/>
            <p:cNvCxnSpPr>
              <a:stCxn id="47"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47"/>
          <p:cNvSpPr/>
          <p:nvPr/>
        </p:nvSpPr>
        <p:spPr>
          <a:xfrm>
            <a:off x="3763768" y="5236175"/>
            <a:ext cx="4990629" cy="4801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7030A0"/>
                </a:solidFill>
                <a:effectLst>
                  <a:outerShdw blurRad="38100" dist="38100" dir="2700000" algn="tl">
                    <a:srgbClr val="000000">
                      <a:alpha val="43137"/>
                    </a:srgbClr>
                  </a:outerShdw>
                </a:effectLst>
              </a:rPr>
              <a:t>      </a:t>
            </a:r>
            <a:r>
              <a:rPr lang="zh-CN" altLang="en-US" b="1" dirty="0" smtClean="0">
                <a:solidFill>
                  <a:srgbClr val="C00000"/>
                </a:solidFill>
                <a:latin typeface="Times New Roman" panose="02020603050405020304" pitchFamily="18" charset="0"/>
                <a:cs typeface="Times New Roman" panose="02020603050405020304" pitchFamily="18" charset="0"/>
              </a:rPr>
              <a:t>任务五</a:t>
            </a:r>
            <a:r>
              <a:rPr lang="en-US" altLang="en-US" b="1" dirty="0" smtClean="0">
                <a:solidFill>
                  <a:srgbClr val="C00000"/>
                </a:solidFill>
                <a:latin typeface="Times New Roman" panose="02020603050405020304" pitchFamily="18" charset="0"/>
                <a:cs typeface="Times New Roman" panose="02020603050405020304" pitchFamily="18" charset="0"/>
              </a:rPr>
              <a:t>    </a:t>
            </a:r>
            <a:r>
              <a:rPr lang="zh-CN" altLang="en-US" b="1" dirty="0" smtClean="0">
                <a:solidFill>
                  <a:srgbClr val="C00000"/>
                </a:solidFill>
                <a:latin typeface="Times New Roman" panose="02020603050405020304" pitchFamily="18" charset="0"/>
                <a:cs typeface="Times New Roman" panose="02020603050405020304" pitchFamily="18" charset="0"/>
              </a:rPr>
              <a:t>土方工程施工</a:t>
            </a:r>
            <a:endParaRPr lang="zh-CN" altLang="en-US" b="1" dirty="0">
              <a:solidFill>
                <a:srgbClr val="C00000"/>
              </a:solidFill>
              <a:latin typeface="Times New Roman" panose="02020603050405020304" pitchFamily="18" charset="0"/>
              <a:cs typeface="Times New Roman" panose="02020603050405020304" pitchFamily="18" charset="0"/>
            </a:endParaRPr>
          </a:p>
        </p:txBody>
      </p:sp>
      <p:grpSp>
        <p:nvGrpSpPr>
          <p:cNvPr id="9" name="组合 51"/>
          <p:cNvGrpSpPr/>
          <p:nvPr/>
        </p:nvGrpSpPr>
        <p:grpSpPr>
          <a:xfrm>
            <a:off x="3523773" y="5388699"/>
            <a:ext cx="479991" cy="137190"/>
            <a:chOff x="323528" y="1059582"/>
            <a:chExt cx="504056" cy="144016"/>
          </a:xfrm>
        </p:grpSpPr>
        <p:cxnSp>
          <p:nvCxnSpPr>
            <p:cNvPr id="54" name="直接连接符 53"/>
            <p:cNvCxnSpPr>
              <a:stCxn id="5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Group 835"/>
          <p:cNvGrpSpPr/>
          <p:nvPr/>
        </p:nvGrpSpPr>
        <p:grpSpPr bwMode="auto">
          <a:xfrm rot="5035063" flipH="1">
            <a:off x="994134" y="1467020"/>
            <a:ext cx="869950" cy="723900"/>
            <a:chOff x="7969" y="2554"/>
            <a:chExt cx="817" cy="741"/>
          </a:xfrm>
        </p:grpSpPr>
        <p:grpSp>
          <p:nvGrpSpPr>
            <p:cNvPr id="41" name="Group 825"/>
            <p:cNvGrpSpPr/>
            <p:nvPr/>
          </p:nvGrpSpPr>
          <p:grpSpPr bwMode="auto">
            <a:xfrm>
              <a:off x="8376" y="2554"/>
              <a:ext cx="410" cy="741"/>
              <a:chOff x="9617" y="1237"/>
              <a:chExt cx="1451" cy="2620"/>
            </a:xfrm>
          </p:grpSpPr>
          <p:sp>
            <p:nvSpPr>
              <p:cNvPr id="52" name="Freeform 813"/>
              <p:cNvSpPr>
                <a:spLocks noEditPoints="1"/>
              </p:cNvSpPr>
              <p:nvPr/>
            </p:nvSpPr>
            <p:spPr bwMode="auto">
              <a:xfrm>
                <a:off x="9617" y="1237"/>
                <a:ext cx="1451" cy="1276"/>
              </a:xfrm>
              <a:custGeom>
                <a:avLst/>
                <a:gdLst/>
                <a:ahLst/>
                <a:cxnLst>
                  <a:cxn ang="0">
                    <a:pos x="40" y="388"/>
                  </a:cxn>
                  <a:cxn ang="0">
                    <a:pos x="466" y="456"/>
                  </a:cxn>
                  <a:cxn ang="0">
                    <a:pos x="382" y="64"/>
                  </a:cxn>
                  <a:cxn ang="0">
                    <a:pos x="387" y="232"/>
                  </a:cxn>
                  <a:cxn ang="0">
                    <a:pos x="375" y="266"/>
                  </a:cxn>
                  <a:cxn ang="0">
                    <a:pos x="439" y="235"/>
                  </a:cxn>
                  <a:cxn ang="0">
                    <a:pos x="439" y="235"/>
                  </a:cxn>
                  <a:cxn ang="0">
                    <a:pos x="261" y="208"/>
                  </a:cxn>
                  <a:cxn ang="0">
                    <a:pos x="388" y="171"/>
                  </a:cxn>
                  <a:cxn ang="0">
                    <a:pos x="393" y="102"/>
                  </a:cxn>
                  <a:cxn ang="0">
                    <a:pos x="411" y="101"/>
                  </a:cxn>
                  <a:cxn ang="0">
                    <a:pos x="338" y="121"/>
                  </a:cxn>
                  <a:cxn ang="0">
                    <a:pos x="318" y="131"/>
                  </a:cxn>
                  <a:cxn ang="0">
                    <a:pos x="218" y="227"/>
                  </a:cxn>
                  <a:cxn ang="0">
                    <a:pos x="131" y="278"/>
                  </a:cxn>
                  <a:cxn ang="0">
                    <a:pos x="345" y="192"/>
                  </a:cxn>
                  <a:cxn ang="0">
                    <a:pos x="380" y="188"/>
                  </a:cxn>
                  <a:cxn ang="0">
                    <a:pos x="436" y="211"/>
                  </a:cxn>
                  <a:cxn ang="0">
                    <a:pos x="268" y="278"/>
                  </a:cxn>
                  <a:cxn ang="0">
                    <a:pos x="345" y="192"/>
                  </a:cxn>
                  <a:cxn ang="0">
                    <a:pos x="224" y="327"/>
                  </a:cxn>
                  <a:cxn ang="0">
                    <a:pos x="400" y="274"/>
                  </a:cxn>
                  <a:cxn ang="0">
                    <a:pos x="380" y="299"/>
                  </a:cxn>
                  <a:cxn ang="0">
                    <a:pos x="385" y="301"/>
                  </a:cxn>
                  <a:cxn ang="0">
                    <a:pos x="334" y="346"/>
                  </a:cxn>
                  <a:cxn ang="0">
                    <a:pos x="318" y="343"/>
                  </a:cxn>
                  <a:cxn ang="0">
                    <a:pos x="329" y="279"/>
                  </a:cxn>
                  <a:cxn ang="0">
                    <a:pos x="202" y="391"/>
                  </a:cxn>
                  <a:cxn ang="0">
                    <a:pos x="380" y="407"/>
                  </a:cxn>
                  <a:cxn ang="0">
                    <a:pos x="291" y="346"/>
                  </a:cxn>
                  <a:cxn ang="0">
                    <a:pos x="136" y="381"/>
                  </a:cxn>
                  <a:cxn ang="0">
                    <a:pos x="333" y="358"/>
                  </a:cxn>
                  <a:cxn ang="0">
                    <a:pos x="198" y="390"/>
                  </a:cxn>
                  <a:cxn ang="0">
                    <a:pos x="291" y="346"/>
                  </a:cxn>
                  <a:cxn ang="0">
                    <a:pos x="54" y="402"/>
                  </a:cxn>
                  <a:cxn ang="0">
                    <a:pos x="100" y="444"/>
                  </a:cxn>
                  <a:cxn ang="0">
                    <a:pos x="308" y="441"/>
                  </a:cxn>
                  <a:cxn ang="0">
                    <a:pos x="321" y="447"/>
                  </a:cxn>
                  <a:cxn ang="0">
                    <a:pos x="208" y="459"/>
                  </a:cxn>
                  <a:cxn ang="0">
                    <a:pos x="463" y="420"/>
                  </a:cxn>
                  <a:cxn ang="0">
                    <a:pos x="477" y="382"/>
                  </a:cxn>
                  <a:cxn ang="0">
                    <a:pos x="477" y="382"/>
                  </a:cxn>
                  <a:cxn ang="0">
                    <a:pos x="433" y="267"/>
                  </a:cxn>
                  <a:cxn ang="0">
                    <a:pos x="440" y="172"/>
                  </a:cxn>
                  <a:cxn ang="0">
                    <a:pos x="440" y="172"/>
                  </a:cxn>
                  <a:cxn ang="0">
                    <a:pos x="562" y="58"/>
                  </a:cxn>
                </a:cxnLst>
                <a:rect l="0" t="0" r="r" b="b"/>
                <a:pathLst>
                  <a:path w="614" h="540">
                    <a:moveTo>
                      <a:pt x="382" y="64"/>
                    </a:moveTo>
                    <a:cubicBezTo>
                      <a:pt x="248" y="127"/>
                      <a:pt x="101" y="259"/>
                      <a:pt x="40" y="388"/>
                    </a:cubicBezTo>
                    <a:cubicBezTo>
                      <a:pt x="0" y="473"/>
                      <a:pt x="96" y="453"/>
                      <a:pt x="226" y="476"/>
                    </a:cubicBezTo>
                    <a:cubicBezTo>
                      <a:pt x="303" y="489"/>
                      <a:pt x="383" y="540"/>
                      <a:pt x="466" y="456"/>
                    </a:cubicBezTo>
                    <a:cubicBezTo>
                      <a:pt x="548" y="372"/>
                      <a:pt x="544" y="183"/>
                      <a:pt x="579" y="92"/>
                    </a:cubicBezTo>
                    <a:cubicBezTo>
                      <a:pt x="614" y="0"/>
                      <a:pt x="516" y="2"/>
                      <a:pt x="382" y="64"/>
                    </a:cubicBezTo>
                    <a:close/>
                    <a:moveTo>
                      <a:pt x="269" y="278"/>
                    </a:moveTo>
                    <a:cubicBezTo>
                      <a:pt x="302" y="272"/>
                      <a:pt x="339" y="255"/>
                      <a:pt x="387" y="232"/>
                    </a:cubicBezTo>
                    <a:cubicBezTo>
                      <a:pt x="435" y="209"/>
                      <a:pt x="438" y="215"/>
                      <a:pt x="438" y="236"/>
                    </a:cubicBezTo>
                    <a:cubicBezTo>
                      <a:pt x="432" y="251"/>
                      <a:pt x="412" y="264"/>
                      <a:pt x="375" y="266"/>
                    </a:cubicBezTo>
                    <a:cubicBezTo>
                      <a:pt x="342" y="268"/>
                      <a:pt x="305" y="273"/>
                      <a:pt x="269" y="278"/>
                    </a:cubicBezTo>
                    <a:close/>
                    <a:moveTo>
                      <a:pt x="439" y="235"/>
                    </a:moveTo>
                    <a:cubicBezTo>
                      <a:pt x="438" y="235"/>
                      <a:pt x="438" y="235"/>
                      <a:pt x="438" y="236"/>
                    </a:cubicBezTo>
                    <a:cubicBezTo>
                      <a:pt x="438" y="235"/>
                      <a:pt x="438" y="235"/>
                      <a:pt x="439" y="235"/>
                    </a:cubicBezTo>
                    <a:close/>
                    <a:moveTo>
                      <a:pt x="261" y="208"/>
                    </a:moveTo>
                    <a:cubicBezTo>
                      <a:pt x="261" y="208"/>
                      <a:pt x="261" y="208"/>
                      <a:pt x="261" y="208"/>
                    </a:cubicBezTo>
                    <a:cubicBezTo>
                      <a:pt x="290" y="180"/>
                      <a:pt x="394" y="91"/>
                      <a:pt x="435" y="111"/>
                    </a:cubicBezTo>
                    <a:cubicBezTo>
                      <a:pt x="451" y="129"/>
                      <a:pt x="436" y="163"/>
                      <a:pt x="388" y="171"/>
                    </a:cubicBezTo>
                    <a:cubicBezTo>
                      <a:pt x="354" y="176"/>
                      <a:pt x="307" y="190"/>
                      <a:pt x="261" y="208"/>
                    </a:cubicBezTo>
                    <a:close/>
                    <a:moveTo>
                      <a:pt x="393" y="102"/>
                    </a:moveTo>
                    <a:cubicBezTo>
                      <a:pt x="399" y="100"/>
                      <a:pt x="406" y="101"/>
                      <a:pt x="411" y="101"/>
                    </a:cubicBezTo>
                    <a:cubicBezTo>
                      <a:pt x="411" y="101"/>
                      <a:pt x="411" y="101"/>
                      <a:pt x="411" y="101"/>
                    </a:cubicBezTo>
                    <a:cubicBezTo>
                      <a:pt x="396" y="102"/>
                      <a:pt x="342" y="136"/>
                      <a:pt x="313" y="156"/>
                    </a:cubicBezTo>
                    <a:cubicBezTo>
                      <a:pt x="335" y="136"/>
                      <a:pt x="361" y="119"/>
                      <a:pt x="338" y="121"/>
                    </a:cubicBezTo>
                    <a:cubicBezTo>
                      <a:pt x="359" y="111"/>
                      <a:pt x="377" y="104"/>
                      <a:pt x="393" y="102"/>
                    </a:cubicBezTo>
                    <a:close/>
                    <a:moveTo>
                      <a:pt x="318" y="131"/>
                    </a:moveTo>
                    <a:cubicBezTo>
                      <a:pt x="334" y="123"/>
                      <a:pt x="326" y="138"/>
                      <a:pt x="301" y="164"/>
                    </a:cubicBezTo>
                    <a:cubicBezTo>
                      <a:pt x="277" y="189"/>
                      <a:pt x="237" y="217"/>
                      <a:pt x="218" y="227"/>
                    </a:cubicBezTo>
                    <a:cubicBezTo>
                      <a:pt x="218" y="227"/>
                      <a:pt x="218" y="227"/>
                      <a:pt x="218" y="227"/>
                    </a:cubicBezTo>
                    <a:cubicBezTo>
                      <a:pt x="182" y="243"/>
                      <a:pt x="150" y="261"/>
                      <a:pt x="131" y="278"/>
                    </a:cubicBezTo>
                    <a:cubicBezTo>
                      <a:pt x="179" y="222"/>
                      <a:pt x="254" y="165"/>
                      <a:pt x="318" y="131"/>
                    </a:cubicBezTo>
                    <a:close/>
                    <a:moveTo>
                      <a:pt x="345" y="192"/>
                    </a:moveTo>
                    <a:cubicBezTo>
                      <a:pt x="392" y="190"/>
                      <a:pt x="275" y="268"/>
                      <a:pt x="211" y="288"/>
                    </a:cubicBezTo>
                    <a:cubicBezTo>
                      <a:pt x="298" y="261"/>
                      <a:pt x="383" y="197"/>
                      <a:pt x="380" y="188"/>
                    </a:cubicBezTo>
                    <a:cubicBezTo>
                      <a:pt x="380" y="188"/>
                      <a:pt x="380" y="188"/>
                      <a:pt x="380" y="188"/>
                    </a:cubicBezTo>
                    <a:cubicBezTo>
                      <a:pt x="408" y="187"/>
                      <a:pt x="428" y="197"/>
                      <a:pt x="436" y="211"/>
                    </a:cubicBezTo>
                    <a:cubicBezTo>
                      <a:pt x="427" y="208"/>
                      <a:pt x="408" y="215"/>
                      <a:pt x="386" y="227"/>
                    </a:cubicBezTo>
                    <a:cubicBezTo>
                      <a:pt x="348" y="247"/>
                      <a:pt x="301" y="269"/>
                      <a:pt x="268" y="278"/>
                    </a:cubicBezTo>
                    <a:cubicBezTo>
                      <a:pt x="204" y="288"/>
                      <a:pt x="143" y="303"/>
                      <a:pt x="110" y="320"/>
                    </a:cubicBezTo>
                    <a:cubicBezTo>
                      <a:pt x="172" y="261"/>
                      <a:pt x="269" y="208"/>
                      <a:pt x="345" y="192"/>
                    </a:cubicBezTo>
                    <a:close/>
                    <a:moveTo>
                      <a:pt x="329" y="279"/>
                    </a:moveTo>
                    <a:cubicBezTo>
                      <a:pt x="377" y="281"/>
                      <a:pt x="252" y="327"/>
                      <a:pt x="224" y="327"/>
                    </a:cubicBezTo>
                    <a:cubicBezTo>
                      <a:pt x="283" y="327"/>
                      <a:pt x="365" y="278"/>
                      <a:pt x="353" y="276"/>
                    </a:cubicBezTo>
                    <a:cubicBezTo>
                      <a:pt x="374" y="275"/>
                      <a:pt x="390" y="274"/>
                      <a:pt x="400" y="274"/>
                    </a:cubicBezTo>
                    <a:cubicBezTo>
                      <a:pt x="416" y="275"/>
                      <a:pt x="423" y="287"/>
                      <a:pt x="420" y="302"/>
                    </a:cubicBezTo>
                    <a:cubicBezTo>
                      <a:pt x="421" y="290"/>
                      <a:pt x="410" y="279"/>
                      <a:pt x="380" y="299"/>
                    </a:cubicBezTo>
                    <a:cubicBezTo>
                      <a:pt x="342" y="324"/>
                      <a:pt x="290" y="331"/>
                      <a:pt x="244" y="329"/>
                    </a:cubicBezTo>
                    <a:cubicBezTo>
                      <a:pt x="318" y="336"/>
                      <a:pt x="353" y="316"/>
                      <a:pt x="385" y="301"/>
                    </a:cubicBezTo>
                    <a:cubicBezTo>
                      <a:pt x="417" y="286"/>
                      <a:pt x="417" y="294"/>
                      <a:pt x="418" y="310"/>
                    </a:cubicBezTo>
                    <a:cubicBezTo>
                      <a:pt x="409" y="332"/>
                      <a:pt x="380" y="354"/>
                      <a:pt x="334" y="346"/>
                    </a:cubicBezTo>
                    <a:cubicBezTo>
                      <a:pt x="359" y="339"/>
                      <a:pt x="360" y="319"/>
                      <a:pt x="342" y="320"/>
                    </a:cubicBezTo>
                    <a:cubicBezTo>
                      <a:pt x="357" y="323"/>
                      <a:pt x="353" y="345"/>
                      <a:pt x="318" y="343"/>
                    </a:cubicBezTo>
                    <a:cubicBezTo>
                      <a:pt x="241" y="328"/>
                      <a:pt x="181" y="313"/>
                      <a:pt x="104" y="339"/>
                    </a:cubicBezTo>
                    <a:cubicBezTo>
                      <a:pt x="155" y="304"/>
                      <a:pt x="257" y="286"/>
                      <a:pt x="329" y="279"/>
                    </a:cubicBezTo>
                    <a:close/>
                    <a:moveTo>
                      <a:pt x="302" y="423"/>
                    </a:moveTo>
                    <a:cubicBezTo>
                      <a:pt x="280" y="413"/>
                      <a:pt x="243" y="400"/>
                      <a:pt x="202" y="391"/>
                    </a:cubicBezTo>
                    <a:cubicBezTo>
                      <a:pt x="243" y="398"/>
                      <a:pt x="376" y="360"/>
                      <a:pt x="380" y="407"/>
                    </a:cubicBezTo>
                    <a:cubicBezTo>
                      <a:pt x="380" y="407"/>
                      <a:pt x="380" y="407"/>
                      <a:pt x="380" y="407"/>
                    </a:cubicBezTo>
                    <a:cubicBezTo>
                      <a:pt x="374" y="427"/>
                      <a:pt x="342" y="439"/>
                      <a:pt x="302" y="423"/>
                    </a:cubicBezTo>
                    <a:close/>
                    <a:moveTo>
                      <a:pt x="291" y="346"/>
                    </a:moveTo>
                    <a:cubicBezTo>
                      <a:pt x="291" y="346"/>
                      <a:pt x="291" y="346"/>
                      <a:pt x="291" y="346"/>
                    </a:cubicBezTo>
                    <a:cubicBezTo>
                      <a:pt x="247" y="341"/>
                      <a:pt x="172" y="375"/>
                      <a:pt x="136" y="381"/>
                    </a:cubicBezTo>
                    <a:cubicBezTo>
                      <a:pt x="165" y="382"/>
                      <a:pt x="264" y="341"/>
                      <a:pt x="307" y="350"/>
                    </a:cubicBezTo>
                    <a:cubicBezTo>
                      <a:pt x="316" y="353"/>
                      <a:pt x="324" y="355"/>
                      <a:pt x="333" y="358"/>
                    </a:cubicBezTo>
                    <a:cubicBezTo>
                      <a:pt x="364" y="367"/>
                      <a:pt x="378" y="382"/>
                      <a:pt x="380" y="396"/>
                    </a:cubicBezTo>
                    <a:cubicBezTo>
                      <a:pt x="370" y="361"/>
                      <a:pt x="248" y="391"/>
                      <a:pt x="198" y="390"/>
                    </a:cubicBezTo>
                    <a:cubicBezTo>
                      <a:pt x="152" y="380"/>
                      <a:pt x="102" y="376"/>
                      <a:pt x="62" y="387"/>
                    </a:cubicBezTo>
                    <a:cubicBezTo>
                      <a:pt x="90" y="323"/>
                      <a:pt x="202" y="326"/>
                      <a:pt x="291" y="346"/>
                    </a:cubicBezTo>
                    <a:close/>
                    <a:moveTo>
                      <a:pt x="208" y="459"/>
                    </a:moveTo>
                    <a:cubicBezTo>
                      <a:pt x="120" y="439"/>
                      <a:pt x="54" y="457"/>
                      <a:pt x="54" y="402"/>
                    </a:cubicBezTo>
                    <a:cubicBezTo>
                      <a:pt x="104" y="383"/>
                      <a:pt x="171" y="390"/>
                      <a:pt x="235" y="410"/>
                    </a:cubicBezTo>
                    <a:cubicBezTo>
                      <a:pt x="178" y="396"/>
                      <a:pt x="136" y="442"/>
                      <a:pt x="100" y="444"/>
                    </a:cubicBezTo>
                    <a:cubicBezTo>
                      <a:pt x="146" y="446"/>
                      <a:pt x="185" y="397"/>
                      <a:pt x="249" y="415"/>
                    </a:cubicBezTo>
                    <a:cubicBezTo>
                      <a:pt x="269" y="422"/>
                      <a:pt x="290" y="431"/>
                      <a:pt x="308" y="441"/>
                    </a:cubicBezTo>
                    <a:cubicBezTo>
                      <a:pt x="268" y="427"/>
                      <a:pt x="237" y="460"/>
                      <a:pt x="208" y="459"/>
                    </a:cubicBezTo>
                    <a:cubicBezTo>
                      <a:pt x="253" y="463"/>
                      <a:pt x="261" y="426"/>
                      <a:pt x="321" y="447"/>
                    </a:cubicBezTo>
                    <a:cubicBezTo>
                      <a:pt x="327" y="450"/>
                      <a:pt x="333" y="454"/>
                      <a:pt x="339" y="457"/>
                    </a:cubicBezTo>
                    <a:cubicBezTo>
                      <a:pt x="347" y="466"/>
                      <a:pt x="295" y="480"/>
                      <a:pt x="208" y="459"/>
                    </a:cubicBezTo>
                    <a:close/>
                    <a:moveTo>
                      <a:pt x="359" y="444"/>
                    </a:moveTo>
                    <a:cubicBezTo>
                      <a:pt x="388" y="447"/>
                      <a:pt x="439" y="444"/>
                      <a:pt x="463" y="420"/>
                    </a:cubicBezTo>
                    <a:cubicBezTo>
                      <a:pt x="451" y="468"/>
                      <a:pt x="404" y="491"/>
                      <a:pt x="359" y="444"/>
                    </a:cubicBezTo>
                    <a:close/>
                    <a:moveTo>
                      <a:pt x="477" y="382"/>
                    </a:moveTo>
                    <a:cubicBezTo>
                      <a:pt x="471" y="408"/>
                      <a:pt x="419" y="394"/>
                      <a:pt x="396" y="363"/>
                    </a:cubicBezTo>
                    <a:cubicBezTo>
                      <a:pt x="449" y="345"/>
                      <a:pt x="484" y="356"/>
                      <a:pt x="477" y="382"/>
                    </a:cubicBezTo>
                    <a:close/>
                    <a:moveTo>
                      <a:pt x="517" y="273"/>
                    </a:moveTo>
                    <a:cubicBezTo>
                      <a:pt x="514" y="300"/>
                      <a:pt x="461" y="294"/>
                      <a:pt x="433" y="267"/>
                    </a:cubicBezTo>
                    <a:cubicBezTo>
                      <a:pt x="483" y="241"/>
                      <a:pt x="519" y="246"/>
                      <a:pt x="517" y="273"/>
                    </a:cubicBezTo>
                    <a:close/>
                    <a:moveTo>
                      <a:pt x="440" y="172"/>
                    </a:moveTo>
                    <a:cubicBezTo>
                      <a:pt x="485" y="132"/>
                      <a:pt x="524" y="126"/>
                      <a:pt x="528" y="155"/>
                    </a:cubicBezTo>
                    <a:cubicBezTo>
                      <a:pt x="533" y="183"/>
                      <a:pt x="477" y="192"/>
                      <a:pt x="440" y="172"/>
                    </a:cubicBezTo>
                    <a:close/>
                    <a:moveTo>
                      <a:pt x="465" y="98"/>
                    </a:moveTo>
                    <a:cubicBezTo>
                      <a:pt x="499" y="49"/>
                      <a:pt x="553" y="30"/>
                      <a:pt x="562" y="58"/>
                    </a:cubicBezTo>
                    <a:cubicBezTo>
                      <a:pt x="572" y="85"/>
                      <a:pt x="527" y="102"/>
                      <a:pt x="465" y="98"/>
                    </a:cubicBezTo>
                    <a:close/>
                  </a:path>
                </a:pathLst>
              </a:custGeom>
              <a:solidFill>
                <a:srgbClr val="BC0000"/>
              </a:solidFill>
              <a:ln w="9525">
                <a:noFill/>
                <a:round/>
              </a:ln>
            </p:spPr>
            <p:txBody>
              <a:bodyPr/>
              <a:lstStyle/>
              <a:p>
                <a:endParaRPr lang="zh-CN" altLang="en-US"/>
              </a:p>
            </p:txBody>
          </p:sp>
          <p:sp>
            <p:nvSpPr>
              <p:cNvPr id="57" name="Freeform 815"/>
              <p:cNvSpPr>
                <a:spLocks noEditPoints="1"/>
              </p:cNvSpPr>
              <p:nvPr/>
            </p:nvSpPr>
            <p:spPr bwMode="auto">
              <a:xfrm>
                <a:off x="9636" y="2300"/>
                <a:ext cx="1068" cy="1557"/>
              </a:xfrm>
              <a:custGeom>
                <a:avLst/>
                <a:gdLst/>
                <a:ahLst/>
                <a:cxnLst>
                  <a:cxn ang="0">
                    <a:pos x="36" y="0"/>
                  </a:cxn>
                  <a:cxn ang="0">
                    <a:pos x="197" y="423"/>
                  </a:cxn>
                  <a:cxn ang="0">
                    <a:pos x="286" y="619"/>
                  </a:cxn>
                  <a:cxn ang="0">
                    <a:pos x="274" y="361"/>
                  </a:cxn>
                  <a:cxn ang="0">
                    <a:pos x="388" y="268"/>
                  </a:cxn>
                  <a:cxn ang="0">
                    <a:pos x="366" y="68"/>
                  </a:cxn>
                  <a:cxn ang="0">
                    <a:pos x="267" y="460"/>
                  </a:cxn>
                  <a:cxn ang="0">
                    <a:pos x="254" y="572"/>
                  </a:cxn>
                  <a:cxn ang="0">
                    <a:pos x="260" y="148"/>
                  </a:cxn>
                  <a:cxn ang="0">
                    <a:pos x="358" y="154"/>
                  </a:cxn>
                  <a:cxn ang="0">
                    <a:pos x="361" y="185"/>
                  </a:cxn>
                  <a:cxn ang="0">
                    <a:pos x="179" y="243"/>
                  </a:cxn>
                  <a:cxn ang="0">
                    <a:pos x="211" y="299"/>
                  </a:cxn>
                  <a:cxn ang="0">
                    <a:pos x="99" y="137"/>
                  </a:cxn>
                  <a:cxn ang="0">
                    <a:pos x="179" y="243"/>
                  </a:cxn>
                  <a:cxn ang="0">
                    <a:pos x="233" y="279"/>
                  </a:cxn>
                  <a:cxn ang="0">
                    <a:pos x="211" y="299"/>
                  </a:cxn>
                  <a:cxn ang="0">
                    <a:pos x="137" y="236"/>
                  </a:cxn>
                  <a:cxn ang="0">
                    <a:pos x="145" y="381"/>
                  </a:cxn>
                  <a:cxn ang="0">
                    <a:pos x="123" y="93"/>
                  </a:cxn>
                  <a:cxn ang="0">
                    <a:pos x="196" y="162"/>
                  </a:cxn>
                  <a:cxn ang="0">
                    <a:pos x="213" y="254"/>
                  </a:cxn>
                  <a:cxn ang="0">
                    <a:pos x="312" y="122"/>
                  </a:cxn>
                  <a:cxn ang="0">
                    <a:pos x="163" y="115"/>
                  </a:cxn>
                  <a:cxn ang="0">
                    <a:pos x="94" y="46"/>
                  </a:cxn>
                  <a:cxn ang="0">
                    <a:pos x="104" y="17"/>
                  </a:cxn>
                  <a:cxn ang="0">
                    <a:pos x="298" y="110"/>
                  </a:cxn>
                  <a:cxn ang="0">
                    <a:pos x="243" y="99"/>
                  </a:cxn>
                  <a:cxn ang="0">
                    <a:pos x="319" y="112"/>
                  </a:cxn>
                  <a:cxn ang="0">
                    <a:pos x="326" y="81"/>
                  </a:cxn>
                  <a:cxn ang="0">
                    <a:pos x="98" y="17"/>
                  </a:cxn>
                  <a:cxn ang="0">
                    <a:pos x="67" y="17"/>
                  </a:cxn>
                  <a:cxn ang="0">
                    <a:pos x="123" y="93"/>
                  </a:cxn>
                  <a:cxn ang="0">
                    <a:pos x="195" y="244"/>
                  </a:cxn>
                  <a:cxn ang="0">
                    <a:pos x="123" y="93"/>
                  </a:cxn>
                  <a:cxn ang="0">
                    <a:pos x="98" y="284"/>
                  </a:cxn>
                  <a:cxn ang="0">
                    <a:pos x="92" y="135"/>
                  </a:cxn>
                  <a:cxn ang="0">
                    <a:pos x="92" y="135"/>
                  </a:cxn>
                  <a:cxn ang="0">
                    <a:pos x="137" y="370"/>
                  </a:cxn>
                  <a:cxn ang="0">
                    <a:pos x="106" y="305"/>
                  </a:cxn>
                  <a:cxn ang="0">
                    <a:pos x="192" y="391"/>
                  </a:cxn>
                  <a:cxn ang="0">
                    <a:pos x="182" y="325"/>
                  </a:cxn>
                  <a:cxn ang="0">
                    <a:pos x="182" y="325"/>
                  </a:cxn>
                  <a:cxn ang="0">
                    <a:pos x="139" y="225"/>
                  </a:cxn>
                  <a:cxn ang="0">
                    <a:pos x="239" y="287"/>
                  </a:cxn>
                  <a:cxn ang="0">
                    <a:pos x="251" y="340"/>
                  </a:cxn>
                  <a:cxn ang="0">
                    <a:pos x="251" y="340"/>
                  </a:cxn>
                  <a:cxn ang="0">
                    <a:pos x="200" y="166"/>
                  </a:cxn>
                  <a:cxn ang="0">
                    <a:pos x="281" y="276"/>
                  </a:cxn>
                  <a:cxn ang="0">
                    <a:pos x="174" y="126"/>
                  </a:cxn>
                  <a:cxn ang="0">
                    <a:pos x="257" y="148"/>
                  </a:cxn>
                  <a:cxn ang="0">
                    <a:pos x="356" y="193"/>
                  </a:cxn>
                  <a:cxn ang="0">
                    <a:pos x="326" y="272"/>
                  </a:cxn>
                  <a:cxn ang="0">
                    <a:pos x="326" y="272"/>
                  </a:cxn>
                  <a:cxn ang="0">
                    <a:pos x="359" y="86"/>
                  </a:cxn>
                </a:cxnLst>
                <a:rect l="0" t="0" r="r" b="b"/>
                <a:pathLst>
                  <a:path w="452" h="659">
                    <a:moveTo>
                      <a:pt x="366" y="68"/>
                    </a:moveTo>
                    <a:cubicBezTo>
                      <a:pt x="310" y="25"/>
                      <a:pt x="104" y="3"/>
                      <a:pt x="36" y="0"/>
                    </a:cubicBezTo>
                    <a:cubicBezTo>
                      <a:pt x="0" y="12"/>
                      <a:pt x="69" y="250"/>
                      <a:pt x="101" y="355"/>
                    </a:cubicBezTo>
                    <a:cubicBezTo>
                      <a:pt x="132" y="460"/>
                      <a:pt x="171" y="455"/>
                      <a:pt x="197" y="423"/>
                    </a:cubicBezTo>
                    <a:cubicBezTo>
                      <a:pt x="222" y="392"/>
                      <a:pt x="250" y="498"/>
                      <a:pt x="237" y="553"/>
                    </a:cubicBezTo>
                    <a:cubicBezTo>
                      <a:pt x="224" y="609"/>
                      <a:pt x="244" y="659"/>
                      <a:pt x="286" y="619"/>
                    </a:cubicBezTo>
                    <a:cubicBezTo>
                      <a:pt x="328" y="578"/>
                      <a:pt x="314" y="463"/>
                      <a:pt x="278" y="416"/>
                    </a:cubicBezTo>
                    <a:cubicBezTo>
                      <a:pt x="241" y="369"/>
                      <a:pt x="247" y="362"/>
                      <a:pt x="274" y="361"/>
                    </a:cubicBezTo>
                    <a:cubicBezTo>
                      <a:pt x="300" y="360"/>
                      <a:pt x="318" y="360"/>
                      <a:pt x="322" y="322"/>
                    </a:cubicBezTo>
                    <a:cubicBezTo>
                      <a:pt x="326" y="283"/>
                      <a:pt x="357" y="299"/>
                      <a:pt x="388" y="268"/>
                    </a:cubicBezTo>
                    <a:cubicBezTo>
                      <a:pt x="418" y="236"/>
                      <a:pt x="368" y="203"/>
                      <a:pt x="408" y="183"/>
                    </a:cubicBezTo>
                    <a:cubicBezTo>
                      <a:pt x="448" y="164"/>
                      <a:pt x="423" y="112"/>
                      <a:pt x="366" y="68"/>
                    </a:cubicBezTo>
                    <a:close/>
                    <a:moveTo>
                      <a:pt x="254" y="572"/>
                    </a:moveTo>
                    <a:cubicBezTo>
                      <a:pt x="266" y="540"/>
                      <a:pt x="284" y="496"/>
                      <a:pt x="267" y="460"/>
                    </a:cubicBezTo>
                    <a:cubicBezTo>
                      <a:pt x="287" y="499"/>
                      <a:pt x="300" y="540"/>
                      <a:pt x="289" y="584"/>
                    </a:cubicBezTo>
                    <a:cubicBezTo>
                      <a:pt x="280" y="621"/>
                      <a:pt x="243" y="603"/>
                      <a:pt x="254" y="572"/>
                    </a:cubicBezTo>
                    <a:close/>
                    <a:moveTo>
                      <a:pt x="361" y="185"/>
                    </a:moveTo>
                    <a:cubicBezTo>
                      <a:pt x="329" y="201"/>
                      <a:pt x="305" y="192"/>
                      <a:pt x="260" y="148"/>
                    </a:cubicBezTo>
                    <a:cubicBezTo>
                      <a:pt x="260" y="148"/>
                      <a:pt x="260" y="148"/>
                      <a:pt x="260" y="148"/>
                    </a:cubicBezTo>
                    <a:cubicBezTo>
                      <a:pt x="299" y="145"/>
                      <a:pt x="335" y="131"/>
                      <a:pt x="358" y="154"/>
                    </a:cubicBezTo>
                    <a:cubicBezTo>
                      <a:pt x="358" y="154"/>
                      <a:pt x="358" y="154"/>
                      <a:pt x="358" y="154"/>
                    </a:cubicBezTo>
                    <a:cubicBezTo>
                      <a:pt x="364" y="164"/>
                      <a:pt x="364" y="175"/>
                      <a:pt x="361" y="185"/>
                    </a:cubicBezTo>
                    <a:close/>
                    <a:moveTo>
                      <a:pt x="211" y="299"/>
                    </a:moveTo>
                    <a:cubicBezTo>
                      <a:pt x="201" y="289"/>
                      <a:pt x="191" y="262"/>
                      <a:pt x="179" y="243"/>
                    </a:cubicBezTo>
                    <a:cubicBezTo>
                      <a:pt x="184" y="252"/>
                      <a:pt x="190" y="278"/>
                      <a:pt x="201" y="292"/>
                    </a:cubicBezTo>
                    <a:cubicBezTo>
                      <a:pt x="201" y="292"/>
                      <a:pt x="208" y="297"/>
                      <a:pt x="211" y="299"/>
                    </a:cubicBezTo>
                    <a:cubicBezTo>
                      <a:pt x="186" y="284"/>
                      <a:pt x="153" y="246"/>
                      <a:pt x="139" y="225"/>
                    </a:cubicBezTo>
                    <a:cubicBezTo>
                      <a:pt x="123" y="188"/>
                      <a:pt x="111" y="159"/>
                      <a:pt x="99" y="137"/>
                    </a:cubicBezTo>
                    <a:cubicBezTo>
                      <a:pt x="133" y="190"/>
                      <a:pt x="156" y="221"/>
                      <a:pt x="177" y="241"/>
                    </a:cubicBezTo>
                    <a:cubicBezTo>
                      <a:pt x="178" y="241"/>
                      <a:pt x="178" y="242"/>
                      <a:pt x="179" y="243"/>
                    </a:cubicBezTo>
                    <a:cubicBezTo>
                      <a:pt x="178" y="242"/>
                      <a:pt x="178" y="241"/>
                      <a:pt x="177" y="241"/>
                    </a:cubicBezTo>
                    <a:cubicBezTo>
                      <a:pt x="196" y="259"/>
                      <a:pt x="213" y="269"/>
                      <a:pt x="233" y="279"/>
                    </a:cubicBezTo>
                    <a:cubicBezTo>
                      <a:pt x="235" y="281"/>
                      <a:pt x="237" y="284"/>
                      <a:pt x="239" y="287"/>
                    </a:cubicBezTo>
                    <a:cubicBezTo>
                      <a:pt x="239" y="308"/>
                      <a:pt x="227" y="309"/>
                      <a:pt x="211" y="299"/>
                    </a:cubicBezTo>
                    <a:close/>
                    <a:moveTo>
                      <a:pt x="145" y="381"/>
                    </a:moveTo>
                    <a:cubicBezTo>
                      <a:pt x="120" y="313"/>
                      <a:pt x="150" y="278"/>
                      <a:pt x="137" y="236"/>
                    </a:cubicBezTo>
                    <a:cubicBezTo>
                      <a:pt x="153" y="275"/>
                      <a:pt x="166" y="311"/>
                      <a:pt x="172" y="343"/>
                    </a:cubicBezTo>
                    <a:cubicBezTo>
                      <a:pt x="183" y="396"/>
                      <a:pt x="167" y="406"/>
                      <a:pt x="145" y="381"/>
                    </a:cubicBezTo>
                    <a:close/>
                    <a:moveTo>
                      <a:pt x="213" y="254"/>
                    </a:moveTo>
                    <a:cubicBezTo>
                      <a:pt x="158" y="220"/>
                      <a:pt x="156" y="126"/>
                      <a:pt x="123" y="93"/>
                    </a:cubicBezTo>
                    <a:cubicBezTo>
                      <a:pt x="145" y="116"/>
                      <a:pt x="170" y="140"/>
                      <a:pt x="196" y="162"/>
                    </a:cubicBezTo>
                    <a:cubicBezTo>
                      <a:pt x="196" y="162"/>
                      <a:pt x="196" y="162"/>
                      <a:pt x="196" y="162"/>
                    </a:cubicBezTo>
                    <a:cubicBezTo>
                      <a:pt x="227" y="197"/>
                      <a:pt x="227" y="259"/>
                      <a:pt x="257" y="272"/>
                    </a:cubicBezTo>
                    <a:cubicBezTo>
                      <a:pt x="245" y="269"/>
                      <a:pt x="230" y="263"/>
                      <a:pt x="213" y="254"/>
                    </a:cubicBezTo>
                    <a:close/>
                    <a:moveTo>
                      <a:pt x="94" y="46"/>
                    </a:moveTo>
                    <a:cubicBezTo>
                      <a:pt x="171" y="93"/>
                      <a:pt x="235" y="118"/>
                      <a:pt x="312" y="122"/>
                    </a:cubicBezTo>
                    <a:cubicBezTo>
                      <a:pt x="331" y="127"/>
                      <a:pt x="345" y="136"/>
                      <a:pt x="353" y="146"/>
                    </a:cubicBezTo>
                    <a:cubicBezTo>
                      <a:pt x="309" y="110"/>
                      <a:pt x="248" y="180"/>
                      <a:pt x="163" y="115"/>
                    </a:cubicBezTo>
                    <a:cubicBezTo>
                      <a:pt x="163" y="115"/>
                      <a:pt x="163" y="115"/>
                      <a:pt x="163" y="115"/>
                    </a:cubicBezTo>
                    <a:cubicBezTo>
                      <a:pt x="129" y="85"/>
                      <a:pt x="102" y="57"/>
                      <a:pt x="94" y="46"/>
                    </a:cubicBezTo>
                    <a:close/>
                    <a:moveTo>
                      <a:pt x="243" y="99"/>
                    </a:moveTo>
                    <a:cubicBezTo>
                      <a:pt x="166" y="69"/>
                      <a:pt x="148" y="21"/>
                      <a:pt x="104" y="17"/>
                    </a:cubicBezTo>
                    <a:cubicBezTo>
                      <a:pt x="117" y="18"/>
                      <a:pt x="131" y="18"/>
                      <a:pt x="145" y="20"/>
                    </a:cubicBezTo>
                    <a:cubicBezTo>
                      <a:pt x="207" y="28"/>
                      <a:pt x="216" y="94"/>
                      <a:pt x="298" y="110"/>
                    </a:cubicBezTo>
                    <a:cubicBezTo>
                      <a:pt x="291" y="109"/>
                      <a:pt x="283" y="108"/>
                      <a:pt x="274" y="106"/>
                    </a:cubicBezTo>
                    <a:cubicBezTo>
                      <a:pt x="263" y="104"/>
                      <a:pt x="253" y="102"/>
                      <a:pt x="243" y="99"/>
                    </a:cubicBezTo>
                    <a:close/>
                    <a:moveTo>
                      <a:pt x="319" y="112"/>
                    </a:moveTo>
                    <a:cubicBezTo>
                      <a:pt x="319" y="112"/>
                      <a:pt x="319" y="112"/>
                      <a:pt x="319" y="112"/>
                    </a:cubicBezTo>
                    <a:cubicBezTo>
                      <a:pt x="231" y="100"/>
                      <a:pt x="205" y="27"/>
                      <a:pt x="150" y="20"/>
                    </a:cubicBezTo>
                    <a:cubicBezTo>
                      <a:pt x="211" y="26"/>
                      <a:pt x="275" y="40"/>
                      <a:pt x="326" y="81"/>
                    </a:cubicBezTo>
                    <a:cubicBezTo>
                      <a:pt x="353" y="102"/>
                      <a:pt x="366" y="117"/>
                      <a:pt x="319" y="112"/>
                    </a:cubicBezTo>
                    <a:close/>
                    <a:moveTo>
                      <a:pt x="98" y="17"/>
                    </a:moveTo>
                    <a:cubicBezTo>
                      <a:pt x="138" y="19"/>
                      <a:pt x="158" y="69"/>
                      <a:pt x="216" y="91"/>
                    </a:cubicBezTo>
                    <a:cubicBezTo>
                      <a:pt x="143" y="65"/>
                      <a:pt x="84" y="22"/>
                      <a:pt x="67" y="17"/>
                    </a:cubicBezTo>
                    <a:cubicBezTo>
                      <a:pt x="77" y="17"/>
                      <a:pt x="88" y="17"/>
                      <a:pt x="98" y="17"/>
                    </a:cubicBezTo>
                    <a:close/>
                    <a:moveTo>
                      <a:pt x="123" y="93"/>
                    </a:moveTo>
                    <a:cubicBezTo>
                      <a:pt x="156" y="137"/>
                      <a:pt x="155" y="217"/>
                      <a:pt x="200" y="247"/>
                    </a:cubicBezTo>
                    <a:cubicBezTo>
                      <a:pt x="199" y="246"/>
                      <a:pt x="197" y="245"/>
                      <a:pt x="195" y="244"/>
                    </a:cubicBezTo>
                    <a:cubicBezTo>
                      <a:pt x="120" y="200"/>
                      <a:pt x="53" y="21"/>
                      <a:pt x="53" y="21"/>
                    </a:cubicBezTo>
                    <a:cubicBezTo>
                      <a:pt x="73" y="39"/>
                      <a:pt x="97" y="65"/>
                      <a:pt x="123" y="93"/>
                    </a:cubicBezTo>
                    <a:close/>
                    <a:moveTo>
                      <a:pt x="92" y="135"/>
                    </a:moveTo>
                    <a:cubicBezTo>
                      <a:pt x="113" y="197"/>
                      <a:pt x="128" y="325"/>
                      <a:pt x="98" y="284"/>
                    </a:cubicBezTo>
                    <a:cubicBezTo>
                      <a:pt x="74" y="205"/>
                      <a:pt x="60" y="104"/>
                      <a:pt x="52" y="48"/>
                    </a:cubicBezTo>
                    <a:cubicBezTo>
                      <a:pt x="66" y="78"/>
                      <a:pt x="79" y="107"/>
                      <a:pt x="92" y="135"/>
                    </a:cubicBezTo>
                    <a:close/>
                    <a:moveTo>
                      <a:pt x="106" y="305"/>
                    </a:moveTo>
                    <a:cubicBezTo>
                      <a:pt x="131" y="314"/>
                      <a:pt x="120" y="205"/>
                      <a:pt x="92" y="135"/>
                    </a:cubicBezTo>
                    <a:cubicBezTo>
                      <a:pt x="108" y="171"/>
                      <a:pt x="124" y="204"/>
                      <a:pt x="137" y="236"/>
                    </a:cubicBezTo>
                    <a:cubicBezTo>
                      <a:pt x="145" y="279"/>
                      <a:pt x="115" y="329"/>
                      <a:pt x="137" y="370"/>
                    </a:cubicBezTo>
                    <a:cubicBezTo>
                      <a:pt x="129" y="360"/>
                      <a:pt x="122" y="345"/>
                      <a:pt x="114" y="328"/>
                    </a:cubicBezTo>
                    <a:cubicBezTo>
                      <a:pt x="111" y="321"/>
                      <a:pt x="108" y="313"/>
                      <a:pt x="106" y="305"/>
                    </a:cubicBezTo>
                    <a:close/>
                    <a:moveTo>
                      <a:pt x="132" y="404"/>
                    </a:moveTo>
                    <a:cubicBezTo>
                      <a:pt x="147" y="415"/>
                      <a:pt x="183" y="417"/>
                      <a:pt x="192" y="391"/>
                    </a:cubicBezTo>
                    <a:cubicBezTo>
                      <a:pt x="207" y="417"/>
                      <a:pt x="159" y="441"/>
                      <a:pt x="132" y="404"/>
                    </a:cubicBezTo>
                    <a:close/>
                    <a:moveTo>
                      <a:pt x="182" y="325"/>
                    </a:moveTo>
                    <a:cubicBezTo>
                      <a:pt x="196" y="340"/>
                      <a:pt x="215" y="353"/>
                      <a:pt x="235" y="354"/>
                    </a:cubicBezTo>
                    <a:cubicBezTo>
                      <a:pt x="242" y="372"/>
                      <a:pt x="202" y="419"/>
                      <a:pt x="182" y="325"/>
                    </a:cubicBezTo>
                    <a:close/>
                    <a:moveTo>
                      <a:pt x="173" y="305"/>
                    </a:moveTo>
                    <a:cubicBezTo>
                      <a:pt x="160" y="275"/>
                      <a:pt x="149" y="248"/>
                      <a:pt x="139" y="225"/>
                    </a:cubicBezTo>
                    <a:cubicBezTo>
                      <a:pt x="160" y="266"/>
                      <a:pt x="236" y="345"/>
                      <a:pt x="242" y="293"/>
                    </a:cubicBezTo>
                    <a:cubicBezTo>
                      <a:pt x="239" y="287"/>
                      <a:pt x="239" y="287"/>
                      <a:pt x="239" y="287"/>
                    </a:cubicBezTo>
                    <a:cubicBezTo>
                      <a:pt x="257" y="317"/>
                      <a:pt x="247" y="362"/>
                      <a:pt x="173" y="305"/>
                    </a:cubicBezTo>
                    <a:close/>
                    <a:moveTo>
                      <a:pt x="251" y="340"/>
                    </a:moveTo>
                    <a:cubicBezTo>
                      <a:pt x="281" y="340"/>
                      <a:pt x="307" y="322"/>
                      <a:pt x="297" y="299"/>
                    </a:cubicBezTo>
                    <a:cubicBezTo>
                      <a:pt x="321" y="320"/>
                      <a:pt x="304" y="355"/>
                      <a:pt x="251" y="340"/>
                    </a:cubicBezTo>
                    <a:close/>
                    <a:moveTo>
                      <a:pt x="281" y="276"/>
                    </a:moveTo>
                    <a:cubicBezTo>
                      <a:pt x="228" y="272"/>
                      <a:pt x="234" y="196"/>
                      <a:pt x="200" y="166"/>
                    </a:cubicBezTo>
                    <a:cubicBezTo>
                      <a:pt x="228" y="189"/>
                      <a:pt x="258" y="209"/>
                      <a:pt x="291" y="223"/>
                    </a:cubicBezTo>
                    <a:cubicBezTo>
                      <a:pt x="325" y="239"/>
                      <a:pt x="325" y="278"/>
                      <a:pt x="281" y="276"/>
                    </a:cubicBezTo>
                    <a:close/>
                    <a:moveTo>
                      <a:pt x="283" y="200"/>
                    </a:moveTo>
                    <a:cubicBezTo>
                      <a:pt x="248" y="183"/>
                      <a:pt x="208" y="154"/>
                      <a:pt x="174" y="126"/>
                    </a:cubicBezTo>
                    <a:cubicBezTo>
                      <a:pt x="202" y="147"/>
                      <a:pt x="230" y="150"/>
                      <a:pt x="257" y="148"/>
                    </a:cubicBezTo>
                    <a:cubicBezTo>
                      <a:pt x="257" y="148"/>
                      <a:pt x="257" y="148"/>
                      <a:pt x="257" y="148"/>
                    </a:cubicBezTo>
                    <a:cubicBezTo>
                      <a:pt x="284" y="181"/>
                      <a:pt x="334" y="220"/>
                      <a:pt x="356" y="193"/>
                    </a:cubicBezTo>
                    <a:cubicBezTo>
                      <a:pt x="356" y="193"/>
                      <a:pt x="356" y="193"/>
                      <a:pt x="356" y="193"/>
                    </a:cubicBezTo>
                    <a:cubicBezTo>
                      <a:pt x="345" y="209"/>
                      <a:pt x="319" y="216"/>
                      <a:pt x="283" y="200"/>
                    </a:cubicBezTo>
                    <a:close/>
                    <a:moveTo>
                      <a:pt x="326" y="272"/>
                    </a:moveTo>
                    <a:cubicBezTo>
                      <a:pt x="357" y="263"/>
                      <a:pt x="382" y="219"/>
                      <a:pt x="365" y="203"/>
                    </a:cubicBezTo>
                    <a:cubicBezTo>
                      <a:pt x="412" y="242"/>
                      <a:pt x="364" y="271"/>
                      <a:pt x="326" y="272"/>
                    </a:cubicBezTo>
                    <a:close/>
                    <a:moveTo>
                      <a:pt x="385" y="170"/>
                    </a:moveTo>
                    <a:cubicBezTo>
                      <a:pt x="401" y="160"/>
                      <a:pt x="397" y="113"/>
                      <a:pt x="359" y="86"/>
                    </a:cubicBezTo>
                    <a:cubicBezTo>
                      <a:pt x="396" y="104"/>
                      <a:pt x="452" y="157"/>
                      <a:pt x="385" y="170"/>
                    </a:cubicBezTo>
                    <a:close/>
                  </a:path>
                </a:pathLst>
              </a:custGeom>
              <a:solidFill>
                <a:srgbClr val="BC0000"/>
              </a:solidFill>
              <a:ln w="9525">
                <a:noFill/>
                <a:round/>
              </a:ln>
            </p:spPr>
            <p:txBody>
              <a:bodyPr/>
              <a:lstStyle/>
              <a:p>
                <a:endParaRPr lang="zh-CN" altLang="en-US"/>
              </a:p>
            </p:txBody>
          </p:sp>
        </p:grpSp>
        <p:grpSp>
          <p:nvGrpSpPr>
            <p:cNvPr id="49" name="Group 824"/>
            <p:cNvGrpSpPr/>
            <p:nvPr/>
          </p:nvGrpSpPr>
          <p:grpSpPr bwMode="auto">
            <a:xfrm>
              <a:off x="7969" y="2554"/>
              <a:ext cx="409" cy="741"/>
              <a:chOff x="8179" y="1237"/>
              <a:chExt cx="1448" cy="2620"/>
            </a:xfrm>
          </p:grpSpPr>
          <p:sp>
            <p:nvSpPr>
              <p:cNvPr id="50" name="Freeform 816"/>
              <p:cNvSpPr>
                <a:spLocks noEditPoints="1"/>
              </p:cNvSpPr>
              <p:nvPr/>
            </p:nvSpPr>
            <p:spPr bwMode="auto">
              <a:xfrm>
                <a:off x="8179" y="1237"/>
                <a:ext cx="1448" cy="1276"/>
              </a:xfrm>
              <a:custGeom>
                <a:avLst/>
                <a:gdLst/>
                <a:ahLst/>
                <a:cxnLst>
                  <a:cxn ang="0">
                    <a:pos x="147" y="456"/>
                  </a:cxn>
                  <a:cxn ang="0">
                    <a:pos x="573" y="388"/>
                  </a:cxn>
                  <a:cxn ang="0">
                    <a:pos x="35" y="92"/>
                  </a:cxn>
                  <a:cxn ang="0">
                    <a:pos x="175" y="236"/>
                  </a:cxn>
                  <a:cxn ang="0">
                    <a:pos x="345" y="278"/>
                  </a:cxn>
                  <a:cxn ang="0">
                    <a:pos x="175" y="236"/>
                  </a:cxn>
                  <a:cxn ang="0">
                    <a:pos x="175" y="236"/>
                  </a:cxn>
                  <a:cxn ang="0">
                    <a:pos x="178" y="111"/>
                  </a:cxn>
                  <a:cxn ang="0">
                    <a:pos x="352" y="208"/>
                  </a:cxn>
                  <a:cxn ang="0">
                    <a:pos x="275" y="121"/>
                  </a:cxn>
                  <a:cxn ang="0">
                    <a:pos x="202" y="101"/>
                  </a:cxn>
                  <a:cxn ang="0">
                    <a:pos x="221" y="102"/>
                  </a:cxn>
                  <a:cxn ang="0">
                    <a:pos x="482" y="278"/>
                  </a:cxn>
                  <a:cxn ang="0">
                    <a:pos x="396" y="227"/>
                  </a:cxn>
                  <a:cxn ang="0">
                    <a:pos x="296" y="131"/>
                  </a:cxn>
                  <a:cxn ang="0">
                    <a:pos x="503" y="320"/>
                  </a:cxn>
                  <a:cxn ang="0">
                    <a:pos x="228" y="227"/>
                  </a:cxn>
                  <a:cxn ang="0">
                    <a:pos x="234" y="188"/>
                  </a:cxn>
                  <a:cxn ang="0">
                    <a:pos x="402" y="288"/>
                  </a:cxn>
                  <a:cxn ang="0">
                    <a:pos x="503" y="320"/>
                  </a:cxn>
                  <a:cxn ang="0">
                    <a:pos x="296" y="343"/>
                  </a:cxn>
                  <a:cxn ang="0">
                    <a:pos x="280" y="346"/>
                  </a:cxn>
                  <a:cxn ang="0">
                    <a:pos x="228" y="301"/>
                  </a:cxn>
                  <a:cxn ang="0">
                    <a:pos x="234" y="299"/>
                  </a:cxn>
                  <a:cxn ang="0">
                    <a:pos x="214" y="274"/>
                  </a:cxn>
                  <a:cxn ang="0">
                    <a:pos x="389" y="327"/>
                  </a:cxn>
                  <a:cxn ang="0">
                    <a:pos x="509" y="339"/>
                  </a:cxn>
                  <a:cxn ang="0">
                    <a:pos x="234" y="407"/>
                  </a:cxn>
                  <a:cxn ang="0">
                    <a:pos x="311" y="423"/>
                  </a:cxn>
                  <a:cxn ang="0">
                    <a:pos x="551" y="387"/>
                  </a:cxn>
                  <a:cxn ang="0">
                    <a:pos x="233" y="396"/>
                  </a:cxn>
                  <a:cxn ang="0">
                    <a:pos x="307" y="350"/>
                  </a:cxn>
                  <a:cxn ang="0">
                    <a:pos x="322" y="346"/>
                  </a:cxn>
                  <a:cxn ang="0">
                    <a:pos x="551" y="387"/>
                  </a:cxn>
                  <a:cxn ang="0">
                    <a:pos x="292" y="447"/>
                  </a:cxn>
                  <a:cxn ang="0">
                    <a:pos x="305" y="441"/>
                  </a:cxn>
                  <a:cxn ang="0">
                    <a:pos x="513" y="444"/>
                  </a:cxn>
                  <a:cxn ang="0">
                    <a:pos x="559" y="402"/>
                  </a:cxn>
                  <a:cxn ang="0">
                    <a:pos x="275" y="457"/>
                  </a:cxn>
                  <a:cxn ang="0">
                    <a:pos x="254" y="444"/>
                  </a:cxn>
                  <a:cxn ang="0">
                    <a:pos x="217" y="363"/>
                  </a:cxn>
                  <a:cxn ang="0">
                    <a:pos x="217" y="363"/>
                  </a:cxn>
                  <a:cxn ang="0">
                    <a:pos x="96" y="273"/>
                  </a:cxn>
                  <a:cxn ang="0">
                    <a:pos x="85" y="155"/>
                  </a:cxn>
                  <a:cxn ang="0">
                    <a:pos x="85" y="155"/>
                  </a:cxn>
                  <a:cxn ang="0">
                    <a:pos x="148" y="98"/>
                  </a:cxn>
                </a:cxnLst>
                <a:rect l="0" t="0" r="r" b="b"/>
                <a:pathLst>
                  <a:path w="613" h="540">
                    <a:moveTo>
                      <a:pt x="35" y="92"/>
                    </a:moveTo>
                    <a:cubicBezTo>
                      <a:pt x="70" y="183"/>
                      <a:pt x="65" y="372"/>
                      <a:pt x="147" y="456"/>
                    </a:cubicBezTo>
                    <a:cubicBezTo>
                      <a:pt x="230" y="540"/>
                      <a:pt x="310" y="489"/>
                      <a:pt x="387" y="476"/>
                    </a:cubicBezTo>
                    <a:cubicBezTo>
                      <a:pt x="517" y="453"/>
                      <a:pt x="613" y="473"/>
                      <a:pt x="573" y="388"/>
                    </a:cubicBezTo>
                    <a:cubicBezTo>
                      <a:pt x="512" y="259"/>
                      <a:pt x="366" y="127"/>
                      <a:pt x="231" y="64"/>
                    </a:cubicBezTo>
                    <a:cubicBezTo>
                      <a:pt x="97" y="2"/>
                      <a:pt x="0" y="0"/>
                      <a:pt x="35" y="92"/>
                    </a:cubicBezTo>
                    <a:close/>
                    <a:moveTo>
                      <a:pt x="238" y="266"/>
                    </a:moveTo>
                    <a:cubicBezTo>
                      <a:pt x="201" y="264"/>
                      <a:pt x="182" y="251"/>
                      <a:pt x="175" y="236"/>
                    </a:cubicBezTo>
                    <a:cubicBezTo>
                      <a:pt x="175" y="215"/>
                      <a:pt x="179" y="209"/>
                      <a:pt x="227" y="232"/>
                    </a:cubicBezTo>
                    <a:cubicBezTo>
                      <a:pt x="275" y="255"/>
                      <a:pt x="311" y="272"/>
                      <a:pt x="345" y="278"/>
                    </a:cubicBezTo>
                    <a:cubicBezTo>
                      <a:pt x="309" y="273"/>
                      <a:pt x="272" y="268"/>
                      <a:pt x="238" y="266"/>
                    </a:cubicBezTo>
                    <a:close/>
                    <a:moveTo>
                      <a:pt x="175" y="236"/>
                    </a:moveTo>
                    <a:cubicBezTo>
                      <a:pt x="175" y="235"/>
                      <a:pt x="175" y="235"/>
                      <a:pt x="175" y="235"/>
                    </a:cubicBezTo>
                    <a:cubicBezTo>
                      <a:pt x="175" y="235"/>
                      <a:pt x="175" y="235"/>
                      <a:pt x="175" y="236"/>
                    </a:cubicBezTo>
                    <a:close/>
                    <a:moveTo>
                      <a:pt x="226" y="171"/>
                    </a:moveTo>
                    <a:cubicBezTo>
                      <a:pt x="178" y="163"/>
                      <a:pt x="163" y="129"/>
                      <a:pt x="178" y="111"/>
                    </a:cubicBezTo>
                    <a:cubicBezTo>
                      <a:pt x="220" y="91"/>
                      <a:pt x="323" y="180"/>
                      <a:pt x="352" y="208"/>
                    </a:cubicBezTo>
                    <a:cubicBezTo>
                      <a:pt x="352" y="208"/>
                      <a:pt x="352" y="208"/>
                      <a:pt x="352" y="208"/>
                    </a:cubicBezTo>
                    <a:cubicBezTo>
                      <a:pt x="306" y="190"/>
                      <a:pt x="259" y="176"/>
                      <a:pt x="226" y="171"/>
                    </a:cubicBezTo>
                    <a:close/>
                    <a:moveTo>
                      <a:pt x="275" y="121"/>
                    </a:moveTo>
                    <a:cubicBezTo>
                      <a:pt x="252" y="119"/>
                      <a:pt x="279" y="136"/>
                      <a:pt x="300" y="156"/>
                    </a:cubicBezTo>
                    <a:cubicBezTo>
                      <a:pt x="271" y="136"/>
                      <a:pt x="218" y="102"/>
                      <a:pt x="202" y="101"/>
                    </a:cubicBezTo>
                    <a:cubicBezTo>
                      <a:pt x="202" y="101"/>
                      <a:pt x="202" y="101"/>
                      <a:pt x="202" y="101"/>
                    </a:cubicBezTo>
                    <a:cubicBezTo>
                      <a:pt x="208" y="101"/>
                      <a:pt x="214" y="100"/>
                      <a:pt x="221" y="102"/>
                    </a:cubicBezTo>
                    <a:cubicBezTo>
                      <a:pt x="236" y="104"/>
                      <a:pt x="255" y="111"/>
                      <a:pt x="275" y="121"/>
                    </a:cubicBezTo>
                    <a:close/>
                    <a:moveTo>
                      <a:pt x="482" y="278"/>
                    </a:moveTo>
                    <a:cubicBezTo>
                      <a:pt x="463" y="261"/>
                      <a:pt x="431" y="243"/>
                      <a:pt x="396" y="227"/>
                    </a:cubicBezTo>
                    <a:cubicBezTo>
                      <a:pt x="396" y="227"/>
                      <a:pt x="396" y="227"/>
                      <a:pt x="396" y="227"/>
                    </a:cubicBezTo>
                    <a:cubicBezTo>
                      <a:pt x="377" y="217"/>
                      <a:pt x="337" y="189"/>
                      <a:pt x="312" y="164"/>
                    </a:cubicBezTo>
                    <a:cubicBezTo>
                      <a:pt x="288" y="138"/>
                      <a:pt x="280" y="123"/>
                      <a:pt x="296" y="131"/>
                    </a:cubicBezTo>
                    <a:cubicBezTo>
                      <a:pt x="359" y="165"/>
                      <a:pt x="434" y="222"/>
                      <a:pt x="482" y="278"/>
                    </a:cubicBezTo>
                    <a:close/>
                    <a:moveTo>
                      <a:pt x="503" y="320"/>
                    </a:moveTo>
                    <a:cubicBezTo>
                      <a:pt x="471" y="303"/>
                      <a:pt x="409" y="288"/>
                      <a:pt x="345" y="278"/>
                    </a:cubicBezTo>
                    <a:cubicBezTo>
                      <a:pt x="312" y="269"/>
                      <a:pt x="265" y="247"/>
                      <a:pt x="228" y="227"/>
                    </a:cubicBezTo>
                    <a:cubicBezTo>
                      <a:pt x="206" y="215"/>
                      <a:pt x="186" y="208"/>
                      <a:pt x="177" y="211"/>
                    </a:cubicBezTo>
                    <a:cubicBezTo>
                      <a:pt x="185" y="197"/>
                      <a:pt x="205" y="187"/>
                      <a:pt x="234" y="188"/>
                    </a:cubicBezTo>
                    <a:cubicBezTo>
                      <a:pt x="234" y="188"/>
                      <a:pt x="234" y="188"/>
                      <a:pt x="234" y="188"/>
                    </a:cubicBezTo>
                    <a:cubicBezTo>
                      <a:pt x="231" y="197"/>
                      <a:pt x="315" y="261"/>
                      <a:pt x="402" y="288"/>
                    </a:cubicBezTo>
                    <a:cubicBezTo>
                      <a:pt x="338" y="268"/>
                      <a:pt x="222" y="190"/>
                      <a:pt x="268" y="192"/>
                    </a:cubicBezTo>
                    <a:cubicBezTo>
                      <a:pt x="345" y="208"/>
                      <a:pt x="441" y="261"/>
                      <a:pt x="503" y="320"/>
                    </a:cubicBezTo>
                    <a:close/>
                    <a:moveTo>
                      <a:pt x="509" y="339"/>
                    </a:moveTo>
                    <a:cubicBezTo>
                      <a:pt x="432" y="313"/>
                      <a:pt x="372" y="328"/>
                      <a:pt x="296" y="343"/>
                    </a:cubicBezTo>
                    <a:cubicBezTo>
                      <a:pt x="261" y="345"/>
                      <a:pt x="256" y="323"/>
                      <a:pt x="272" y="320"/>
                    </a:cubicBezTo>
                    <a:cubicBezTo>
                      <a:pt x="254" y="319"/>
                      <a:pt x="255" y="339"/>
                      <a:pt x="280" y="346"/>
                    </a:cubicBezTo>
                    <a:cubicBezTo>
                      <a:pt x="233" y="354"/>
                      <a:pt x="205" y="332"/>
                      <a:pt x="196" y="310"/>
                    </a:cubicBezTo>
                    <a:cubicBezTo>
                      <a:pt x="196" y="294"/>
                      <a:pt x="197" y="286"/>
                      <a:pt x="228" y="301"/>
                    </a:cubicBezTo>
                    <a:cubicBezTo>
                      <a:pt x="260" y="316"/>
                      <a:pt x="295" y="336"/>
                      <a:pt x="370" y="329"/>
                    </a:cubicBezTo>
                    <a:cubicBezTo>
                      <a:pt x="323" y="331"/>
                      <a:pt x="271" y="324"/>
                      <a:pt x="234" y="299"/>
                    </a:cubicBezTo>
                    <a:cubicBezTo>
                      <a:pt x="204" y="279"/>
                      <a:pt x="193" y="290"/>
                      <a:pt x="193" y="302"/>
                    </a:cubicBezTo>
                    <a:cubicBezTo>
                      <a:pt x="190" y="287"/>
                      <a:pt x="197" y="275"/>
                      <a:pt x="214" y="274"/>
                    </a:cubicBezTo>
                    <a:cubicBezTo>
                      <a:pt x="223" y="274"/>
                      <a:pt x="240" y="275"/>
                      <a:pt x="260" y="276"/>
                    </a:cubicBezTo>
                    <a:cubicBezTo>
                      <a:pt x="249" y="278"/>
                      <a:pt x="330" y="327"/>
                      <a:pt x="389" y="327"/>
                    </a:cubicBezTo>
                    <a:cubicBezTo>
                      <a:pt x="361" y="327"/>
                      <a:pt x="237" y="281"/>
                      <a:pt x="284" y="279"/>
                    </a:cubicBezTo>
                    <a:cubicBezTo>
                      <a:pt x="356" y="286"/>
                      <a:pt x="458" y="304"/>
                      <a:pt x="509" y="339"/>
                    </a:cubicBezTo>
                    <a:close/>
                    <a:moveTo>
                      <a:pt x="234" y="407"/>
                    </a:moveTo>
                    <a:cubicBezTo>
                      <a:pt x="234" y="407"/>
                      <a:pt x="234" y="407"/>
                      <a:pt x="234" y="407"/>
                    </a:cubicBezTo>
                    <a:cubicBezTo>
                      <a:pt x="237" y="360"/>
                      <a:pt x="370" y="398"/>
                      <a:pt x="411" y="391"/>
                    </a:cubicBezTo>
                    <a:cubicBezTo>
                      <a:pt x="371" y="400"/>
                      <a:pt x="334" y="413"/>
                      <a:pt x="311" y="423"/>
                    </a:cubicBezTo>
                    <a:cubicBezTo>
                      <a:pt x="271" y="439"/>
                      <a:pt x="240" y="427"/>
                      <a:pt x="234" y="407"/>
                    </a:cubicBezTo>
                    <a:close/>
                    <a:moveTo>
                      <a:pt x="551" y="387"/>
                    </a:moveTo>
                    <a:cubicBezTo>
                      <a:pt x="511" y="376"/>
                      <a:pt x="461" y="380"/>
                      <a:pt x="415" y="390"/>
                    </a:cubicBezTo>
                    <a:cubicBezTo>
                      <a:pt x="366" y="391"/>
                      <a:pt x="243" y="361"/>
                      <a:pt x="233" y="396"/>
                    </a:cubicBezTo>
                    <a:cubicBezTo>
                      <a:pt x="235" y="382"/>
                      <a:pt x="250" y="367"/>
                      <a:pt x="281" y="358"/>
                    </a:cubicBezTo>
                    <a:cubicBezTo>
                      <a:pt x="289" y="355"/>
                      <a:pt x="298" y="353"/>
                      <a:pt x="307" y="350"/>
                    </a:cubicBezTo>
                    <a:cubicBezTo>
                      <a:pt x="349" y="341"/>
                      <a:pt x="448" y="382"/>
                      <a:pt x="477" y="381"/>
                    </a:cubicBezTo>
                    <a:cubicBezTo>
                      <a:pt x="442" y="375"/>
                      <a:pt x="366" y="341"/>
                      <a:pt x="322" y="346"/>
                    </a:cubicBezTo>
                    <a:cubicBezTo>
                      <a:pt x="322" y="346"/>
                      <a:pt x="322" y="346"/>
                      <a:pt x="322" y="346"/>
                    </a:cubicBezTo>
                    <a:cubicBezTo>
                      <a:pt x="411" y="326"/>
                      <a:pt x="523" y="323"/>
                      <a:pt x="551" y="387"/>
                    </a:cubicBezTo>
                    <a:close/>
                    <a:moveTo>
                      <a:pt x="275" y="457"/>
                    </a:moveTo>
                    <a:cubicBezTo>
                      <a:pt x="280" y="454"/>
                      <a:pt x="286" y="450"/>
                      <a:pt x="292" y="447"/>
                    </a:cubicBezTo>
                    <a:cubicBezTo>
                      <a:pt x="352" y="426"/>
                      <a:pt x="360" y="463"/>
                      <a:pt x="406" y="459"/>
                    </a:cubicBezTo>
                    <a:cubicBezTo>
                      <a:pt x="376" y="460"/>
                      <a:pt x="346" y="427"/>
                      <a:pt x="305" y="441"/>
                    </a:cubicBezTo>
                    <a:cubicBezTo>
                      <a:pt x="324" y="431"/>
                      <a:pt x="344" y="422"/>
                      <a:pt x="364" y="415"/>
                    </a:cubicBezTo>
                    <a:cubicBezTo>
                      <a:pt x="428" y="397"/>
                      <a:pt x="467" y="446"/>
                      <a:pt x="513" y="444"/>
                    </a:cubicBezTo>
                    <a:cubicBezTo>
                      <a:pt x="477" y="442"/>
                      <a:pt x="435" y="396"/>
                      <a:pt x="379" y="410"/>
                    </a:cubicBezTo>
                    <a:cubicBezTo>
                      <a:pt x="443" y="390"/>
                      <a:pt x="510" y="383"/>
                      <a:pt x="559" y="402"/>
                    </a:cubicBezTo>
                    <a:cubicBezTo>
                      <a:pt x="559" y="457"/>
                      <a:pt x="493" y="439"/>
                      <a:pt x="406" y="459"/>
                    </a:cubicBezTo>
                    <a:cubicBezTo>
                      <a:pt x="318" y="480"/>
                      <a:pt x="266" y="466"/>
                      <a:pt x="275" y="457"/>
                    </a:cubicBezTo>
                    <a:close/>
                    <a:moveTo>
                      <a:pt x="151" y="420"/>
                    </a:moveTo>
                    <a:cubicBezTo>
                      <a:pt x="174" y="444"/>
                      <a:pt x="226" y="447"/>
                      <a:pt x="254" y="444"/>
                    </a:cubicBezTo>
                    <a:cubicBezTo>
                      <a:pt x="210" y="491"/>
                      <a:pt x="163" y="468"/>
                      <a:pt x="151" y="420"/>
                    </a:cubicBezTo>
                    <a:close/>
                    <a:moveTo>
                      <a:pt x="217" y="363"/>
                    </a:moveTo>
                    <a:cubicBezTo>
                      <a:pt x="195" y="394"/>
                      <a:pt x="143" y="408"/>
                      <a:pt x="136" y="382"/>
                    </a:cubicBezTo>
                    <a:cubicBezTo>
                      <a:pt x="129" y="356"/>
                      <a:pt x="164" y="345"/>
                      <a:pt x="217" y="363"/>
                    </a:cubicBezTo>
                    <a:close/>
                    <a:moveTo>
                      <a:pt x="180" y="267"/>
                    </a:moveTo>
                    <a:cubicBezTo>
                      <a:pt x="153" y="294"/>
                      <a:pt x="99" y="300"/>
                      <a:pt x="96" y="273"/>
                    </a:cubicBezTo>
                    <a:cubicBezTo>
                      <a:pt x="94" y="246"/>
                      <a:pt x="131" y="241"/>
                      <a:pt x="180" y="267"/>
                    </a:cubicBezTo>
                    <a:close/>
                    <a:moveTo>
                      <a:pt x="85" y="155"/>
                    </a:moveTo>
                    <a:cubicBezTo>
                      <a:pt x="90" y="126"/>
                      <a:pt x="129" y="132"/>
                      <a:pt x="173" y="172"/>
                    </a:cubicBezTo>
                    <a:cubicBezTo>
                      <a:pt x="137" y="192"/>
                      <a:pt x="80" y="183"/>
                      <a:pt x="85" y="155"/>
                    </a:cubicBezTo>
                    <a:close/>
                    <a:moveTo>
                      <a:pt x="51" y="58"/>
                    </a:moveTo>
                    <a:cubicBezTo>
                      <a:pt x="60" y="30"/>
                      <a:pt x="114" y="49"/>
                      <a:pt x="148" y="98"/>
                    </a:cubicBezTo>
                    <a:cubicBezTo>
                      <a:pt x="86" y="102"/>
                      <a:pt x="42" y="85"/>
                      <a:pt x="51" y="58"/>
                    </a:cubicBezTo>
                    <a:close/>
                  </a:path>
                </a:pathLst>
              </a:custGeom>
              <a:solidFill>
                <a:srgbClr val="000000">
                  <a:alpha val="0"/>
                </a:srgbClr>
              </a:solidFill>
              <a:ln w="9525">
                <a:noFill/>
                <a:round/>
              </a:ln>
            </p:spPr>
            <p:txBody>
              <a:bodyPr/>
              <a:lstStyle/>
              <a:p>
                <a:endParaRPr lang="zh-CN" altLang="en-US"/>
              </a:p>
            </p:txBody>
          </p:sp>
          <p:sp>
            <p:nvSpPr>
              <p:cNvPr id="51" name="Freeform 818"/>
              <p:cNvSpPr>
                <a:spLocks noEditPoints="1"/>
              </p:cNvSpPr>
              <p:nvPr/>
            </p:nvSpPr>
            <p:spPr bwMode="auto">
              <a:xfrm>
                <a:off x="8542" y="2300"/>
                <a:ext cx="1066" cy="1557"/>
              </a:xfrm>
              <a:custGeom>
                <a:avLst/>
                <a:gdLst/>
                <a:ahLst/>
                <a:cxnLst>
                  <a:cxn ang="0">
                    <a:pos x="64" y="268"/>
                  </a:cxn>
                  <a:cxn ang="0">
                    <a:pos x="178" y="361"/>
                  </a:cxn>
                  <a:cxn ang="0">
                    <a:pos x="165" y="619"/>
                  </a:cxn>
                  <a:cxn ang="0">
                    <a:pos x="255" y="423"/>
                  </a:cxn>
                  <a:cxn ang="0">
                    <a:pos x="415" y="0"/>
                  </a:cxn>
                  <a:cxn ang="0">
                    <a:pos x="43" y="183"/>
                  </a:cxn>
                  <a:cxn ang="0">
                    <a:pos x="185" y="460"/>
                  </a:cxn>
                  <a:cxn ang="0">
                    <a:pos x="162" y="584"/>
                  </a:cxn>
                  <a:cxn ang="0">
                    <a:pos x="93" y="154"/>
                  </a:cxn>
                  <a:cxn ang="0">
                    <a:pos x="191" y="148"/>
                  </a:cxn>
                  <a:cxn ang="0">
                    <a:pos x="93" y="154"/>
                  </a:cxn>
                  <a:cxn ang="0">
                    <a:pos x="218" y="279"/>
                  </a:cxn>
                  <a:cxn ang="0">
                    <a:pos x="272" y="243"/>
                  </a:cxn>
                  <a:cxn ang="0">
                    <a:pos x="352" y="137"/>
                  </a:cxn>
                  <a:cxn ang="0">
                    <a:pos x="241" y="299"/>
                  </a:cxn>
                  <a:cxn ang="0">
                    <a:pos x="272" y="243"/>
                  </a:cxn>
                  <a:cxn ang="0">
                    <a:pos x="213" y="287"/>
                  </a:cxn>
                  <a:cxn ang="0">
                    <a:pos x="315" y="236"/>
                  </a:cxn>
                  <a:cxn ang="0">
                    <a:pos x="279" y="343"/>
                  </a:cxn>
                  <a:cxn ang="0">
                    <a:pos x="255" y="162"/>
                  </a:cxn>
                  <a:cxn ang="0">
                    <a:pos x="328" y="93"/>
                  </a:cxn>
                  <a:cxn ang="0">
                    <a:pos x="194" y="272"/>
                  </a:cxn>
                  <a:cxn ang="0">
                    <a:pos x="289" y="115"/>
                  </a:cxn>
                  <a:cxn ang="0">
                    <a:pos x="140" y="122"/>
                  </a:cxn>
                  <a:cxn ang="0">
                    <a:pos x="289" y="115"/>
                  </a:cxn>
                  <a:cxn ang="0">
                    <a:pos x="153" y="110"/>
                  </a:cxn>
                  <a:cxn ang="0">
                    <a:pos x="348" y="17"/>
                  </a:cxn>
                  <a:cxn ang="0">
                    <a:pos x="178" y="106"/>
                  </a:cxn>
                  <a:cxn ang="0">
                    <a:pos x="301" y="20"/>
                  </a:cxn>
                  <a:cxn ang="0">
                    <a:pos x="132" y="112"/>
                  </a:cxn>
                  <a:cxn ang="0">
                    <a:pos x="384" y="17"/>
                  </a:cxn>
                  <a:cxn ang="0">
                    <a:pos x="353" y="17"/>
                  </a:cxn>
                  <a:cxn ang="0">
                    <a:pos x="398" y="21"/>
                  </a:cxn>
                  <a:cxn ang="0">
                    <a:pos x="251" y="247"/>
                  </a:cxn>
                  <a:cxn ang="0">
                    <a:pos x="398" y="21"/>
                  </a:cxn>
                  <a:cxn ang="0">
                    <a:pos x="353" y="284"/>
                  </a:cxn>
                  <a:cxn ang="0">
                    <a:pos x="399" y="48"/>
                  </a:cxn>
                  <a:cxn ang="0">
                    <a:pos x="315" y="370"/>
                  </a:cxn>
                  <a:cxn ang="0">
                    <a:pos x="360" y="135"/>
                  </a:cxn>
                  <a:cxn ang="0">
                    <a:pos x="337" y="328"/>
                  </a:cxn>
                  <a:cxn ang="0">
                    <a:pos x="319" y="404"/>
                  </a:cxn>
                  <a:cxn ang="0">
                    <a:pos x="216" y="354"/>
                  </a:cxn>
                  <a:cxn ang="0">
                    <a:pos x="216" y="354"/>
                  </a:cxn>
                  <a:cxn ang="0">
                    <a:pos x="209" y="293"/>
                  </a:cxn>
                  <a:cxn ang="0">
                    <a:pos x="278" y="305"/>
                  </a:cxn>
                  <a:cxn ang="0">
                    <a:pos x="154" y="299"/>
                  </a:cxn>
                  <a:cxn ang="0">
                    <a:pos x="154" y="299"/>
                  </a:cxn>
                  <a:cxn ang="0">
                    <a:pos x="252" y="166"/>
                  </a:cxn>
                  <a:cxn ang="0">
                    <a:pos x="160" y="223"/>
                  </a:cxn>
                  <a:cxn ang="0">
                    <a:pos x="95" y="193"/>
                  </a:cxn>
                  <a:cxn ang="0">
                    <a:pos x="194" y="148"/>
                  </a:cxn>
                  <a:cxn ang="0">
                    <a:pos x="168" y="200"/>
                  </a:cxn>
                  <a:cxn ang="0">
                    <a:pos x="87" y="203"/>
                  </a:cxn>
                  <a:cxn ang="0">
                    <a:pos x="87" y="203"/>
                  </a:cxn>
                  <a:cxn ang="0">
                    <a:pos x="66" y="170"/>
                  </a:cxn>
                </a:cxnLst>
                <a:rect l="0" t="0" r="r" b="b"/>
                <a:pathLst>
                  <a:path w="451" h="659">
                    <a:moveTo>
                      <a:pt x="43" y="183"/>
                    </a:moveTo>
                    <a:cubicBezTo>
                      <a:pt x="83" y="203"/>
                      <a:pt x="33" y="236"/>
                      <a:pt x="64" y="268"/>
                    </a:cubicBezTo>
                    <a:cubicBezTo>
                      <a:pt x="94" y="299"/>
                      <a:pt x="126" y="283"/>
                      <a:pt x="130" y="322"/>
                    </a:cubicBezTo>
                    <a:cubicBezTo>
                      <a:pt x="134" y="360"/>
                      <a:pt x="151" y="360"/>
                      <a:pt x="178" y="361"/>
                    </a:cubicBezTo>
                    <a:cubicBezTo>
                      <a:pt x="204" y="362"/>
                      <a:pt x="210" y="369"/>
                      <a:pt x="173" y="416"/>
                    </a:cubicBezTo>
                    <a:cubicBezTo>
                      <a:pt x="137" y="463"/>
                      <a:pt x="124" y="578"/>
                      <a:pt x="165" y="619"/>
                    </a:cubicBezTo>
                    <a:cubicBezTo>
                      <a:pt x="207" y="659"/>
                      <a:pt x="227" y="609"/>
                      <a:pt x="214" y="553"/>
                    </a:cubicBezTo>
                    <a:cubicBezTo>
                      <a:pt x="201" y="498"/>
                      <a:pt x="229" y="392"/>
                      <a:pt x="255" y="423"/>
                    </a:cubicBezTo>
                    <a:cubicBezTo>
                      <a:pt x="280" y="455"/>
                      <a:pt x="319" y="460"/>
                      <a:pt x="350" y="355"/>
                    </a:cubicBezTo>
                    <a:cubicBezTo>
                      <a:pt x="382" y="250"/>
                      <a:pt x="451" y="12"/>
                      <a:pt x="415" y="0"/>
                    </a:cubicBezTo>
                    <a:cubicBezTo>
                      <a:pt x="347" y="3"/>
                      <a:pt x="142" y="25"/>
                      <a:pt x="85" y="68"/>
                    </a:cubicBezTo>
                    <a:cubicBezTo>
                      <a:pt x="28" y="112"/>
                      <a:pt x="4" y="164"/>
                      <a:pt x="43" y="183"/>
                    </a:cubicBezTo>
                    <a:close/>
                    <a:moveTo>
                      <a:pt x="162" y="584"/>
                    </a:moveTo>
                    <a:cubicBezTo>
                      <a:pt x="151" y="540"/>
                      <a:pt x="164" y="499"/>
                      <a:pt x="185" y="460"/>
                    </a:cubicBezTo>
                    <a:cubicBezTo>
                      <a:pt x="167" y="496"/>
                      <a:pt x="186" y="540"/>
                      <a:pt x="197" y="572"/>
                    </a:cubicBezTo>
                    <a:cubicBezTo>
                      <a:pt x="208" y="603"/>
                      <a:pt x="172" y="621"/>
                      <a:pt x="162" y="584"/>
                    </a:cubicBezTo>
                    <a:close/>
                    <a:moveTo>
                      <a:pt x="93" y="154"/>
                    </a:moveTo>
                    <a:cubicBezTo>
                      <a:pt x="93" y="154"/>
                      <a:pt x="93" y="154"/>
                      <a:pt x="93" y="154"/>
                    </a:cubicBezTo>
                    <a:cubicBezTo>
                      <a:pt x="117" y="131"/>
                      <a:pt x="152" y="145"/>
                      <a:pt x="191" y="148"/>
                    </a:cubicBezTo>
                    <a:cubicBezTo>
                      <a:pt x="191" y="148"/>
                      <a:pt x="191" y="148"/>
                      <a:pt x="191" y="148"/>
                    </a:cubicBezTo>
                    <a:cubicBezTo>
                      <a:pt x="146" y="192"/>
                      <a:pt x="122" y="201"/>
                      <a:pt x="90" y="185"/>
                    </a:cubicBezTo>
                    <a:cubicBezTo>
                      <a:pt x="87" y="175"/>
                      <a:pt x="88" y="164"/>
                      <a:pt x="93" y="154"/>
                    </a:cubicBezTo>
                    <a:close/>
                    <a:moveTo>
                      <a:pt x="213" y="287"/>
                    </a:moveTo>
                    <a:cubicBezTo>
                      <a:pt x="214" y="284"/>
                      <a:pt x="216" y="281"/>
                      <a:pt x="218" y="279"/>
                    </a:cubicBezTo>
                    <a:cubicBezTo>
                      <a:pt x="238" y="269"/>
                      <a:pt x="255" y="259"/>
                      <a:pt x="274" y="241"/>
                    </a:cubicBezTo>
                    <a:cubicBezTo>
                      <a:pt x="273" y="241"/>
                      <a:pt x="273" y="242"/>
                      <a:pt x="272" y="243"/>
                    </a:cubicBezTo>
                    <a:cubicBezTo>
                      <a:pt x="273" y="242"/>
                      <a:pt x="273" y="241"/>
                      <a:pt x="274" y="241"/>
                    </a:cubicBezTo>
                    <a:cubicBezTo>
                      <a:pt x="295" y="221"/>
                      <a:pt x="319" y="190"/>
                      <a:pt x="352" y="137"/>
                    </a:cubicBezTo>
                    <a:cubicBezTo>
                      <a:pt x="340" y="159"/>
                      <a:pt x="328" y="188"/>
                      <a:pt x="312" y="225"/>
                    </a:cubicBezTo>
                    <a:cubicBezTo>
                      <a:pt x="298" y="246"/>
                      <a:pt x="265" y="284"/>
                      <a:pt x="241" y="299"/>
                    </a:cubicBezTo>
                    <a:cubicBezTo>
                      <a:pt x="243" y="297"/>
                      <a:pt x="251" y="292"/>
                      <a:pt x="251" y="292"/>
                    </a:cubicBezTo>
                    <a:cubicBezTo>
                      <a:pt x="261" y="278"/>
                      <a:pt x="267" y="252"/>
                      <a:pt x="272" y="243"/>
                    </a:cubicBezTo>
                    <a:cubicBezTo>
                      <a:pt x="260" y="262"/>
                      <a:pt x="250" y="289"/>
                      <a:pt x="241" y="299"/>
                    </a:cubicBezTo>
                    <a:cubicBezTo>
                      <a:pt x="225" y="309"/>
                      <a:pt x="213" y="308"/>
                      <a:pt x="213" y="287"/>
                    </a:cubicBezTo>
                    <a:close/>
                    <a:moveTo>
                      <a:pt x="279" y="343"/>
                    </a:moveTo>
                    <a:cubicBezTo>
                      <a:pt x="286" y="311"/>
                      <a:pt x="298" y="275"/>
                      <a:pt x="315" y="236"/>
                    </a:cubicBezTo>
                    <a:cubicBezTo>
                      <a:pt x="302" y="278"/>
                      <a:pt x="331" y="313"/>
                      <a:pt x="307" y="381"/>
                    </a:cubicBezTo>
                    <a:cubicBezTo>
                      <a:pt x="285" y="406"/>
                      <a:pt x="269" y="396"/>
                      <a:pt x="279" y="343"/>
                    </a:cubicBezTo>
                    <a:close/>
                    <a:moveTo>
                      <a:pt x="194" y="272"/>
                    </a:moveTo>
                    <a:cubicBezTo>
                      <a:pt x="224" y="259"/>
                      <a:pt x="224" y="197"/>
                      <a:pt x="255" y="162"/>
                    </a:cubicBezTo>
                    <a:cubicBezTo>
                      <a:pt x="255" y="162"/>
                      <a:pt x="255" y="162"/>
                      <a:pt x="255" y="162"/>
                    </a:cubicBezTo>
                    <a:cubicBezTo>
                      <a:pt x="282" y="140"/>
                      <a:pt x="306" y="116"/>
                      <a:pt x="328" y="93"/>
                    </a:cubicBezTo>
                    <a:cubicBezTo>
                      <a:pt x="295" y="126"/>
                      <a:pt x="293" y="220"/>
                      <a:pt x="239" y="254"/>
                    </a:cubicBezTo>
                    <a:cubicBezTo>
                      <a:pt x="222" y="263"/>
                      <a:pt x="207" y="269"/>
                      <a:pt x="194" y="272"/>
                    </a:cubicBezTo>
                    <a:close/>
                    <a:moveTo>
                      <a:pt x="289" y="115"/>
                    </a:moveTo>
                    <a:cubicBezTo>
                      <a:pt x="289" y="115"/>
                      <a:pt x="289" y="115"/>
                      <a:pt x="289" y="115"/>
                    </a:cubicBezTo>
                    <a:cubicBezTo>
                      <a:pt x="204" y="180"/>
                      <a:pt x="143" y="110"/>
                      <a:pt x="99" y="146"/>
                    </a:cubicBezTo>
                    <a:cubicBezTo>
                      <a:pt x="107" y="136"/>
                      <a:pt x="120" y="127"/>
                      <a:pt x="140" y="122"/>
                    </a:cubicBezTo>
                    <a:cubicBezTo>
                      <a:pt x="216" y="118"/>
                      <a:pt x="280" y="93"/>
                      <a:pt x="358" y="46"/>
                    </a:cubicBezTo>
                    <a:cubicBezTo>
                      <a:pt x="350" y="57"/>
                      <a:pt x="323" y="85"/>
                      <a:pt x="289" y="115"/>
                    </a:cubicBezTo>
                    <a:close/>
                    <a:moveTo>
                      <a:pt x="178" y="106"/>
                    </a:moveTo>
                    <a:cubicBezTo>
                      <a:pt x="169" y="108"/>
                      <a:pt x="160" y="109"/>
                      <a:pt x="153" y="110"/>
                    </a:cubicBezTo>
                    <a:cubicBezTo>
                      <a:pt x="236" y="94"/>
                      <a:pt x="245" y="28"/>
                      <a:pt x="307" y="20"/>
                    </a:cubicBezTo>
                    <a:cubicBezTo>
                      <a:pt x="320" y="18"/>
                      <a:pt x="334" y="18"/>
                      <a:pt x="348" y="17"/>
                    </a:cubicBezTo>
                    <a:cubicBezTo>
                      <a:pt x="303" y="21"/>
                      <a:pt x="285" y="69"/>
                      <a:pt x="208" y="99"/>
                    </a:cubicBezTo>
                    <a:cubicBezTo>
                      <a:pt x="198" y="102"/>
                      <a:pt x="188" y="104"/>
                      <a:pt x="178" y="106"/>
                    </a:cubicBezTo>
                    <a:close/>
                    <a:moveTo>
                      <a:pt x="126" y="81"/>
                    </a:moveTo>
                    <a:cubicBezTo>
                      <a:pt x="176" y="40"/>
                      <a:pt x="240" y="26"/>
                      <a:pt x="301" y="20"/>
                    </a:cubicBezTo>
                    <a:cubicBezTo>
                      <a:pt x="246" y="27"/>
                      <a:pt x="220" y="100"/>
                      <a:pt x="132" y="112"/>
                    </a:cubicBezTo>
                    <a:cubicBezTo>
                      <a:pt x="132" y="112"/>
                      <a:pt x="132" y="112"/>
                      <a:pt x="132" y="112"/>
                    </a:cubicBezTo>
                    <a:cubicBezTo>
                      <a:pt x="85" y="117"/>
                      <a:pt x="98" y="102"/>
                      <a:pt x="126" y="81"/>
                    </a:cubicBezTo>
                    <a:close/>
                    <a:moveTo>
                      <a:pt x="384" y="17"/>
                    </a:moveTo>
                    <a:cubicBezTo>
                      <a:pt x="368" y="22"/>
                      <a:pt x="308" y="65"/>
                      <a:pt x="235" y="91"/>
                    </a:cubicBezTo>
                    <a:cubicBezTo>
                      <a:pt x="293" y="69"/>
                      <a:pt x="313" y="19"/>
                      <a:pt x="353" y="17"/>
                    </a:cubicBezTo>
                    <a:cubicBezTo>
                      <a:pt x="363" y="17"/>
                      <a:pt x="374" y="17"/>
                      <a:pt x="384" y="17"/>
                    </a:cubicBezTo>
                    <a:close/>
                    <a:moveTo>
                      <a:pt x="398" y="21"/>
                    </a:moveTo>
                    <a:cubicBezTo>
                      <a:pt x="398" y="21"/>
                      <a:pt x="331" y="200"/>
                      <a:pt x="256" y="244"/>
                    </a:cubicBezTo>
                    <a:cubicBezTo>
                      <a:pt x="254" y="245"/>
                      <a:pt x="253" y="246"/>
                      <a:pt x="251" y="247"/>
                    </a:cubicBezTo>
                    <a:cubicBezTo>
                      <a:pt x="297" y="217"/>
                      <a:pt x="295" y="137"/>
                      <a:pt x="328" y="93"/>
                    </a:cubicBezTo>
                    <a:cubicBezTo>
                      <a:pt x="355" y="65"/>
                      <a:pt x="378" y="39"/>
                      <a:pt x="398" y="21"/>
                    </a:cubicBezTo>
                    <a:close/>
                    <a:moveTo>
                      <a:pt x="399" y="48"/>
                    </a:moveTo>
                    <a:cubicBezTo>
                      <a:pt x="392" y="104"/>
                      <a:pt x="377" y="205"/>
                      <a:pt x="353" y="284"/>
                    </a:cubicBezTo>
                    <a:cubicBezTo>
                      <a:pt x="323" y="325"/>
                      <a:pt x="339" y="197"/>
                      <a:pt x="360" y="135"/>
                    </a:cubicBezTo>
                    <a:cubicBezTo>
                      <a:pt x="372" y="107"/>
                      <a:pt x="386" y="78"/>
                      <a:pt x="399" y="48"/>
                    </a:cubicBezTo>
                    <a:close/>
                    <a:moveTo>
                      <a:pt x="337" y="328"/>
                    </a:moveTo>
                    <a:cubicBezTo>
                      <a:pt x="330" y="345"/>
                      <a:pt x="322" y="360"/>
                      <a:pt x="315" y="370"/>
                    </a:cubicBezTo>
                    <a:cubicBezTo>
                      <a:pt x="336" y="329"/>
                      <a:pt x="306" y="279"/>
                      <a:pt x="315" y="236"/>
                    </a:cubicBezTo>
                    <a:cubicBezTo>
                      <a:pt x="328" y="204"/>
                      <a:pt x="343" y="171"/>
                      <a:pt x="360" y="135"/>
                    </a:cubicBezTo>
                    <a:cubicBezTo>
                      <a:pt x="331" y="205"/>
                      <a:pt x="320" y="314"/>
                      <a:pt x="346" y="305"/>
                    </a:cubicBezTo>
                    <a:cubicBezTo>
                      <a:pt x="343" y="313"/>
                      <a:pt x="340" y="321"/>
                      <a:pt x="337" y="328"/>
                    </a:cubicBezTo>
                    <a:close/>
                    <a:moveTo>
                      <a:pt x="259" y="391"/>
                    </a:moveTo>
                    <a:cubicBezTo>
                      <a:pt x="269" y="417"/>
                      <a:pt x="305" y="415"/>
                      <a:pt x="319" y="404"/>
                    </a:cubicBezTo>
                    <a:cubicBezTo>
                      <a:pt x="292" y="441"/>
                      <a:pt x="244" y="417"/>
                      <a:pt x="259" y="391"/>
                    </a:cubicBezTo>
                    <a:close/>
                    <a:moveTo>
                      <a:pt x="216" y="354"/>
                    </a:moveTo>
                    <a:cubicBezTo>
                      <a:pt x="237" y="353"/>
                      <a:pt x="255" y="340"/>
                      <a:pt x="270" y="325"/>
                    </a:cubicBezTo>
                    <a:cubicBezTo>
                      <a:pt x="249" y="419"/>
                      <a:pt x="209" y="372"/>
                      <a:pt x="216" y="354"/>
                    </a:cubicBezTo>
                    <a:close/>
                    <a:moveTo>
                      <a:pt x="213" y="287"/>
                    </a:moveTo>
                    <a:cubicBezTo>
                      <a:pt x="212" y="287"/>
                      <a:pt x="212" y="287"/>
                      <a:pt x="209" y="293"/>
                    </a:cubicBezTo>
                    <a:cubicBezTo>
                      <a:pt x="215" y="345"/>
                      <a:pt x="291" y="266"/>
                      <a:pt x="312" y="225"/>
                    </a:cubicBezTo>
                    <a:cubicBezTo>
                      <a:pt x="302" y="248"/>
                      <a:pt x="291" y="275"/>
                      <a:pt x="278" y="305"/>
                    </a:cubicBezTo>
                    <a:cubicBezTo>
                      <a:pt x="205" y="362"/>
                      <a:pt x="194" y="317"/>
                      <a:pt x="213" y="287"/>
                    </a:cubicBezTo>
                    <a:close/>
                    <a:moveTo>
                      <a:pt x="154" y="299"/>
                    </a:moveTo>
                    <a:cubicBezTo>
                      <a:pt x="144" y="322"/>
                      <a:pt x="170" y="340"/>
                      <a:pt x="200" y="340"/>
                    </a:cubicBezTo>
                    <a:cubicBezTo>
                      <a:pt x="148" y="355"/>
                      <a:pt x="130" y="320"/>
                      <a:pt x="154" y="299"/>
                    </a:cubicBezTo>
                    <a:close/>
                    <a:moveTo>
                      <a:pt x="160" y="223"/>
                    </a:moveTo>
                    <a:cubicBezTo>
                      <a:pt x="193" y="209"/>
                      <a:pt x="223" y="189"/>
                      <a:pt x="252" y="166"/>
                    </a:cubicBezTo>
                    <a:cubicBezTo>
                      <a:pt x="218" y="196"/>
                      <a:pt x="223" y="272"/>
                      <a:pt x="170" y="276"/>
                    </a:cubicBezTo>
                    <a:cubicBezTo>
                      <a:pt x="127" y="278"/>
                      <a:pt x="126" y="239"/>
                      <a:pt x="160" y="223"/>
                    </a:cubicBezTo>
                    <a:close/>
                    <a:moveTo>
                      <a:pt x="95" y="193"/>
                    </a:moveTo>
                    <a:cubicBezTo>
                      <a:pt x="95" y="193"/>
                      <a:pt x="95" y="193"/>
                      <a:pt x="95" y="193"/>
                    </a:cubicBezTo>
                    <a:cubicBezTo>
                      <a:pt x="117" y="220"/>
                      <a:pt x="167" y="181"/>
                      <a:pt x="194" y="148"/>
                    </a:cubicBezTo>
                    <a:cubicBezTo>
                      <a:pt x="194" y="148"/>
                      <a:pt x="194" y="148"/>
                      <a:pt x="194" y="148"/>
                    </a:cubicBezTo>
                    <a:cubicBezTo>
                      <a:pt x="221" y="150"/>
                      <a:pt x="249" y="147"/>
                      <a:pt x="278" y="126"/>
                    </a:cubicBezTo>
                    <a:cubicBezTo>
                      <a:pt x="243" y="154"/>
                      <a:pt x="204" y="183"/>
                      <a:pt x="168" y="200"/>
                    </a:cubicBezTo>
                    <a:cubicBezTo>
                      <a:pt x="133" y="216"/>
                      <a:pt x="106" y="209"/>
                      <a:pt x="95" y="193"/>
                    </a:cubicBezTo>
                    <a:close/>
                    <a:moveTo>
                      <a:pt x="87" y="203"/>
                    </a:moveTo>
                    <a:cubicBezTo>
                      <a:pt x="70" y="219"/>
                      <a:pt x="94" y="263"/>
                      <a:pt x="125" y="272"/>
                    </a:cubicBezTo>
                    <a:cubicBezTo>
                      <a:pt x="87" y="271"/>
                      <a:pt x="39" y="242"/>
                      <a:pt x="87" y="203"/>
                    </a:cubicBezTo>
                    <a:close/>
                    <a:moveTo>
                      <a:pt x="92" y="86"/>
                    </a:moveTo>
                    <a:cubicBezTo>
                      <a:pt x="54" y="113"/>
                      <a:pt x="50" y="160"/>
                      <a:pt x="66" y="170"/>
                    </a:cubicBezTo>
                    <a:cubicBezTo>
                      <a:pt x="0" y="157"/>
                      <a:pt x="55" y="104"/>
                      <a:pt x="92" y="86"/>
                    </a:cubicBezTo>
                    <a:close/>
                  </a:path>
                </a:pathLst>
              </a:custGeom>
              <a:solidFill>
                <a:srgbClr val="000000">
                  <a:alpha val="0"/>
                </a:srgbClr>
              </a:solidFill>
              <a:ln w="9525">
                <a:noFill/>
                <a:round/>
              </a:ln>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48"/>
                                        </p:tgtEl>
                                        <p:attrNameLst>
                                          <p:attrName>style.visibility</p:attrName>
                                        </p:attrNameLst>
                                      </p:cBhvr>
                                      <p:to>
                                        <p:strVal val="visible"/>
                                      </p:to>
                                    </p:set>
                                    <p:anim calcmode="lin" valueType="num">
                                      <p:cBhvr>
                                        <p:cTn id="31" dur="1000" fill="hold"/>
                                        <p:tgtEl>
                                          <p:spTgt spid="48"/>
                                        </p:tgtEl>
                                        <p:attrNameLst>
                                          <p:attrName>ppt_w</p:attrName>
                                        </p:attrNameLst>
                                      </p:cBhvr>
                                      <p:tavLst>
                                        <p:tav tm="0">
                                          <p:val>
                                            <p:fltVal val="0"/>
                                          </p:val>
                                        </p:tav>
                                        <p:tav tm="100000">
                                          <p:val>
                                            <p:strVal val="#ppt_w"/>
                                          </p:val>
                                        </p:tav>
                                      </p:tavLst>
                                    </p:anim>
                                    <p:anim calcmode="lin" valueType="num">
                                      <p:cBhvr>
                                        <p:cTn id="32" dur="1000" fill="hold"/>
                                        <p:tgtEl>
                                          <p:spTgt spid="48"/>
                                        </p:tgtEl>
                                        <p:attrNameLst>
                                          <p:attrName>ppt_h</p:attrName>
                                        </p:attrNameLst>
                                      </p:cBhvr>
                                      <p:tavLst>
                                        <p:tav tm="0">
                                          <p:val>
                                            <p:fltVal val="0"/>
                                          </p:val>
                                        </p:tav>
                                        <p:tav tm="100000">
                                          <p:val>
                                            <p:strVal val="#ppt_h"/>
                                          </p:val>
                                        </p:tav>
                                      </p:tavLst>
                                    </p:anim>
                                    <p:anim calcmode="lin" valueType="num">
                                      <p:cBhvr>
                                        <p:cTn id="33" dur="1000" fill="hold"/>
                                        <p:tgtEl>
                                          <p:spTgt spid="48"/>
                                        </p:tgtEl>
                                        <p:attrNameLst>
                                          <p:attrName>style.rotation</p:attrName>
                                        </p:attrNameLst>
                                      </p:cBhvr>
                                      <p:tavLst>
                                        <p:tav tm="0">
                                          <p:val>
                                            <p:fltVal val="90"/>
                                          </p:val>
                                        </p:tav>
                                        <p:tav tm="100000">
                                          <p:val>
                                            <p:fltVal val="0"/>
                                          </p:val>
                                        </p:tav>
                                      </p:tavLst>
                                    </p:anim>
                                    <p:animEffect transition="in" filter="fade">
                                      <p:cBhvr>
                                        <p:cTn id="34" dur="1000"/>
                                        <p:tgtEl>
                                          <p:spTgt spid="48"/>
                                        </p:tgtEl>
                                      </p:cBhvr>
                                    </p:animEffect>
                                  </p:childTnLst>
                                </p:cTn>
                              </p:par>
                              <p:par>
                                <p:cTn id="35" presetID="6" presetClass="emph" presetSubtype="0" repeatCount="indefinite" autoRev="1" fill="hold" nodeType="withEffect">
                                  <p:stCondLst>
                                    <p:cond delay="0"/>
                                  </p:stCondLst>
                                  <p:childTnLst>
                                    <p:animScale>
                                      <p:cBhvr>
                                        <p:cTn id="36" dur="500" fill="hold"/>
                                        <p:tgtEl>
                                          <p:spTgt spid="37"/>
                                        </p:tgtEl>
                                      </p:cBhvr>
                                      <p:by x="100000" y="60000"/>
                                    </p:animScale>
                                  </p:childTnLst>
                                </p:cTn>
                              </p:par>
                              <p:par>
                                <p:cTn id="37" presetID="0" presetClass="path" presetSubtype="0" accel="50000" decel="50000" fill="hold" nodeType="withEffect">
                                  <p:stCondLst>
                                    <p:cond delay="0"/>
                                  </p:stCondLst>
                                  <p:childTnLst>
                                    <p:animMotion origin="layout" path="M 1.25E-6 -4.62428E-7 C 0.03033 0.03769 0.06067 0.07561 0.0595 0.11191 C 0.05833 0.14821 -0.00157 0.18589 -0.00717 0.21757 C -0.01276 0.24925 0.02799 0.27376 0.02617 0.3022 C 0.02435 0.33063 -0.02097 0.35977 -0.01784 0.3889 C -0.01472 0.41803 0.04205 0.43445 0.04518 0.47769 C 0.0483 0.52092 -0.00078 0.62381 0.00117 0.64878 C 0.00312 0.67376 0.02643 0.64925 0.05716 0.62751 C 0.08789 0.60601 0.13672 0.56185 0.18567 0.51792 " pathEditMode="relative" ptsTypes="aaaaaaaaA">
                                      <p:cBhvr>
                                        <p:cTn id="38" dur="3000" fill="hold"/>
                                        <p:tgtEl>
                                          <p:spTgt spid="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8" grpId="0" animBg="1"/>
      <p:bldP spid="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485715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一、土的相关知识</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15124"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3" cstate="print"/>
          <a:srcRect/>
          <a:stretch>
            <a:fillRect/>
          </a:stretch>
        </p:blipFill>
        <p:spPr bwMode="auto">
          <a:xfrm>
            <a:off x="-380995" y="3550993"/>
            <a:ext cx="1358931" cy="3308595"/>
          </a:xfrm>
          <a:prstGeom prst="rect">
            <a:avLst/>
          </a:prstGeom>
          <a:noFill/>
        </p:spPr>
      </p:pic>
      <p:sp>
        <p:nvSpPr>
          <p:cNvPr id="12" name="圆角矩形 11"/>
          <p:cNvSpPr/>
          <p:nvPr/>
        </p:nvSpPr>
        <p:spPr>
          <a:xfrm>
            <a:off x="952340" y="1238521"/>
            <a:ext cx="3238101"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（一）土的工程性质</a:t>
            </a:r>
          </a:p>
        </p:txBody>
      </p:sp>
      <p:sp>
        <p:nvSpPr>
          <p:cNvPr id="16" name="矩形 15"/>
          <p:cNvSpPr/>
          <p:nvPr/>
        </p:nvSpPr>
        <p:spPr>
          <a:xfrm>
            <a:off x="1047578" y="1810158"/>
            <a:ext cx="9714303" cy="46683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800" dirty="0" smtClean="0">
                <a:solidFill>
                  <a:schemeClr val="tx1"/>
                </a:solidFill>
                <a:latin typeface="微软雅黑" panose="020B0503020204020204" pitchFamily="34" charset="-122"/>
                <a:ea typeface="微软雅黑" panose="020B0503020204020204" pitchFamily="34" charset="-122"/>
              </a:rPr>
              <a:t>土方工程上所指的土，不同于农业土壤，但土壤的工程性质对土方施工有很大的影响。就园林工程而言，对土方施工影响较大的土壤性质主要有土壤的容重、含水量、自然安息角、密实度和可松性等几种物理性质。</a:t>
            </a:r>
          </a:p>
          <a:p>
            <a:pPr indent="609600">
              <a:lnSpc>
                <a:spcPct val="150000"/>
              </a:lnSpc>
            </a:pPr>
            <a:r>
              <a:rPr lang="en-US" sz="1800" b="1" dirty="0" smtClean="0">
                <a:solidFill>
                  <a:srgbClr val="C00000"/>
                </a:solidFill>
                <a:latin typeface="微软雅黑" panose="020B0503020204020204" pitchFamily="34" charset="-122"/>
                <a:ea typeface="微软雅黑" panose="020B0503020204020204" pitchFamily="34" charset="-122"/>
              </a:rPr>
              <a:t>1</a:t>
            </a:r>
            <a:r>
              <a:rPr lang="zh-CN" altLang="en-US" sz="1800" b="1" dirty="0" smtClean="0">
                <a:solidFill>
                  <a:srgbClr val="C00000"/>
                </a:solidFill>
                <a:latin typeface="微软雅黑" panose="020B0503020204020204" pitchFamily="34" charset="-122"/>
                <a:ea typeface="微软雅黑" panose="020B0503020204020204" pitchFamily="34" charset="-122"/>
              </a:rPr>
              <a:t>．土壤容重</a:t>
            </a:r>
          </a:p>
          <a:p>
            <a:pPr indent="609600">
              <a:lnSpc>
                <a:spcPct val="150000"/>
              </a:lnSpc>
            </a:pPr>
            <a:r>
              <a:rPr lang="zh-CN" altLang="en-US" sz="1800" dirty="0" smtClean="0">
                <a:solidFill>
                  <a:schemeClr val="tx1"/>
                </a:solidFill>
                <a:latin typeface="微软雅黑" panose="020B0503020204020204" pitchFamily="34" charset="-122"/>
                <a:ea typeface="微软雅黑" panose="020B0503020204020204" pitchFamily="34" charset="-122"/>
              </a:rPr>
              <a:t>土壤容重是指单位体积内天然状况下的土壤质量，单位为</a:t>
            </a:r>
            <a:r>
              <a:rPr lang="en-US" sz="1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kg/m</a:t>
            </a:r>
            <a:r>
              <a:rPr lang="en-US" sz="18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800" dirty="0" smtClean="0">
                <a:solidFill>
                  <a:schemeClr val="tx1"/>
                </a:solidFill>
                <a:latin typeface="微软雅黑" panose="020B0503020204020204" pitchFamily="34" charset="-122"/>
                <a:ea typeface="微软雅黑" panose="020B0503020204020204" pitchFamily="34" charset="-122"/>
              </a:rPr>
              <a:t>。土壤容重可以作为土壤坚实度的指标之一，同等质地条件下，容重小的，土壤疏松；容重大的，土壤坚实。土壤容重大小直接影响土方施工的难易程度，容重越大挖掘越难。</a:t>
            </a:r>
          </a:p>
          <a:p>
            <a:pPr indent="609600">
              <a:lnSpc>
                <a:spcPct val="150000"/>
              </a:lnSpc>
            </a:pPr>
            <a:r>
              <a:rPr lang="en-US" sz="1800" b="1" dirty="0" smtClean="0">
                <a:solidFill>
                  <a:srgbClr val="C00000"/>
                </a:solidFill>
                <a:latin typeface="微软雅黑" panose="020B0503020204020204" pitchFamily="34" charset="-122"/>
                <a:ea typeface="微软雅黑" panose="020B0503020204020204" pitchFamily="34" charset="-122"/>
              </a:rPr>
              <a:t>2</a:t>
            </a:r>
            <a:r>
              <a:rPr lang="zh-CN" altLang="en-US" sz="1800" b="1" dirty="0" smtClean="0">
                <a:solidFill>
                  <a:srgbClr val="C00000"/>
                </a:solidFill>
                <a:latin typeface="微软雅黑" panose="020B0503020204020204" pitchFamily="34" charset="-122"/>
                <a:ea typeface="微软雅黑" panose="020B0503020204020204" pitchFamily="34" charset="-122"/>
              </a:rPr>
              <a:t>．土壤含水量</a:t>
            </a:r>
          </a:p>
          <a:p>
            <a:pPr indent="609600">
              <a:lnSpc>
                <a:spcPct val="150000"/>
              </a:lnSpc>
            </a:pPr>
            <a:r>
              <a:rPr lang="zh-CN" altLang="en-US" sz="1800" dirty="0" smtClean="0">
                <a:solidFill>
                  <a:schemeClr val="tx1"/>
                </a:solidFill>
                <a:latin typeface="微软雅黑" panose="020B0503020204020204" pitchFamily="34" charset="-122"/>
                <a:ea typeface="微软雅黑" panose="020B0503020204020204" pitchFamily="34" charset="-122"/>
              </a:rPr>
              <a:t>土壤含水量是指土壤孔隙中水的质量占土壤干土质量的百分数。土壤含水量小于</a:t>
            </a:r>
            <a:r>
              <a:rPr lang="en-US" sz="1800" dirty="0" smtClean="0">
                <a:solidFill>
                  <a:schemeClr val="tx1"/>
                </a:solidFill>
                <a:latin typeface="微软雅黑" panose="020B0503020204020204" pitchFamily="34" charset="-122"/>
                <a:ea typeface="微软雅黑" panose="020B0503020204020204" pitchFamily="34" charset="-122"/>
              </a:rPr>
              <a:t>5%</a:t>
            </a:r>
            <a:r>
              <a:rPr lang="zh-CN" altLang="en-US" sz="1800" dirty="0" smtClean="0">
                <a:solidFill>
                  <a:schemeClr val="tx1"/>
                </a:solidFill>
                <a:latin typeface="微软雅黑" panose="020B0503020204020204" pitchFamily="34" charset="-122"/>
                <a:ea typeface="微软雅黑" panose="020B0503020204020204" pitchFamily="34" charset="-122"/>
              </a:rPr>
              <a:t>称为干土，在</a:t>
            </a:r>
            <a:r>
              <a:rPr lang="en-US" sz="1800" dirty="0" smtClean="0">
                <a:solidFill>
                  <a:schemeClr val="tx1"/>
                </a:solidFill>
                <a:latin typeface="微软雅黑" panose="020B0503020204020204" pitchFamily="34" charset="-122"/>
                <a:ea typeface="微软雅黑" panose="020B0503020204020204" pitchFamily="34" charset="-122"/>
              </a:rPr>
              <a:t>5%</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en-US" sz="1800" dirty="0" smtClean="0">
                <a:solidFill>
                  <a:schemeClr val="tx1"/>
                </a:solidFill>
                <a:latin typeface="微软雅黑" panose="020B0503020204020204" pitchFamily="34" charset="-122"/>
                <a:ea typeface="微软雅黑" panose="020B0503020204020204" pitchFamily="34" charset="-122"/>
              </a:rPr>
              <a:t>30%</a:t>
            </a:r>
            <a:r>
              <a:rPr lang="zh-CN" altLang="en-US" sz="1800" dirty="0" smtClean="0">
                <a:solidFill>
                  <a:schemeClr val="tx1"/>
                </a:solidFill>
                <a:latin typeface="微软雅黑" panose="020B0503020204020204" pitchFamily="34" charset="-122"/>
                <a:ea typeface="微软雅黑" panose="020B0503020204020204" pitchFamily="34" charset="-122"/>
              </a:rPr>
              <a:t>之间称为潮土，大于</a:t>
            </a:r>
            <a:r>
              <a:rPr lang="en-US" sz="1800" dirty="0" smtClean="0">
                <a:solidFill>
                  <a:schemeClr val="tx1"/>
                </a:solidFill>
                <a:latin typeface="微软雅黑" panose="020B0503020204020204" pitchFamily="34" charset="-122"/>
                <a:ea typeface="微软雅黑" panose="020B0503020204020204" pitchFamily="34" charset="-122"/>
              </a:rPr>
              <a:t>30%</a:t>
            </a:r>
            <a:r>
              <a:rPr lang="zh-CN" altLang="en-US" sz="1800" dirty="0" smtClean="0">
                <a:solidFill>
                  <a:schemeClr val="tx1"/>
                </a:solidFill>
                <a:latin typeface="微软雅黑" panose="020B0503020204020204" pitchFamily="34" charset="-122"/>
                <a:ea typeface="微软雅黑" panose="020B0503020204020204" pitchFamily="34" charset="-122"/>
              </a:rPr>
              <a:t>称为湿土。土壤含水量过小或过大，对土方施工都有直接影响。过小，则土质坚实，不易挖掘；过大，则土质泥泞，也不利施工。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ppt_x</p:attrName>
                                        </p:attrNameLst>
                                      </p:cBhvr>
                                      <p:tavLst>
                                        <p:tav tm="0">
                                          <p:val>
                                            <p:strVal val="#ppt_x-.2"/>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800" decel="100000"/>
                                        <p:tgtEl>
                                          <p:spTgt spid="16"/>
                                        </p:tgtEl>
                                      </p:cBhvr>
                                    </p:animEffect>
                                    <p:anim calcmode="lin" valueType="num">
                                      <p:cBhvr>
                                        <p:cTn id="21" dur="800" decel="100000" fill="hold"/>
                                        <p:tgtEl>
                                          <p:spTgt spid="16"/>
                                        </p:tgtEl>
                                        <p:attrNameLst>
                                          <p:attrName>style.rotation</p:attrName>
                                        </p:attrNameLst>
                                      </p:cBhvr>
                                      <p:tavLst>
                                        <p:tav tm="0">
                                          <p:val>
                                            <p:fltVal val="-90"/>
                                          </p:val>
                                        </p:tav>
                                        <p:tav tm="100000">
                                          <p:val>
                                            <p:fltVal val="0"/>
                                          </p:val>
                                        </p:tav>
                                      </p:tavLst>
                                    </p:anim>
                                    <p:anim calcmode="lin" valueType="num">
                                      <p:cBhvr>
                                        <p:cTn id="22" dur="800" decel="100000" fill="hold"/>
                                        <p:tgtEl>
                                          <p:spTgt spid="16"/>
                                        </p:tgtEl>
                                        <p:attrNameLst>
                                          <p:attrName>ppt_x</p:attrName>
                                        </p:attrNameLst>
                                      </p:cBhvr>
                                      <p:tavLst>
                                        <p:tav tm="0">
                                          <p:val>
                                            <p:strVal val="#ppt_x+0.4"/>
                                          </p:val>
                                        </p:tav>
                                        <p:tav tm="100000">
                                          <p:val>
                                            <p:strVal val="#ppt_x-0.05"/>
                                          </p:val>
                                        </p:tav>
                                      </p:tavLst>
                                    </p:anim>
                                    <p:anim calcmode="lin" valueType="num">
                                      <p:cBhvr>
                                        <p:cTn id="23" dur="800" decel="100000" fill="hold"/>
                                        <p:tgtEl>
                                          <p:spTgt spid="16"/>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485715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一、土的相关知识</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3" cstate="print"/>
          <a:srcRect/>
          <a:stretch>
            <a:fillRect/>
          </a:stretch>
        </p:blipFill>
        <p:spPr bwMode="auto">
          <a:xfrm>
            <a:off x="-380995" y="3550993"/>
            <a:ext cx="1358931" cy="3308595"/>
          </a:xfrm>
          <a:prstGeom prst="rect">
            <a:avLst/>
          </a:prstGeom>
          <a:noFill/>
        </p:spPr>
      </p:pic>
      <p:sp>
        <p:nvSpPr>
          <p:cNvPr id="12" name="圆角矩形 11"/>
          <p:cNvSpPr/>
          <p:nvPr/>
        </p:nvSpPr>
        <p:spPr>
          <a:xfrm>
            <a:off x="952340" y="1238521"/>
            <a:ext cx="3238101"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（一）土的工程性质</a:t>
            </a:r>
          </a:p>
        </p:txBody>
      </p:sp>
      <p:sp>
        <p:nvSpPr>
          <p:cNvPr id="14" name="圆角矩形 13"/>
          <p:cNvSpPr/>
          <p:nvPr/>
        </p:nvSpPr>
        <p:spPr>
          <a:xfrm>
            <a:off x="952340" y="1810158"/>
            <a:ext cx="10476209" cy="1619636"/>
          </a:xfrm>
          <a:prstGeom prst="roundRect">
            <a:avLst/>
          </a:prstGeom>
          <a:solidFill>
            <a:srgbClr val="D8F1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en-US" sz="1700" b="1" dirty="0" smtClean="0">
                <a:solidFill>
                  <a:srgbClr val="C00000"/>
                </a:solidFill>
                <a:latin typeface="微软雅黑" panose="020B0503020204020204" pitchFamily="34" charset="-122"/>
                <a:ea typeface="微软雅黑" panose="020B0503020204020204" pitchFamily="34" charset="-122"/>
              </a:rPr>
              <a:t>3</a:t>
            </a:r>
            <a:r>
              <a:rPr lang="zh-CN" altLang="en-US" sz="1700" b="1" dirty="0" smtClean="0">
                <a:solidFill>
                  <a:srgbClr val="C00000"/>
                </a:solidFill>
                <a:latin typeface="微软雅黑" panose="020B0503020204020204" pitchFamily="34" charset="-122"/>
                <a:ea typeface="微软雅黑" panose="020B0503020204020204" pitchFamily="34" charset="-122"/>
              </a:rPr>
              <a:t>．土壤的自然倾斜角</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土壤的自然倾斜角（即自然安息角）是指土壤自然堆积，经沉落稳定后的表面与地平面所形成的最大夹角，常用</a:t>
            </a:r>
            <a:r>
              <a:rPr lang="en-US" sz="1700" i="1" dirty="0" smtClean="0">
                <a:solidFill>
                  <a:schemeClr val="tx1"/>
                </a:solidFill>
                <a:latin typeface="微软雅黑" panose="020B0503020204020204" pitchFamily="34" charset="-122"/>
                <a:ea typeface="微软雅黑" panose="020B0503020204020204" pitchFamily="34" charset="-122"/>
              </a:rPr>
              <a:t>α</a:t>
            </a:r>
            <a:r>
              <a:rPr lang="zh-CN" altLang="en-US" sz="1700" dirty="0" smtClean="0">
                <a:solidFill>
                  <a:schemeClr val="tx1"/>
                </a:solidFill>
                <a:latin typeface="微软雅黑" panose="020B0503020204020204" pitchFamily="34" charset="-122"/>
                <a:ea typeface="微软雅黑" panose="020B0503020204020204" pitchFamily="34" charset="-122"/>
              </a:rPr>
              <a:t>表示，如图</a:t>
            </a:r>
            <a:r>
              <a:rPr lang="en-US" sz="1700" dirty="0" smtClean="0">
                <a:solidFill>
                  <a:schemeClr val="tx1"/>
                </a:solidFill>
                <a:latin typeface="微软雅黑" panose="020B0503020204020204" pitchFamily="34" charset="-122"/>
                <a:ea typeface="微软雅黑" panose="020B0503020204020204" pitchFamily="34" charset="-122"/>
              </a:rPr>
              <a:t>2-14</a:t>
            </a:r>
            <a:r>
              <a:rPr lang="zh-CN" altLang="en-US" sz="1700" dirty="0" smtClean="0">
                <a:solidFill>
                  <a:schemeClr val="tx1"/>
                </a:solidFill>
                <a:latin typeface="微软雅黑" panose="020B0503020204020204" pitchFamily="34" charset="-122"/>
                <a:ea typeface="微软雅黑" panose="020B0503020204020204" pitchFamily="34" charset="-122"/>
              </a:rPr>
              <a:t>所示。</a:t>
            </a:r>
            <a:endParaRPr lang="en-US" altLang="zh-CN"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同一质地土壤的自然倾斜角会受其含水量的影响，如表</a:t>
            </a:r>
            <a:r>
              <a:rPr lang="en-US" altLang="en-US" sz="1700" dirty="0" smtClean="0">
                <a:solidFill>
                  <a:schemeClr val="tx1"/>
                </a:solidFill>
                <a:latin typeface="微软雅黑" panose="020B0503020204020204" pitchFamily="34" charset="-122"/>
                <a:ea typeface="微软雅黑" panose="020B0503020204020204" pitchFamily="34" charset="-122"/>
              </a:rPr>
              <a:t>2-1</a:t>
            </a:r>
            <a:r>
              <a:rPr lang="zh-CN" altLang="en-US" sz="1700" dirty="0" smtClean="0">
                <a:solidFill>
                  <a:schemeClr val="tx1"/>
                </a:solidFill>
                <a:latin typeface="微软雅黑" panose="020B0503020204020204" pitchFamily="34" charset="-122"/>
                <a:ea typeface="微软雅黑" panose="020B0503020204020204" pitchFamily="34" charset="-122"/>
              </a:rPr>
              <a:t>所示。</a:t>
            </a:r>
          </a:p>
        </p:txBody>
      </p:sp>
      <p:pic>
        <p:nvPicPr>
          <p:cNvPr id="17" name="Picture 2" descr="1-25"/>
          <p:cNvPicPr>
            <a:picLocks noChangeAspect="1" noChangeArrowheads="1"/>
          </p:cNvPicPr>
          <p:nvPr/>
        </p:nvPicPr>
        <p:blipFill>
          <a:blip r:embed="rId4" cstate="print"/>
          <a:srcRect/>
          <a:stretch>
            <a:fillRect/>
          </a:stretch>
        </p:blipFill>
        <p:spPr bwMode="auto">
          <a:xfrm>
            <a:off x="1047578" y="3906159"/>
            <a:ext cx="4095246" cy="1258281"/>
          </a:xfrm>
          <a:prstGeom prst="rect">
            <a:avLst/>
          </a:prstGeom>
          <a:noFill/>
          <a:ln w="9525">
            <a:noFill/>
            <a:miter lim="800000"/>
            <a:headEnd/>
            <a:tailEnd/>
          </a:ln>
        </p:spPr>
      </p:pic>
      <p:sp>
        <p:nvSpPr>
          <p:cNvPr id="18" name="TextBox 17"/>
          <p:cNvSpPr txBox="1"/>
          <p:nvPr/>
        </p:nvSpPr>
        <p:spPr>
          <a:xfrm>
            <a:off x="1714247" y="5239976"/>
            <a:ext cx="2663544" cy="369328"/>
          </a:xfrm>
          <a:prstGeom prst="rect">
            <a:avLst/>
          </a:prstGeom>
          <a:noFill/>
        </p:spPr>
        <p:txBody>
          <a:bodyPr wrap="non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图</a:t>
            </a:r>
            <a:r>
              <a:rPr lang="en-US" sz="1600" dirty="0" smtClean="0">
                <a:latin typeface="微软雅黑" panose="020B0503020204020204" pitchFamily="34" charset="-122"/>
                <a:ea typeface="微软雅黑" panose="020B0503020204020204" pitchFamily="34" charset="-122"/>
              </a:rPr>
              <a:t>2-14  </a:t>
            </a:r>
            <a:r>
              <a:rPr lang="zh-CN" altLang="en-US" sz="1600" dirty="0" smtClean="0">
                <a:latin typeface="微软雅黑" panose="020B0503020204020204" pitchFamily="34" charset="-122"/>
                <a:ea typeface="微软雅黑" panose="020B0503020204020204" pitchFamily="34" charset="-122"/>
              </a:rPr>
              <a:t>土壤的自然安息角</a:t>
            </a:r>
            <a:endParaRPr lang="zh-CN" altLang="en-US" sz="1600" dirty="0">
              <a:latin typeface="微软雅黑" panose="020B0503020204020204" pitchFamily="34" charset="-122"/>
              <a:ea typeface="微软雅黑" panose="020B0503020204020204" pitchFamily="34" charset="-122"/>
            </a:endParaRPr>
          </a:p>
        </p:txBody>
      </p:sp>
      <p:graphicFrame>
        <p:nvGraphicFramePr>
          <p:cNvPr id="19" name="表格 18"/>
          <p:cNvGraphicFramePr>
            <a:graphicFrameLocks noGrp="1"/>
          </p:cNvGraphicFramePr>
          <p:nvPr/>
        </p:nvGraphicFramePr>
        <p:xfrm>
          <a:off x="5142824" y="3429794"/>
          <a:ext cx="6000012" cy="2926641"/>
        </p:xfrm>
        <a:graphic>
          <a:graphicData uri="http://schemas.openxmlformats.org/drawingml/2006/table">
            <a:tbl>
              <a:tblPr firstRow="1" bandRow="1">
                <a:tableStyleId>{5C22544A-7EE6-4342-B048-85BDC9FD1C3A}</a:tableStyleId>
              </a:tblPr>
              <a:tblGrid>
                <a:gridCol w="1280713"/>
                <a:gridCol w="1113002"/>
                <a:gridCol w="1204481"/>
                <a:gridCol w="1204481"/>
                <a:gridCol w="1197335"/>
              </a:tblGrid>
              <a:tr h="312136">
                <a:tc rowSpan="2">
                  <a:txBody>
                    <a:bodyPr/>
                    <a:lstStyle/>
                    <a:p>
                      <a:pPr algn="ctr">
                        <a:spcBef>
                          <a:spcPts val="200"/>
                        </a:spcBef>
                        <a:spcAft>
                          <a:spcPts val="200"/>
                        </a:spcAft>
                      </a:pPr>
                      <a:r>
                        <a:rPr lang="zh-CN" sz="1600" kern="100" dirty="0">
                          <a:latin typeface="微软雅黑" panose="020B0503020204020204" pitchFamily="34" charset="-122"/>
                          <a:ea typeface="微软雅黑" panose="020B0503020204020204" pitchFamily="34" charset="-122"/>
                          <a:cs typeface="Times New Roman" panose="02020603050405020304"/>
                        </a:rPr>
                        <a:t>土壤质地名称</a:t>
                      </a:r>
                    </a:p>
                  </a:txBody>
                  <a:tcPr marL="91428" marR="91428" marT="0" marB="0" anchor="ctr"/>
                </a:tc>
                <a:tc gridSpan="3">
                  <a:txBody>
                    <a:bodyPr/>
                    <a:lstStyle/>
                    <a:p>
                      <a:pPr algn="ctr">
                        <a:spcBef>
                          <a:spcPts val="200"/>
                        </a:spcBef>
                        <a:spcAft>
                          <a:spcPts val="200"/>
                        </a:spcAft>
                      </a:pPr>
                      <a:r>
                        <a:rPr lang="zh-CN" sz="1600" kern="100" dirty="0">
                          <a:latin typeface="微软雅黑" panose="020B0503020204020204" pitchFamily="34" charset="-122"/>
                          <a:ea typeface="微软雅黑" panose="020B0503020204020204" pitchFamily="34" charset="-122"/>
                          <a:cs typeface="Times New Roman" panose="02020603050405020304"/>
                        </a:rPr>
                        <a:t>自然倾斜角</a:t>
                      </a:r>
                    </a:p>
                  </a:txBody>
                  <a:tcPr marL="91428" marR="91428" marT="0" marB="0" anchor="ctr"/>
                </a:tc>
                <a:tc hMerge="1">
                  <a:txBody>
                    <a:bodyPr/>
                    <a:lstStyle/>
                    <a:p>
                      <a:endParaRPr lang="zh-CN"/>
                    </a:p>
                  </a:txBody>
                  <a:tcPr/>
                </a:tc>
                <a:tc hMerge="1">
                  <a:txBody>
                    <a:bodyPr/>
                    <a:lstStyle/>
                    <a:p>
                      <a:endParaRPr lang="zh-CN"/>
                    </a:p>
                  </a:txBody>
                  <a:tcPr/>
                </a:tc>
                <a:tc rowSpan="2">
                  <a:txBody>
                    <a:bodyPr/>
                    <a:lstStyle/>
                    <a:p>
                      <a:pPr algn="ctr">
                        <a:spcBef>
                          <a:spcPts val="200"/>
                        </a:spcBef>
                        <a:spcAft>
                          <a:spcPts val="200"/>
                        </a:spcAft>
                      </a:pPr>
                      <a:r>
                        <a:rPr lang="zh-CN" sz="1600" kern="100" dirty="0">
                          <a:latin typeface="微软雅黑" panose="020B0503020204020204" pitchFamily="34" charset="-122"/>
                          <a:ea typeface="微软雅黑" panose="020B0503020204020204" pitchFamily="34" charset="-122"/>
                          <a:cs typeface="Times New Roman" panose="02020603050405020304"/>
                        </a:rPr>
                        <a:t>土壤颗粒大小</a:t>
                      </a:r>
                      <a:r>
                        <a:rPr lang="en-US" sz="1600" kern="100" dirty="0">
                          <a:latin typeface="微软雅黑" panose="020B0503020204020204" pitchFamily="34" charset="-122"/>
                          <a:ea typeface="微软雅黑" panose="020B0503020204020204" pitchFamily="34" charset="-122"/>
                          <a:cs typeface="Times New Roman" panose="02020603050405020304"/>
                        </a:rPr>
                        <a:t/>
                      </a:r>
                      <a:br>
                        <a:rPr lang="en-US" sz="1600" kern="100" dirty="0">
                          <a:latin typeface="微软雅黑" panose="020B0503020204020204" pitchFamily="34" charset="-122"/>
                          <a:ea typeface="微软雅黑" panose="020B0503020204020204" pitchFamily="34" charset="-122"/>
                          <a:cs typeface="Times New Roman" panose="02020603050405020304"/>
                        </a:rPr>
                      </a:br>
                      <a:r>
                        <a:rPr lang="en-US" sz="1600" kern="100" dirty="0">
                          <a:latin typeface="微软雅黑" panose="020B0503020204020204" pitchFamily="34" charset="-122"/>
                          <a:ea typeface="微软雅黑" panose="020B0503020204020204" pitchFamily="34" charset="-122"/>
                          <a:cs typeface="Times New Roman" panose="02020603050405020304"/>
                        </a:rPr>
                        <a:t>/</a:t>
                      </a:r>
                      <a:r>
                        <a:rPr lang="en-US" sz="1600" kern="100" dirty="0">
                          <a:latin typeface="Times New Roman" panose="02020603050405020304" pitchFamily="18" charset="0"/>
                          <a:ea typeface="微软雅黑" panose="020B0503020204020204" pitchFamily="34" charset="-122"/>
                          <a:cs typeface="Times New Roman" panose="02020603050405020304" pitchFamily="18" charset="0"/>
                        </a:rPr>
                        <a:t>mm</a:t>
                      </a:r>
                      <a:endParaRPr lang="zh-CN" sz="1600" kern="100" dirty="0">
                        <a:latin typeface="Times New Roman" panose="02020603050405020304" pitchFamily="18" charset="0"/>
                        <a:ea typeface="微软雅黑" panose="020B0503020204020204" pitchFamily="34" charset="-122"/>
                        <a:cs typeface="Times New Roman" panose="02020603050405020304" pitchFamily="18" charset="0"/>
                      </a:endParaRPr>
                    </a:p>
                  </a:txBody>
                  <a:tcPr marL="91428" marR="91428" marT="0" marB="0" anchor="ctr"/>
                </a:tc>
              </a:tr>
              <a:tr h="419553">
                <a:tc vMerge="1">
                  <a:txBody>
                    <a:bodyPr/>
                    <a:lstStyle/>
                    <a:p>
                      <a:endParaRPr lang="zh-CN"/>
                    </a:p>
                  </a:txBody>
                  <a:tcPr/>
                </a:tc>
                <a:tc>
                  <a:txBody>
                    <a:bodyPr/>
                    <a:lstStyle/>
                    <a:p>
                      <a:pPr algn="ctr">
                        <a:spcBef>
                          <a:spcPts val="200"/>
                        </a:spcBef>
                        <a:spcAft>
                          <a:spcPts val="200"/>
                        </a:spcAft>
                      </a:pPr>
                      <a:r>
                        <a:rPr lang="zh-CN" sz="1600" kern="100" dirty="0">
                          <a:latin typeface="微软雅黑" panose="020B0503020204020204" pitchFamily="34" charset="-122"/>
                          <a:ea typeface="微软雅黑" panose="020B0503020204020204" pitchFamily="34" charset="-122"/>
                          <a:cs typeface="Times New Roman" panose="02020603050405020304"/>
                        </a:rPr>
                        <a:t>干土</a:t>
                      </a:r>
                      <a:r>
                        <a:rPr lang="en-US" sz="1600" kern="100" dirty="0">
                          <a:latin typeface="微软雅黑" panose="020B0503020204020204" pitchFamily="34" charset="-122"/>
                          <a:ea typeface="微软雅黑" panose="020B0503020204020204" pitchFamily="34" charset="-122"/>
                          <a:cs typeface="Times New Roman" panose="02020603050405020304"/>
                        </a:rPr>
                        <a:t>/</a:t>
                      </a:r>
                      <a:r>
                        <a:rPr lang="zh-CN" sz="1600" kern="100" dirty="0">
                          <a:latin typeface="微软雅黑" panose="020B0503020204020204" pitchFamily="34" charset="-122"/>
                          <a:ea typeface="微软雅黑" panose="020B0503020204020204" pitchFamily="34" charset="-122"/>
                          <a:cs typeface="Times New Roman" panose="02020603050405020304"/>
                        </a:rPr>
                        <a:t>（</a:t>
                      </a:r>
                      <a:r>
                        <a:rPr lang="zh-CN" sz="1600" kern="100" spc="-300" dirty="0">
                          <a:latin typeface="微软雅黑" panose="020B0503020204020204" pitchFamily="34" charset="-122"/>
                          <a:ea typeface="微软雅黑" panose="020B0503020204020204" pitchFamily="34" charset="-122"/>
                          <a:cs typeface="Times New Roman" panose="02020603050405020304"/>
                        </a:rPr>
                        <a:t>°</a:t>
                      </a:r>
                      <a:r>
                        <a:rPr lang="zh-CN" sz="1600" kern="100" spc="-400" dirty="0">
                          <a:latin typeface="微软雅黑" panose="020B0503020204020204" pitchFamily="34" charset="-122"/>
                          <a:ea typeface="微软雅黑" panose="020B0503020204020204" pitchFamily="34" charset="-122"/>
                          <a:cs typeface="Times New Roman" panose="02020603050405020304"/>
                        </a:rPr>
                        <a:t>）</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zh-CN" sz="1600" kern="100">
                          <a:latin typeface="微软雅黑" panose="020B0503020204020204" pitchFamily="34" charset="-122"/>
                          <a:ea typeface="微软雅黑" panose="020B0503020204020204" pitchFamily="34" charset="-122"/>
                          <a:cs typeface="Times New Roman" panose="02020603050405020304"/>
                        </a:rPr>
                        <a:t>潮土</a:t>
                      </a:r>
                      <a:r>
                        <a:rPr lang="en-US" sz="1600" kern="100">
                          <a:latin typeface="微软雅黑" panose="020B0503020204020204" pitchFamily="34" charset="-122"/>
                          <a:ea typeface="微软雅黑" panose="020B0503020204020204" pitchFamily="34" charset="-122"/>
                          <a:cs typeface="Times New Roman" panose="02020603050405020304"/>
                        </a:rPr>
                        <a:t>/</a:t>
                      </a:r>
                      <a:r>
                        <a:rPr lang="zh-CN" sz="1600" kern="100">
                          <a:latin typeface="微软雅黑" panose="020B0503020204020204" pitchFamily="34" charset="-122"/>
                          <a:ea typeface="微软雅黑" panose="020B0503020204020204" pitchFamily="34" charset="-122"/>
                          <a:cs typeface="Times New Roman" panose="02020603050405020304"/>
                        </a:rPr>
                        <a:t>（</a:t>
                      </a:r>
                      <a:r>
                        <a:rPr lang="zh-CN" sz="1600" kern="100" spc="-300">
                          <a:latin typeface="微软雅黑" panose="020B0503020204020204" pitchFamily="34" charset="-122"/>
                          <a:ea typeface="微软雅黑" panose="020B0503020204020204" pitchFamily="34" charset="-122"/>
                          <a:cs typeface="Times New Roman" panose="02020603050405020304"/>
                        </a:rPr>
                        <a:t>°</a:t>
                      </a:r>
                      <a:r>
                        <a:rPr lang="zh-CN" sz="1600" kern="100" spc="-400">
                          <a:latin typeface="微软雅黑" panose="020B0503020204020204" pitchFamily="34" charset="-122"/>
                          <a:ea typeface="微软雅黑" panose="020B0503020204020204" pitchFamily="34" charset="-122"/>
                          <a:cs typeface="Times New Roman" panose="02020603050405020304"/>
                        </a:rPr>
                        <a:t>）</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zh-CN" sz="1600" kern="100">
                          <a:latin typeface="微软雅黑" panose="020B0503020204020204" pitchFamily="34" charset="-122"/>
                          <a:ea typeface="微软雅黑" panose="020B0503020204020204" pitchFamily="34" charset="-122"/>
                          <a:cs typeface="Times New Roman" panose="02020603050405020304"/>
                        </a:rPr>
                        <a:t>湿土</a:t>
                      </a:r>
                      <a:r>
                        <a:rPr lang="en-US" sz="1600" kern="100">
                          <a:latin typeface="微软雅黑" panose="020B0503020204020204" pitchFamily="34" charset="-122"/>
                          <a:ea typeface="微软雅黑" panose="020B0503020204020204" pitchFamily="34" charset="-122"/>
                          <a:cs typeface="Times New Roman" panose="02020603050405020304"/>
                        </a:rPr>
                        <a:t>/</a:t>
                      </a:r>
                      <a:r>
                        <a:rPr lang="zh-CN" sz="1600" kern="100">
                          <a:latin typeface="微软雅黑" panose="020B0503020204020204" pitchFamily="34" charset="-122"/>
                          <a:ea typeface="微软雅黑" panose="020B0503020204020204" pitchFamily="34" charset="-122"/>
                          <a:cs typeface="Times New Roman" panose="02020603050405020304"/>
                        </a:rPr>
                        <a:t>（</a:t>
                      </a:r>
                      <a:r>
                        <a:rPr lang="zh-CN" sz="1600" kern="100" spc="-300">
                          <a:latin typeface="微软雅黑" panose="020B0503020204020204" pitchFamily="34" charset="-122"/>
                          <a:ea typeface="微软雅黑" panose="020B0503020204020204" pitchFamily="34" charset="-122"/>
                          <a:cs typeface="Times New Roman" panose="02020603050405020304"/>
                        </a:rPr>
                        <a:t>°</a:t>
                      </a:r>
                      <a:r>
                        <a:rPr lang="zh-CN" sz="1600" kern="100" spc="-400">
                          <a:latin typeface="微软雅黑" panose="020B0503020204020204" pitchFamily="34" charset="-122"/>
                          <a:ea typeface="微软雅黑" panose="020B0503020204020204" pitchFamily="34" charset="-122"/>
                          <a:cs typeface="Times New Roman" panose="02020603050405020304"/>
                        </a:rPr>
                        <a:t>）</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vMerge="1">
                  <a:txBody>
                    <a:bodyPr/>
                    <a:lstStyle/>
                    <a:p>
                      <a:endParaRPr lang="zh-CN"/>
                    </a:p>
                  </a:txBody>
                  <a:tcPr/>
                </a:tc>
              </a:tr>
              <a:tr h="243896">
                <a:tc>
                  <a:txBody>
                    <a:bodyPr/>
                    <a:lstStyle/>
                    <a:p>
                      <a:pPr algn="ctr">
                        <a:spcBef>
                          <a:spcPts val="200"/>
                        </a:spcBef>
                        <a:spcAft>
                          <a:spcPts val="200"/>
                        </a:spcAft>
                      </a:pPr>
                      <a:r>
                        <a:rPr lang="zh-CN" sz="1600" kern="100">
                          <a:latin typeface="微软雅黑" panose="020B0503020204020204" pitchFamily="34" charset="-122"/>
                          <a:ea typeface="微软雅黑" panose="020B0503020204020204" pitchFamily="34" charset="-122"/>
                          <a:cs typeface="Times New Roman" panose="02020603050405020304"/>
                        </a:rPr>
                        <a:t>砾石</a:t>
                      </a: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40</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40</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35</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2</a:t>
                      </a:r>
                      <a:r>
                        <a:rPr lang="zh-CN" sz="1600" kern="100">
                          <a:latin typeface="微软雅黑" panose="020B0503020204020204" pitchFamily="34" charset="-122"/>
                          <a:ea typeface="微软雅黑" panose="020B0503020204020204" pitchFamily="34" charset="-122"/>
                          <a:cs typeface="Times New Roman" panose="02020603050405020304"/>
                        </a:rPr>
                        <a:t>～</a:t>
                      </a:r>
                      <a:r>
                        <a:rPr lang="en-US" sz="1600" kern="100">
                          <a:latin typeface="微软雅黑" panose="020B0503020204020204" pitchFamily="34" charset="-122"/>
                          <a:ea typeface="微软雅黑" panose="020B0503020204020204" pitchFamily="34" charset="-122"/>
                          <a:cs typeface="Times New Roman" panose="02020603050405020304"/>
                        </a:rPr>
                        <a:t>20</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r h="243896">
                <a:tc>
                  <a:txBody>
                    <a:bodyPr/>
                    <a:lstStyle/>
                    <a:p>
                      <a:pPr algn="ctr">
                        <a:spcBef>
                          <a:spcPts val="200"/>
                        </a:spcBef>
                        <a:spcAft>
                          <a:spcPts val="200"/>
                        </a:spcAft>
                      </a:pPr>
                      <a:r>
                        <a:rPr lang="zh-CN" sz="1600" kern="100">
                          <a:latin typeface="微软雅黑" panose="020B0503020204020204" pitchFamily="34" charset="-122"/>
                          <a:ea typeface="微软雅黑" panose="020B0503020204020204" pitchFamily="34" charset="-122"/>
                          <a:cs typeface="Times New Roman" panose="02020603050405020304"/>
                        </a:rPr>
                        <a:t>卵石</a:t>
                      </a: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35</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45</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25</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20</a:t>
                      </a:r>
                      <a:r>
                        <a:rPr lang="zh-CN" sz="1600" kern="100">
                          <a:latin typeface="微软雅黑" panose="020B0503020204020204" pitchFamily="34" charset="-122"/>
                          <a:ea typeface="微软雅黑" panose="020B0503020204020204" pitchFamily="34" charset="-122"/>
                          <a:cs typeface="Times New Roman" panose="02020603050405020304"/>
                        </a:rPr>
                        <a:t>～</a:t>
                      </a:r>
                      <a:r>
                        <a:rPr lang="en-US" sz="1600" kern="100">
                          <a:latin typeface="微软雅黑" panose="020B0503020204020204" pitchFamily="34" charset="-122"/>
                          <a:ea typeface="微软雅黑" panose="020B0503020204020204" pitchFamily="34" charset="-122"/>
                          <a:cs typeface="Times New Roman" panose="02020603050405020304"/>
                        </a:rPr>
                        <a:t>200</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r h="243896">
                <a:tc>
                  <a:txBody>
                    <a:bodyPr/>
                    <a:lstStyle/>
                    <a:p>
                      <a:pPr algn="ctr">
                        <a:spcBef>
                          <a:spcPts val="200"/>
                        </a:spcBef>
                        <a:spcAft>
                          <a:spcPts val="200"/>
                        </a:spcAft>
                      </a:pPr>
                      <a:r>
                        <a:rPr lang="zh-CN" sz="1600" kern="100">
                          <a:latin typeface="微软雅黑" panose="020B0503020204020204" pitchFamily="34" charset="-122"/>
                          <a:ea typeface="微软雅黑" panose="020B0503020204020204" pitchFamily="34" charset="-122"/>
                          <a:cs typeface="Times New Roman" panose="02020603050405020304"/>
                        </a:rPr>
                        <a:t>粗砂</a:t>
                      </a: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30</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32</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27</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1</a:t>
                      </a:r>
                      <a:r>
                        <a:rPr lang="zh-CN" sz="1600" kern="100" dirty="0">
                          <a:latin typeface="微软雅黑" panose="020B0503020204020204" pitchFamily="34" charset="-122"/>
                          <a:ea typeface="微软雅黑" panose="020B0503020204020204" pitchFamily="34" charset="-122"/>
                          <a:cs typeface="Times New Roman" panose="02020603050405020304"/>
                        </a:rPr>
                        <a:t>～</a:t>
                      </a:r>
                      <a:r>
                        <a:rPr lang="en-US" sz="1600" kern="100" dirty="0">
                          <a:latin typeface="微软雅黑" panose="020B0503020204020204" pitchFamily="34" charset="-122"/>
                          <a:ea typeface="微软雅黑" panose="020B0503020204020204" pitchFamily="34" charset="-122"/>
                          <a:cs typeface="Times New Roman" panose="02020603050405020304"/>
                        </a:rPr>
                        <a:t>2</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r h="243896">
                <a:tc>
                  <a:txBody>
                    <a:bodyPr/>
                    <a:lstStyle/>
                    <a:p>
                      <a:pPr algn="ctr">
                        <a:spcBef>
                          <a:spcPts val="200"/>
                        </a:spcBef>
                        <a:spcAft>
                          <a:spcPts val="200"/>
                        </a:spcAft>
                      </a:pPr>
                      <a:r>
                        <a:rPr lang="zh-CN" sz="1600" kern="100">
                          <a:latin typeface="微软雅黑" panose="020B0503020204020204" pitchFamily="34" charset="-122"/>
                          <a:ea typeface="微软雅黑" panose="020B0503020204020204" pitchFamily="34" charset="-122"/>
                          <a:cs typeface="Times New Roman" panose="02020603050405020304"/>
                        </a:rPr>
                        <a:t>中砂</a:t>
                      </a: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28</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35</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25</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0.5</a:t>
                      </a:r>
                      <a:r>
                        <a:rPr lang="zh-CN" sz="1600" kern="100" dirty="0">
                          <a:latin typeface="微软雅黑" panose="020B0503020204020204" pitchFamily="34" charset="-122"/>
                          <a:ea typeface="微软雅黑" panose="020B0503020204020204" pitchFamily="34" charset="-122"/>
                          <a:cs typeface="Times New Roman" panose="02020603050405020304"/>
                        </a:rPr>
                        <a:t>～</a:t>
                      </a:r>
                      <a:r>
                        <a:rPr lang="en-US" sz="1600" kern="100" dirty="0">
                          <a:latin typeface="微软雅黑" panose="020B0503020204020204" pitchFamily="34" charset="-122"/>
                          <a:ea typeface="微软雅黑" panose="020B0503020204020204" pitchFamily="34" charset="-122"/>
                          <a:cs typeface="Times New Roman" panose="02020603050405020304"/>
                        </a:rPr>
                        <a:t>1.0</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r h="243896">
                <a:tc>
                  <a:txBody>
                    <a:bodyPr/>
                    <a:lstStyle/>
                    <a:p>
                      <a:pPr algn="ctr">
                        <a:spcBef>
                          <a:spcPts val="200"/>
                        </a:spcBef>
                        <a:spcAft>
                          <a:spcPts val="200"/>
                        </a:spcAft>
                      </a:pPr>
                      <a:r>
                        <a:rPr lang="zh-CN" sz="1600" kern="100" dirty="0">
                          <a:latin typeface="微软雅黑" panose="020B0503020204020204" pitchFamily="34" charset="-122"/>
                          <a:ea typeface="微软雅黑" panose="020B0503020204020204" pitchFamily="34" charset="-122"/>
                          <a:cs typeface="Times New Roman" panose="02020603050405020304"/>
                        </a:rPr>
                        <a:t>细砂</a:t>
                      </a: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25</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30</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20</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0.05</a:t>
                      </a:r>
                      <a:r>
                        <a:rPr lang="zh-CN" sz="1600" kern="100" dirty="0">
                          <a:latin typeface="微软雅黑" panose="020B0503020204020204" pitchFamily="34" charset="-122"/>
                          <a:ea typeface="微软雅黑" panose="020B0503020204020204" pitchFamily="34" charset="-122"/>
                          <a:cs typeface="Times New Roman" panose="02020603050405020304"/>
                        </a:rPr>
                        <a:t>～</a:t>
                      </a:r>
                      <a:r>
                        <a:rPr lang="en-US" sz="1600" kern="100" dirty="0">
                          <a:latin typeface="微软雅黑" panose="020B0503020204020204" pitchFamily="34" charset="-122"/>
                          <a:ea typeface="微软雅黑" panose="020B0503020204020204" pitchFamily="34" charset="-122"/>
                          <a:cs typeface="Times New Roman" panose="02020603050405020304"/>
                        </a:rPr>
                        <a:t>0.50</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r h="243896">
                <a:tc>
                  <a:txBody>
                    <a:bodyPr/>
                    <a:lstStyle/>
                    <a:p>
                      <a:pPr algn="ctr">
                        <a:spcBef>
                          <a:spcPts val="200"/>
                        </a:spcBef>
                        <a:spcAft>
                          <a:spcPts val="200"/>
                        </a:spcAft>
                      </a:pPr>
                      <a:r>
                        <a:rPr lang="zh-CN" sz="1600" kern="100">
                          <a:latin typeface="微软雅黑" panose="020B0503020204020204" pitchFamily="34" charset="-122"/>
                          <a:ea typeface="微软雅黑" panose="020B0503020204020204" pitchFamily="34" charset="-122"/>
                          <a:cs typeface="Times New Roman" panose="02020603050405020304"/>
                        </a:rPr>
                        <a:t>黏土</a:t>
                      </a: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45</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35</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15</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zh-CN" sz="1600" kern="100" dirty="0">
                          <a:latin typeface="微软雅黑" panose="020B0503020204020204" pitchFamily="34" charset="-122"/>
                          <a:ea typeface="微软雅黑" panose="020B0503020204020204" pitchFamily="34" charset="-122"/>
                          <a:cs typeface="Times New Roman" panose="02020603050405020304"/>
                        </a:rPr>
                        <a:t>＜</a:t>
                      </a:r>
                      <a:r>
                        <a:rPr lang="en-US" sz="1600" kern="100" dirty="0">
                          <a:latin typeface="微软雅黑" panose="020B0503020204020204" pitchFamily="34" charset="-122"/>
                          <a:ea typeface="微软雅黑" panose="020B0503020204020204" pitchFamily="34" charset="-122"/>
                          <a:cs typeface="Times New Roman" panose="02020603050405020304"/>
                        </a:rPr>
                        <a:t>0.001</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r h="243896">
                <a:tc>
                  <a:txBody>
                    <a:bodyPr/>
                    <a:lstStyle/>
                    <a:p>
                      <a:pPr algn="ctr">
                        <a:spcBef>
                          <a:spcPts val="200"/>
                        </a:spcBef>
                        <a:spcAft>
                          <a:spcPts val="200"/>
                        </a:spcAft>
                      </a:pPr>
                      <a:r>
                        <a:rPr lang="zh-CN" sz="1600" kern="100">
                          <a:latin typeface="微软雅黑" panose="020B0503020204020204" pitchFamily="34" charset="-122"/>
                          <a:ea typeface="微软雅黑" panose="020B0503020204020204" pitchFamily="34" charset="-122"/>
                          <a:cs typeface="Times New Roman" panose="02020603050405020304"/>
                        </a:rPr>
                        <a:t>壤土</a:t>
                      </a: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50</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40</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30</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endParaRPr lang="en-US"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r h="243896">
                <a:tc>
                  <a:txBody>
                    <a:bodyPr/>
                    <a:lstStyle/>
                    <a:p>
                      <a:pPr algn="ctr">
                        <a:spcBef>
                          <a:spcPts val="200"/>
                        </a:spcBef>
                        <a:spcAft>
                          <a:spcPts val="200"/>
                        </a:spcAft>
                      </a:pPr>
                      <a:r>
                        <a:rPr lang="zh-CN" sz="1600" kern="100">
                          <a:latin typeface="微软雅黑" panose="020B0503020204020204" pitchFamily="34" charset="-122"/>
                          <a:ea typeface="微软雅黑" panose="020B0503020204020204" pitchFamily="34" charset="-122"/>
                          <a:cs typeface="Times New Roman" panose="02020603050405020304"/>
                        </a:rPr>
                        <a:t>腐殖土</a:t>
                      </a:r>
                    </a:p>
                  </a:txBody>
                  <a:tcPr marL="91428" marR="91428" marT="0" marB="0" anchor="ctr"/>
                </a:tc>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40</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35</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25</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endParaRPr lang="en-US"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bl>
          </a:graphicData>
        </a:graphic>
      </p:graphicFrame>
      <p:sp>
        <p:nvSpPr>
          <p:cNvPr id="20" name="TextBox 19"/>
          <p:cNvSpPr txBox="1"/>
          <p:nvPr/>
        </p:nvSpPr>
        <p:spPr>
          <a:xfrm>
            <a:off x="6380922" y="6097431"/>
            <a:ext cx="3774425" cy="369328"/>
          </a:xfrm>
          <a:prstGeom prst="rect">
            <a:avLst/>
          </a:prstGeom>
          <a:noFill/>
        </p:spPr>
        <p:txBody>
          <a:bodyPr wrap="non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表</a:t>
            </a:r>
            <a:r>
              <a:rPr lang="en-US" sz="1600" dirty="0" smtClean="0">
                <a:latin typeface="微软雅黑" panose="020B0503020204020204" pitchFamily="34" charset="-122"/>
                <a:ea typeface="微软雅黑" panose="020B0503020204020204" pitchFamily="34" charset="-122"/>
              </a:rPr>
              <a:t>2-1  </a:t>
            </a:r>
            <a:r>
              <a:rPr lang="zh-CN" altLang="en-US" sz="1600" dirty="0" smtClean="0">
                <a:latin typeface="微软雅黑" panose="020B0503020204020204" pitchFamily="34" charset="-122"/>
                <a:ea typeface="微软雅黑" panose="020B0503020204020204" pitchFamily="34" charset="-122"/>
              </a:rPr>
              <a:t>土壤含水量与自然倾斜角的关系</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ppt_x</p:attrName>
                                        </p:attrNameLst>
                                      </p:cBhvr>
                                      <p:tavLst>
                                        <p:tav tm="0">
                                          <p:val>
                                            <p:strVal val="#ppt_x-.2"/>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plus(in)">
                                      <p:cBhvr>
                                        <p:cTn id="20" dur="2000"/>
                                        <p:tgtEl>
                                          <p:spTgt spid="14"/>
                                        </p:tgtEl>
                                      </p:cBhvr>
                                    </p:animEffect>
                                  </p:childTnLst>
                                </p:cTn>
                              </p:par>
                              <p:par>
                                <p:cTn id="21" presetID="13" presetClass="entr" presetSubtype="16"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plus(in)">
                                      <p:cBhvr>
                                        <p:cTn id="23" dur="2000"/>
                                        <p:tgtEl>
                                          <p:spTgt spid="17"/>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plus(in)">
                                      <p:cBhvr>
                                        <p:cTn id="26" dur="2000"/>
                                        <p:tgtEl>
                                          <p:spTgt spid="18"/>
                                        </p:tgtEl>
                                      </p:cBhvr>
                                    </p:animEffect>
                                  </p:childTnLst>
                                </p:cTn>
                              </p:par>
                              <p:par>
                                <p:cTn id="27" presetID="13"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plus(in)">
                                      <p:cBhvr>
                                        <p:cTn id="29" dur="2000"/>
                                        <p:tgtEl>
                                          <p:spTgt spid="19"/>
                                        </p:tgtEl>
                                      </p:cBhvr>
                                    </p:animEffect>
                                  </p:childTnLst>
                                </p:cTn>
                              </p:par>
                              <p:par>
                                <p:cTn id="30" presetID="1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plus(in)">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857102" y="1810159"/>
            <a:ext cx="10476209" cy="4600546"/>
          </a:xfrm>
          <a:prstGeom prst="round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en-US" sz="1700" b="1" dirty="0" smtClean="0">
                <a:solidFill>
                  <a:srgbClr val="C00000"/>
                </a:solidFill>
                <a:latin typeface="微软雅黑" panose="020B0503020204020204" pitchFamily="34" charset="-122"/>
                <a:ea typeface="微软雅黑" panose="020B0503020204020204" pitchFamily="34" charset="-122"/>
              </a:rPr>
              <a:t>4</a:t>
            </a:r>
            <a:r>
              <a:rPr lang="zh-CN" altLang="en-US" sz="1700" b="1" dirty="0" smtClean="0">
                <a:solidFill>
                  <a:srgbClr val="C00000"/>
                </a:solidFill>
                <a:latin typeface="微软雅黑" panose="020B0503020204020204" pitchFamily="34" charset="-122"/>
                <a:ea typeface="微软雅黑" panose="020B0503020204020204" pitchFamily="34" charset="-122"/>
              </a:rPr>
              <a:t>．土壤的相对密实度</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土壤的相对密实度是表示土壤在填筑后的密实程度，可通过土壤在不同状态下的孔隙比求得，具体公式如下：</a:t>
            </a:r>
            <a:endParaRPr lang="en-US" altLang="zh-CN"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endParaRPr lang="zh-CN" altLang="en-US" sz="1700" dirty="0" smtClean="0">
              <a:solidFill>
                <a:schemeClr val="tx1"/>
              </a:solidFill>
              <a:latin typeface="微软雅黑" panose="020B0503020204020204" pitchFamily="34" charset="-122"/>
              <a:ea typeface="微软雅黑" panose="020B0503020204020204" pitchFamily="34" charset="-122"/>
            </a:endParaRPr>
          </a:p>
          <a:p>
            <a:pPr indent="609600" latinLnBrk="1">
              <a:lnSpc>
                <a:spcPct val="150000"/>
              </a:lnSpc>
            </a:pPr>
            <a:r>
              <a:rPr lang="en-US" sz="1700" dirty="0" smtClean="0">
                <a:solidFill>
                  <a:schemeClr val="tx1"/>
                </a:solidFill>
                <a:latin typeface="微软雅黑" panose="020B0503020204020204" pitchFamily="34" charset="-122"/>
                <a:ea typeface="微软雅黑" panose="020B0503020204020204" pitchFamily="34" charset="-122"/>
              </a:rPr>
              <a:t>                                            </a:t>
            </a:r>
            <a:endParaRPr lang="zh-CN" altLang="en-US"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式中：</a:t>
            </a:r>
            <a:r>
              <a:rPr lang="en-US" sz="1700" b="1"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 </a:t>
            </a:r>
            <a:r>
              <a:rPr lang="en-US" altLang="zh-CN" sz="1700" dirty="0" smtClean="0">
                <a:solidFill>
                  <a:schemeClr val="tx1"/>
                </a:solidFill>
                <a:latin typeface="微软雅黑" panose="020B0503020204020204" pitchFamily="34" charset="-122"/>
                <a:ea typeface="微软雅黑" panose="020B0503020204020204" pitchFamily="34" charset="-122"/>
              </a:rPr>
              <a:t>——</a:t>
            </a:r>
            <a:r>
              <a:rPr lang="zh-CN" altLang="en-US" sz="1700" dirty="0" smtClean="0">
                <a:solidFill>
                  <a:schemeClr val="tx1"/>
                </a:solidFill>
                <a:latin typeface="微软雅黑" panose="020B0503020204020204" pitchFamily="34" charset="-122"/>
                <a:ea typeface="微软雅黑" panose="020B0503020204020204" pitchFamily="34" charset="-122"/>
              </a:rPr>
              <a:t>土壤相对密实度；</a:t>
            </a:r>
          </a:p>
          <a:p>
            <a:pPr indent="609600">
              <a:lnSpc>
                <a:spcPct val="150000"/>
              </a:lnSpc>
            </a:pPr>
            <a:r>
              <a:rPr lang="en-US" sz="1700" i="1" dirty="0" smtClean="0">
                <a:solidFill>
                  <a:schemeClr val="tx1"/>
                </a:solidFill>
                <a:latin typeface="微软雅黑" panose="020B0503020204020204" pitchFamily="34" charset="-122"/>
                <a:ea typeface="微软雅黑" panose="020B0503020204020204" pitchFamily="34" charset="-122"/>
              </a:rPr>
              <a:t>	</a:t>
            </a:r>
            <a:r>
              <a:rPr lang="en-US" sz="1700" b="1"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ε</a:t>
            </a:r>
            <a:r>
              <a:rPr lang="en-US" sz="1700" b="1"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1700" dirty="0" smtClean="0">
                <a:solidFill>
                  <a:schemeClr val="tx1"/>
                </a:solidFill>
                <a:latin typeface="微软雅黑" panose="020B0503020204020204" pitchFamily="34" charset="-122"/>
                <a:ea typeface="微软雅黑" panose="020B0503020204020204" pitchFamily="34" charset="-122"/>
              </a:rPr>
              <a:t>——</a:t>
            </a:r>
            <a:r>
              <a:rPr lang="zh-CN" altLang="en-US" sz="1700" dirty="0" smtClean="0">
                <a:solidFill>
                  <a:schemeClr val="tx1"/>
                </a:solidFill>
                <a:latin typeface="微软雅黑" panose="020B0503020204020204" pitchFamily="34" charset="-122"/>
                <a:ea typeface="微软雅黑" panose="020B0503020204020204" pitchFamily="34" charset="-122"/>
              </a:rPr>
              <a:t>填土在最松散状况下的土壤孔隙比；</a:t>
            </a:r>
          </a:p>
          <a:p>
            <a:pPr indent="609600">
              <a:lnSpc>
                <a:spcPct val="150000"/>
              </a:lnSpc>
            </a:pPr>
            <a:r>
              <a:rPr lang="en-US" sz="1700" i="1" dirty="0" smtClean="0">
                <a:solidFill>
                  <a:schemeClr val="tx1"/>
                </a:solidFill>
                <a:latin typeface="微软雅黑" panose="020B0503020204020204" pitchFamily="34" charset="-122"/>
                <a:ea typeface="微软雅黑" panose="020B0503020204020204" pitchFamily="34" charset="-122"/>
              </a:rPr>
              <a:t>	</a:t>
            </a:r>
            <a:r>
              <a:rPr lang="en-US" sz="1700" b="1"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ε</a:t>
            </a:r>
            <a:r>
              <a:rPr lang="en-US" sz="1700" b="1"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700" dirty="0" smtClean="0">
                <a:solidFill>
                  <a:schemeClr val="tx1"/>
                </a:solidFill>
                <a:latin typeface="微软雅黑" panose="020B0503020204020204" pitchFamily="34" charset="-122"/>
                <a:ea typeface="微软雅黑" panose="020B0503020204020204" pitchFamily="34" charset="-122"/>
              </a:rPr>
              <a:t>——</a:t>
            </a:r>
            <a:r>
              <a:rPr lang="zh-CN" altLang="en-US" sz="1700" dirty="0" smtClean="0">
                <a:solidFill>
                  <a:schemeClr val="tx1"/>
                </a:solidFill>
                <a:latin typeface="微软雅黑" panose="020B0503020204020204" pitchFamily="34" charset="-122"/>
                <a:ea typeface="微软雅黑" panose="020B0503020204020204" pitchFamily="34" charset="-122"/>
              </a:rPr>
              <a:t>经辗压或夯实后的土壤孔隙比；</a:t>
            </a:r>
          </a:p>
          <a:p>
            <a:pPr indent="609600">
              <a:lnSpc>
                <a:spcPct val="150000"/>
              </a:lnSpc>
            </a:pPr>
            <a:r>
              <a:rPr lang="en-US" sz="17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700" b="1"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ε</a:t>
            </a:r>
            <a:r>
              <a:rPr lang="en-US" sz="1700" b="1"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1700" dirty="0" smtClean="0">
                <a:solidFill>
                  <a:schemeClr val="tx1"/>
                </a:solidFill>
                <a:latin typeface="微软雅黑" panose="020B0503020204020204" pitchFamily="34" charset="-122"/>
                <a:ea typeface="微软雅黑" panose="020B0503020204020204" pitchFamily="34" charset="-122"/>
              </a:rPr>
              <a:t>——</a:t>
            </a:r>
            <a:r>
              <a:rPr lang="zh-CN" altLang="en-US" sz="1700" dirty="0" smtClean="0">
                <a:solidFill>
                  <a:schemeClr val="tx1"/>
                </a:solidFill>
                <a:latin typeface="微软雅黑" panose="020B0503020204020204" pitchFamily="34" charset="-122"/>
                <a:ea typeface="微软雅黑" panose="020B0503020204020204" pitchFamily="34" charset="-122"/>
              </a:rPr>
              <a:t>最密实状况下的土壤孔隙比。</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在填方施工中，常用土壤的相对密实度来检查土壤的密实程度。为达到土壤设计要求的密实度，可采用机械夯实或人力夯实等方法，一般机械夯实的密实度可达</a:t>
            </a:r>
            <a:r>
              <a:rPr lang="en-US" sz="1700" dirty="0" smtClean="0">
                <a:solidFill>
                  <a:schemeClr val="tx1"/>
                </a:solidFill>
                <a:latin typeface="微软雅黑" panose="020B0503020204020204" pitchFamily="34" charset="-122"/>
                <a:ea typeface="微软雅黑" panose="020B0503020204020204" pitchFamily="34" charset="-122"/>
              </a:rPr>
              <a:t>95%</a:t>
            </a:r>
            <a:r>
              <a:rPr lang="zh-CN" altLang="en-US" sz="1700" dirty="0" smtClean="0">
                <a:solidFill>
                  <a:schemeClr val="tx1"/>
                </a:solidFill>
                <a:latin typeface="微软雅黑" panose="020B0503020204020204" pitchFamily="34" charset="-122"/>
                <a:ea typeface="微软雅黑" panose="020B0503020204020204" pitchFamily="34" charset="-122"/>
              </a:rPr>
              <a:t>，人力夯实的密实度在</a:t>
            </a:r>
            <a:r>
              <a:rPr lang="en-US" sz="1700" dirty="0" smtClean="0">
                <a:solidFill>
                  <a:schemeClr val="tx1"/>
                </a:solidFill>
                <a:latin typeface="微软雅黑" panose="020B0503020204020204" pitchFamily="34" charset="-122"/>
                <a:ea typeface="微软雅黑" panose="020B0503020204020204" pitchFamily="34" charset="-122"/>
              </a:rPr>
              <a:t>87%</a:t>
            </a:r>
            <a:r>
              <a:rPr lang="zh-CN" altLang="en-US" sz="1700" dirty="0" smtClean="0">
                <a:solidFill>
                  <a:schemeClr val="tx1"/>
                </a:solidFill>
                <a:latin typeface="微软雅黑" panose="020B0503020204020204" pitchFamily="34" charset="-122"/>
                <a:ea typeface="微软雅黑" panose="020B0503020204020204" pitchFamily="34" charset="-122"/>
              </a:rPr>
              <a:t>左右。</a:t>
            </a:r>
            <a:endParaRPr lang="zh-CN" altLang="en-US" sz="1700" dirty="0">
              <a:solidFill>
                <a:schemeClr val="tx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485715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一、土的相关知识</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4" cstate="print"/>
          <a:srcRect/>
          <a:stretch>
            <a:fillRect/>
          </a:stretch>
        </p:blipFill>
        <p:spPr bwMode="auto">
          <a:xfrm>
            <a:off x="-380995" y="3550993"/>
            <a:ext cx="1358931" cy="3308595"/>
          </a:xfrm>
          <a:prstGeom prst="rect">
            <a:avLst/>
          </a:prstGeom>
          <a:noFill/>
        </p:spPr>
      </p:pic>
      <p:sp>
        <p:nvSpPr>
          <p:cNvPr id="12" name="圆角矩形 11"/>
          <p:cNvSpPr/>
          <p:nvPr/>
        </p:nvSpPr>
        <p:spPr>
          <a:xfrm>
            <a:off x="952340" y="1238521"/>
            <a:ext cx="3238101"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（一）土的工程性质</a:t>
            </a:r>
          </a:p>
        </p:txBody>
      </p:sp>
      <p:graphicFrame>
        <p:nvGraphicFramePr>
          <p:cNvPr id="22" name="Object 2"/>
          <p:cNvGraphicFramePr>
            <a:graphicFrameLocks noChangeAspect="1"/>
          </p:cNvGraphicFramePr>
          <p:nvPr/>
        </p:nvGraphicFramePr>
        <p:xfrm>
          <a:off x="3428535" y="2953431"/>
          <a:ext cx="1428574" cy="851959"/>
        </p:xfrm>
        <a:graphic>
          <a:graphicData uri="http://schemas.openxmlformats.org/presentationml/2006/ole">
            <p:oleObj spid="_x0000_s13333" name="Equation" r:id="rId5" imgW="660113" imgH="393529"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ppt_x</p:attrName>
                                        </p:attrNameLst>
                                      </p:cBhvr>
                                      <p:tavLst>
                                        <p:tav tm="0">
                                          <p:val>
                                            <p:strVal val="#ppt_x-.2"/>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heckerboard(across)">
                                      <p:cBhvr>
                                        <p:cTn id="20" dur="500"/>
                                        <p:tgtEl>
                                          <p:spTgt spid="21"/>
                                        </p:tgtEl>
                                      </p:cBhvr>
                                    </p:animEffect>
                                  </p:childTnLst>
                                </p:cTn>
                              </p:par>
                              <p:par>
                                <p:cTn id="21" presetID="5"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heckerboard(across)">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485715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一、土的相关知识</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4" cstate="print"/>
          <a:srcRect/>
          <a:stretch>
            <a:fillRect/>
          </a:stretch>
        </p:blipFill>
        <p:spPr bwMode="auto">
          <a:xfrm>
            <a:off x="-380995" y="3550993"/>
            <a:ext cx="1358931" cy="3308595"/>
          </a:xfrm>
          <a:prstGeom prst="rect">
            <a:avLst/>
          </a:prstGeom>
          <a:noFill/>
        </p:spPr>
      </p:pic>
      <p:sp>
        <p:nvSpPr>
          <p:cNvPr id="12" name="圆角矩形 11"/>
          <p:cNvSpPr/>
          <p:nvPr/>
        </p:nvSpPr>
        <p:spPr>
          <a:xfrm>
            <a:off x="952340" y="1238521"/>
            <a:ext cx="3238101"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（一）土的工程性质</a:t>
            </a:r>
          </a:p>
        </p:txBody>
      </p:sp>
      <p:sp>
        <p:nvSpPr>
          <p:cNvPr id="14" name="圆角矩形 13"/>
          <p:cNvSpPr/>
          <p:nvPr/>
        </p:nvSpPr>
        <p:spPr>
          <a:xfrm>
            <a:off x="1142817" y="1714885"/>
            <a:ext cx="10095256" cy="4763636"/>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en-US" altLang="en-US" sz="1700" b="1" dirty="0" smtClean="0">
                <a:solidFill>
                  <a:srgbClr val="C00000"/>
                </a:solidFill>
                <a:latin typeface="微软雅黑" panose="020B0503020204020204" pitchFamily="34" charset="-122"/>
                <a:ea typeface="微软雅黑" panose="020B0503020204020204" pitchFamily="34" charset="-122"/>
              </a:rPr>
              <a:t>5</a:t>
            </a:r>
            <a:r>
              <a:rPr lang="zh-CN" altLang="en-US" sz="1700" b="1" dirty="0" smtClean="0">
                <a:solidFill>
                  <a:srgbClr val="C00000"/>
                </a:solidFill>
                <a:latin typeface="微软雅黑" panose="020B0503020204020204" pitchFamily="34" charset="-122"/>
                <a:ea typeface="微软雅黑" panose="020B0503020204020204" pitchFamily="34" charset="-122"/>
              </a:rPr>
              <a:t>．土壤的可松性</a:t>
            </a:r>
            <a:endParaRPr lang="en-US" altLang="zh-CN" sz="1700" b="1" dirty="0" smtClean="0">
              <a:solidFill>
                <a:srgbClr val="C00000"/>
              </a:solidFill>
              <a:latin typeface="微软雅黑" panose="020B0503020204020204" pitchFamily="34" charset="-122"/>
              <a:ea typeface="微软雅黑" panose="020B0503020204020204" pitchFamily="34" charset="-122"/>
            </a:endParaRP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土壤的可松性是指土壤经挖掘后，其原有紧密结构遭到破坏，土体松散而使体积增加的性质，常用可松性系数表示。这一性质与土方工程的挖土和填土量的计算以及工程运输有很大关系。</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可松性系数可由下式表示：</a:t>
            </a:r>
            <a:endParaRPr lang="en-US" altLang="zh-CN"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endParaRPr lang="zh-CN" altLang="en-US"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en-US" sz="1700" dirty="0" smtClean="0">
                <a:solidFill>
                  <a:schemeClr val="tx1"/>
                </a:solidFill>
                <a:latin typeface="微软雅黑" panose="020B0503020204020204" pitchFamily="34" charset="-122"/>
                <a:ea typeface="微软雅黑" panose="020B0503020204020204" pitchFamily="34" charset="-122"/>
              </a:rPr>
              <a:t>             </a:t>
            </a:r>
            <a:endParaRPr lang="zh-CN" altLang="en-US"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en-US" sz="1700" dirty="0" smtClean="0">
                <a:solidFill>
                  <a:schemeClr val="tx1"/>
                </a:solidFill>
                <a:latin typeface="微软雅黑" panose="020B0503020204020204" pitchFamily="34" charset="-122"/>
                <a:ea typeface="微软雅黑" panose="020B0503020204020204" pitchFamily="34" charset="-122"/>
              </a:rPr>
              <a:t>       </a:t>
            </a:r>
            <a:endParaRPr lang="zh-CN" altLang="en-US"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开挖后体积增加的百分比与可松性系数有关，可用下列公式表示：</a:t>
            </a:r>
          </a:p>
          <a:p>
            <a:pPr indent="609600">
              <a:lnSpc>
                <a:spcPct val="150000"/>
              </a:lnSpc>
            </a:pPr>
            <a:r>
              <a:rPr lang="en-US" sz="1700" dirty="0" smtClean="0">
                <a:solidFill>
                  <a:schemeClr val="tx1"/>
                </a:solidFill>
                <a:latin typeface="微软雅黑" panose="020B0503020204020204" pitchFamily="34" charset="-122"/>
                <a:ea typeface="微软雅黑" panose="020B0503020204020204" pitchFamily="34" charset="-122"/>
              </a:rPr>
              <a:t>              </a:t>
            </a:r>
            <a:endParaRPr lang="zh-CN" altLang="en-US"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en-US" sz="1700" dirty="0" smtClean="0">
                <a:solidFill>
                  <a:schemeClr val="tx1"/>
                </a:solidFill>
                <a:latin typeface="微软雅黑" panose="020B0503020204020204" pitchFamily="34" charset="-122"/>
                <a:ea typeface="微软雅黑" panose="020B0503020204020204" pitchFamily="34" charset="-122"/>
              </a:rPr>
              <a:t>              </a:t>
            </a:r>
            <a:endParaRPr lang="zh-CN" altLang="en-US"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例如，种植土最初的可松性系数</a:t>
            </a:r>
            <a:r>
              <a:rPr lang="en-US" sz="1700" i="1"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a:t>
            </a:r>
            <a:r>
              <a:rPr lang="en-US" sz="1700" baseline="-250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a:t>
            </a:r>
            <a:r>
              <a:rPr lang="zh-CN" altLang="en-US" sz="1700" dirty="0" smtClean="0">
                <a:solidFill>
                  <a:schemeClr val="tx1"/>
                </a:solidFill>
                <a:latin typeface="微软雅黑" panose="020B0503020204020204" pitchFamily="34" charset="-122"/>
                <a:ea typeface="微软雅黑" panose="020B0503020204020204" pitchFamily="34" charset="-122"/>
              </a:rPr>
              <a:t>为</a:t>
            </a:r>
            <a:r>
              <a:rPr lang="en-US" sz="1700" dirty="0" smtClean="0">
                <a:solidFill>
                  <a:schemeClr val="tx1"/>
                </a:solidFill>
                <a:latin typeface="微软雅黑" panose="020B0503020204020204" pitchFamily="34" charset="-122"/>
                <a:ea typeface="微软雅黑" panose="020B0503020204020204" pitchFamily="34" charset="-122"/>
              </a:rPr>
              <a:t>1.20</a:t>
            </a:r>
            <a:r>
              <a:rPr lang="zh-CN" altLang="en-US" sz="1700" dirty="0" smtClean="0">
                <a:solidFill>
                  <a:schemeClr val="tx1"/>
                </a:solidFill>
                <a:latin typeface="微软雅黑" panose="020B0503020204020204" pitchFamily="34" charset="-122"/>
                <a:ea typeface="微软雅黑" panose="020B0503020204020204" pitchFamily="34" charset="-122"/>
              </a:rPr>
              <a:t>～</a:t>
            </a:r>
            <a:r>
              <a:rPr lang="en-US" sz="1700" dirty="0" smtClean="0">
                <a:solidFill>
                  <a:schemeClr val="tx1"/>
                </a:solidFill>
                <a:latin typeface="微软雅黑" panose="020B0503020204020204" pitchFamily="34" charset="-122"/>
                <a:ea typeface="微软雅黑" panose="020B0503020204020204" pitchFamily="34" charset="-122"/>
              </a:rPr>
              <a:t>1.30</a:t>
            </a:r>
            <a:r>
              <a:rPr lang="zh-CN" altLang="en-US" sz="1700" dirty="0" smtClean="0">
                <a:solidFill>
                  <a:schemeClr val="tx1"/>
                </a:solidFill>
                <a:latin typeface="微软雅黑" panose="020B0503020204020204" pitchFamily="34" charset="-122"/>
                <a:ea typeface="微软雅黑" panose="020B0503020204020204" pitchFamily="34" charset="-122"/>
              </a:rPr>
              <a:t>；最后的可松性系数</a:t>
            </a:r>
            <a:r>
              <a:rPr lang="en-US" sz="1700" i="1"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a:t>
            </a:r>
            <a:r>
              <a:rPr lang="en-US" sz="1700" baseline="-250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a:t>
            </a:r>
            <a:r>
              <a:rPr lang="zh-CN" altLang="en-US" sz="1700" dirty="0" smtClean="0">
                <a:solidFill>
                  <a:schemeClr val="tx1"/>
                </a:solidFill>
                <a:latin typeface="微软雅黑" panose="020B0503020204020204" pitchFamily="34" charset="-122"/>
                <a:ea typeface="微软雅黑" panose="020B0503020204020204" pitchFamily="34" charset="-122"/>
              </a:rPr>
              <a:t>为</a:t>
            </a:r>
            <a:r>
              <a:rPr lang="en-US" sz="1700" dirty="0" smtClean="0">
                <a:solidFill>
                  <a:schemeClr val="tx1"/>
                </a:solidFill>
                <a:latin typeface="微软雅黑" panose="020B0503020204020204" pitchFamily="34" charset="-122"/>
                <a:ea typeface="微软雅黑" panose="020B0503020204020204" pitchFamily="34" charset="-122"/>
              </a:rPr>
              <a:t>1.03</a:t>
            </a:r>
            <a:r>
              <a:rPr lang="zh-CN" altLang="en-US" sz="1700" dirty="0" smtClean="0">
                <a:solidFill>
                  <a:schemeClr val="tx1"/>
                </a:solidFill>
                <a:latin typeface="微软雅黑" panose="020B0503020204020204" pitchFamily="34" charset="-122"/>
                <a:ea typeface="微软雅黑" panose="020B0503020204020204" pitchFamily="34" charset="-122"/>
              </a:rPr>
              <a:t>～</a:t>
            </a:r>
            <a:r>
              <a:rPr lang="en-US" sz="1700" dirty="0" smtClean="0">
                <a:solidFill>
                  <a:schemeClr val="tx1"/>
                </a:solidFill>
                <a:latin typeface="微软雅黑" panose="020B0503020204020204" pitchFamily="34" charset="-122"/>
                <a:ea typeface="微软雅黑" panose="020B0503020204020204" pitchFamily="34" charset="-122"/>
              </a:rPr>
              <a:t>1.04</a:t>
            </a:r>
            <a:r>
              <a:rPr lang="zh-CN" altLang="en-US" sz="1700" dirty="0" smtClean="0">
                <a:solidFill>
                  <a:schemeClr val="tx1"/>
                </a:solidFill>
                <a:latin typeface="微软雅黑" panose="020B0503020204020204" pitchFamily="34" charset="-122"/>
                <a:ea typeface="微软雅黑" panose="020B0503020204020204" pitchFamily="34" charset="-122"/>
              </a:rPr>
              <a:t>。体积增加百分比最初为</a:t>
            </a:r>
            <a:r>
              <a:rPr lang="en-US" sz="1700" dirty="0" smtClean="0">
                <a:solidFill>
                  <a:schemeClr val="tx1"/>
                </a:solidFill>
                <a:latin typeface="微软雅黑" panose="020B0503020204020204" pitchFamily="34" charset="-122"/>
                <a:ea typeface="微软雅黑" panose="020B0503020204020204" pitchFamily="34" charset="-122"/>
              </a:rPr>
              <a:t>20.0%</a:t>
            </a:r>
            <a:r>
              <a:rPr lang="zh-CN" altLang="en-US" sz="1700" dirty="0" smtClean="0">
                <a:solidFill>
                  <a:schemeClr val="tx1"/>
                </a:solidFill>
                <a:latin typeface="微软雅黑" panose="020B0503020204020204" pitchFamily="34" charset="-122"/>
                <a:ea typeface="微软雅黑" panose="020B0503020204020204" pitchFamily="34" charset="-122"/>
              </a:rPr>
              <a:t>～</a:t>
            </a:r>
            <a:r>
              <a:rPr lang="en-US" sz="1700" dirty="0" smtClean="0">
                <a:solidFill>
                  <a:schemeClr val="tx1"/>
                </a:solidFill>
                <a:latin typeface="微软雅黑" panose="020B0503020204020204" pitchFamily="34" charset="-122"/>
                <a:ea typeface="微软雅黑" panose="020B0503020204020204" pitchFamily="34" charset="-122"/>
              </a:rPr>
              <a:t>30.0%</a:t>
            </a:r>
            <a:r>
              <a:rPr lang="zh-CN" altLang="en-US" sz="1700" dirty="0" smtClean="0">
                <a:solidFill>
                  <a:schemeClr val="tx1"/>
                </a:solidFill>
                <a:latin typeface="微软雅黑" panose="020B0503020204020204" pitchFamily="34" charset="-122"/>
                <a:ea typeface="微软雅黑" panose="020B0503020204020204" pitchFamily="34" charset="-122"/>
              </a:rPr>
              <a:t>，最后为</a:t>
            </a:r>
            <a:r>
              <a:rPr lang="en-US" sz="1700" dirty="0" smtClean="0">
                <a:solidFill>
                  <a:schemeClr val="tx1"/>
                </a:solidFill>
                <a:latin typeface="微软雅黑" panose="020B0503020204020204" pitchFamily="34" charset="-122"/>
                <a:ea typeface="微软雅黑" panose="020B0503020204020204" pitchFamily="34" charset="-122"/>
              </a:rPr>
              <a:t>3.0%</a:t>
            </a:r>
            <a:r>
              <a:rPr lang="zh-CN" altLang="en-US" sz="1700" dirty="0" smtClean="0">
                <a:solidFill>
                  <a:schemeClr val="tx1"/>
                </a:solidFill>
                <a:latin typeface="微软雅黑" panose="020B0503020204020204" pitchFamily="34" charset="-122"/>
                <a:ea typeface="微软雅黑" panose="020B0503020204020204" pitchFamily="34" charset="-122"/>
              </a:rPr>
              <a:t>～</a:t>
            </a:r>
            <a:r>
              <a:rPr lang="en-US" sz="1700" dirty="0" smtClean="0">
                <a:solidFill>
                  <a:schemeClr val="tx1"/>
                </a:solidFill>
                <a:latin typeface="微软雅黑" panose="020B0503020204020204" pitchFamily="34" charset="-122"/>
                <a:ea typeface="微软雅黑" panose="020B0503020204020204" pitchFamily="34" charset="-122"/>
              </a:rPr>
              <a:t>4.0%</a:t>
            </a:r>
            <a:r>
              <a:rPr lang="zh-CN" altLang="en-US" sz="1700" dirty="0" smtClean="0">
                <a:solidFill>
                  <a:schemeClr val="tx1"/>
                </a:solidFill>
                <a:latin typeface="微软雅黑" panose="020B0503020204020204" pitchFamily="34" charset="-122"/>
                <a:ea typeface="微软雅黑" panose="020B0503020204020204" pitchFamily="34" charset="-122"/>
              </a:rPr>
              <a:t>。</a:t>
            </a:r>
            <a:endParaRPr lang="zh-CN" altLang="en-US" sz="1700" dirty="0">
              <a:solidFill>
                <a:schemeClr val="tx1"/>
              </a:solidFill>
              <a:latin typeface="微软雅黑" panose="020B0503020204020204" pitchFamily="34" charset="-122"/>
              <a:ea typeface="微软雅黑" panose="020B0503020204020204" pitchFamily="34" charset="-122"/>
            </a:endParaRPr>
          </a:p>
        </p:txBody>
      </p:sp>
      <p:graphicFrame>
        <p:nvGraphicFramePr>
          <p:cNvPr id="16" name="Object 3"/>
          <p:cNvGraphicFramePr>
            <a:graphicFrameLocks/>
          </p:cNvGraphicFramePr>
          <p:nvPr/>
        </p:nvGraphicFramePr>
        <p:xfrm>
          <a:off x="4706601" y="3239249"/>
          <a:ext cx="3449886" cy="513702"/>
        </p:xfrm>
        <a:graphic>
          <a:graphicData uri="http://schemas.openxmlformats.org/presentationml/2006/ole">
            <p:oleObj spid="_x0000_s60420" name="Equation" r:id="rId5" imgW="2743200" imgH="393700" progId="">
              <p:embed/>
            </p:oleObj>
          </a:graphicData>
        </a:graphic>
      </p:graphicFrame>
      <p:graphicFrame>
        <p:nvGraphicFramePr>
          <p:cNvPr id="17" name="Object 5"/>
          <p:cNvGraphicFramePr>
            <a:graphicFrameLocks/>
          </p:cNvGraphicFramePr>
          <p:nvPr/>
        </p:nvGraphicFramePr>
        <p:xfrm>
          <a:off x="4666632" y="3906158"/>
          <a:ext cx="3918197" cy="513703"/>
        </p:xfrm>
        <a:graphic>
          <a:graphicData uri="http://schemas.openxmlformats.org/presentationml/2006/ole">
            <p:oleObj spid="_x0000_s60419" name="Equation" r:id="rId6" imgW="3416300" imgH="393700" progId="">
              <p:embed/>
            </p:oleObj>
          </a:graphicData>
        </a:graphic>
      </p:graphicFrame>
      <p:graphicFrame>
        <p:nvGraphicFramePr>
          <p:cNvPr id="18" name="Object 7"/>
          <p:cNvGraphicFramePr>
            <a:graphicFrameLocks noChangeAspect="1"/>
          </p:cNvGraphicFramePr>
          <p:nvPr/>
        </p:nvGraphicFramePr>
        <p:xfrm>
          <a:off x="4666632" y="5026789"/>
          <a:ext cx="3137680" cy="300125"/>
        </p:xfrm>
        <a:graphic>
          <a:graphicData uri="http://schemas.openxmlformats.org/presentationml/2006/ole">
            <p:oleObj spid="_x0000_s60418" name="Equation" r:id="rId7" imgW="2374900" imgH="228600" progId="">
              <p:embed/>
            </p:oleObj>
          </a:graphicData>
        </a:graphic>
      </p:graphicFrame>
      <p:graphicFrame>
        <p:nvGraphicFramePr>
          <p:cNvPr id="19" name="Object 9"/>
          <p:cNvGraphicFramePr>
            <a:graphicFrameLocks noChangeAspect="1"/>
          </p:cNvGraphicFramePr>
          <p:nvPr/>
        </p:nvGraphicFramePr>
        <p:xfrm>
          <a:off x="4706603" y="5422188"/>
          <a:ext cx="3075238" cy="294152"/>
        </p:xfrm>
        <a:graphic>
          <a:graphicData uri="http://schemas.openxmlformats.org/presentationml/2006/ole">
            <p:oleObj spid="_x0000_s60417" name="Equation" r:id="rId8" imgW="2374900" imgH="2286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ppt_x</p:attrName>
                                        </p:attrNameLst>
                                      </p:cBhvr>
                                      <p:tavLst>
                                        <p:tav tm="0">
                                          <p:val>
                                            <p:strVal val="#ppt_x-.2"/>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4)">
                                      <p:cBhvr>
                                        <p:cTn id="20" dur="2000"/>
                                        <p:tgtEl>
                                          <p:spTgt spid="14"/>
                                        </p:tgtEl>
                                      </p:cBhvr>
                                    </p:animEffect>
                                  </p:childTnLst>
                                </p:cTn>
                              </p:par>
                              <p:par>
                                <p:cTn id="21" presetID="21"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4)">
                                      <p:cBhvr>
                                        <p:cTn id="23" dur="2000"/>
                                        <p:tgtEl>
                                          <p:spTgt spid="16"/>
                                        </p:tgtEl>
                                      </p:cBhvr>
                                    </p:animEffect>
                                  </p:childTnLst>
                                </p:cTn>
                              </p:par>
                              <p:par>
                                <p:cTn id="24" presetID="21"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4)">
                                      <p:cBhvr>
                                        <p:cTn id="26" dur="2000"/>
                                        <p:tgtEl>
                                          <p:spTgt spid="17"/>
                                        </p:tgtEl>
                                      </p:cBhvr>
                                    </p:animEffect>
                                  </p:childTnLst>
                                </p:cTn>
                              </p:par>
                              <p:par>
                                <p:cTn id="27" presetID="21"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heel(4)">
                                      <p:cBhvr>
                                        <p:cTn id="29" dur="2000"/>
                                        <p:tgtEl>
                                          <p:spTgt spid="18"/>
                                        </p:tgtEl>
                                      </p:cBhvr>
                                    </p:animEffect>
                                  </p:childTnLst>
                                </p:cTn>
                              </p:par>
                              <p:par>
                                <p:cTn id="30" presetID="21" presetClass="entr" presetSubtype="4"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heel(4)">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52340" y="5621067"/>
            <a:ext cx="3428578" cy="1107992"/>
          </a:xfrm>
          <a:prstGeom prst="rect">
            <a:avLst/>
          </a:prstGeom>
          <a:solidFill>
            <a:schemeClr val="bg1"/>
          </a:solidFill>
        </p:spPr>
        <p:txBody>
          <a:bodyPr wrap="square" lIns="121917" tIns="60958" rIns="121917" bIns="60958" rtlCol="0">
            <a:spAutoFit/>
          </a:bodyPr>
          <a:lstStyle/>
          <a:p>
            <a:r>
              <a:rPr lang="zh-CN" altLang="en-US" sz="1600" dirty="0" smtClean="0">
                <a:solidFill>
                  <a:srgbClr val="C00000"/>
                </a:solidFill>
                <a:latin typeface="微软雅黑" panose="020B0503020204020204" pitchFamily="34" charset="-122"/>
                <a:ea typeface="微软雅黑" panose="020B0503020204020204" pitchFamily="34" charset="-122"/>
              </a:rPr>
              <a:t>注：① 土的级别为相当于一般</a:t>
            </a:r>
            <a:r>
              <a:rPr lang="en-US" sz="1600" dirty="0" smtClean="0">
                <a:solidFill>
                  <a:srgbClr val="C00000"/>
                </a:solidFill>
                <a:latin typeface="微软雅黑" panose="020B0503020204020204" pitchFamily="34" charset="-122"/>
                <a:ea typeface="微软雅黑" panose="020B0503020204020204" pitchFamily="34" charset="-122"/>
              </a:rPr>
              <a:t>16</a:t>
            </a:r>
            <a:r>
              <a:rPr lang="zh-CN" altLang="en-US" sz="1600" dirty="0" smtClean="0">
                <a:solidFill>
                  <a:srgbClr val="C00000"/>
                </a:solidFill>
                <a:latin typeface="微软雅黑" panose="020B0503020204020204" pitchFamily="34" charset="-122"/>
                <a:ea typeface="微软雅黑" panose="020B0503020204020204" pitchFamily="34" charset="-122"/>
              </a:rPr>
              <a:t>级土石分类级别。</a:t>
            </a:r>
          </a:p>
          <a:p>
            <a:r>
              <a:rPr lang="zh-CN" altLang="en-US" sz="1600" dirty="0" smtClean="0">
                <a:solidFill>
                  <a:srgbClr val="C00000"/>
                </a:solidFill>
                <a:latin typeface="微软雅黑" panose="020B0503020204020204" pitchFamily="34" charset="-122"/>
                <a:ea typeface="微软雅黑" panose="020B0503020204020204" pitchFamily="34" charset="-122"/>
              </a:rPr>
              <a:t>       ② 坚实系数</a:t>
            </a:r>
            <a:r>
              <a:rPr lang="en-US" sz="1600" i="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a:t>
            </a:r>
            <a:r>
              <a:rPr lang="zh-CN" altLang="en-US" sz="1600" dirty="0" smtClean="0">
                <a:solidFill>
                  <a:srgbClr val="C00000"/>
                </a:solidFill>
                <a:latin typeface="微软雅黑" panose="020B0503020204020204" pitchFamily="34" charset="-122"/>
                <a:ea typeface="微软雅黑" panose="020B0503020204020204" pitchFamily="34" charset="-122"/>
              </a:rPr>
              <a:t>相当于普氏岩石强度系数。</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21" name="矩形 20"/>
          <p:cNvSpPr/>
          <p:nvPr/>
        </p:nvSpPr>
        <p:spPr>
          <a:xfrm>
            <a:off x="952340" y="2000703"/>
            <a:ext cx="3333339" cy="3620363"/>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土的工程分类方法较多，在实际工作中，常按土的坚硬程度及开挖的难易程度将土分为</a:t>
            </a:r>
            <a:r>
              <a:rPr lang="en-US" sz="1700" dirty="0" smtClean="0">
                <a:solidFill>
                  <a:schemeClr val="tx1"/>
                </a:solidFill>
                <a:latin typeface="微软雅黑" panose="020B0503020204020204" pitchFamily="34" charset="-122"/>
                <a:ea typeface="微软雅黑" panose="020B0503020204020204" pitchFamily="34" charset="-122"/>
              </a:rPr>
              <a:t>8</a:t>
            </a:r>
            <a:r>
              <a:rPr lang="zh-CN" altLang="en-US" sz="1700" dirty="0" smtClean="0">
                <a:solidFill>
                  <a:schemeClr val="tx1"/>
                </a:solidFill>
                <a:latin typeface="微软雅黑" panose="020B0503020204020204" pitchFamily="34" charset="-122"/>
                <a:ea typeface="微软雅黑" panose="020B0503020204020204" pitchFamily="34" charset="-122"/>
              </a:rPr>
              <a:t>类，如表</a:t>
            </a:r>
            <a:r>
              <a:rPr lang="en-US" sz="1700" dirty="0" smtClean="0">
                <a:solidFill>
                  <a:schemeClr val="tx1"/>
                </a:solidFill>
                <a:latin typeface="微软雅黑" panose="020B0503020204020204" pitchFamily="34" charset="-122"/>
                <a:ea typeface="微软雅黑" panose="020B0503020204020204" pitchFamily="34" charset="-122"/>
              </a:rPr>
              <a:t>2-2</a:t>
            </a:r>
            <a:r>
              <a:rPr lang="zh-CN" altLang="en-US" sz="1700" dirty="0" smtClean="0">
                <a:solidFill>
                  <a:schemeClr val="tx1"/>
                </a:solidFill>
                <a:latin typeface="微软雅黑" panose="020B0503020204020204" pitchFamily="34" charset="-122"/>
                <a:ea typeface="微软雅黑" panose="020B0503020204020204" pitchFamily="34" charset="-122"/>
              </a:rPr>
              <a:t>所示。</a:t>
            </a:r>
            <a:endParaRPr lang="en-US" altLang="zh-CN"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施工中，根据土的分类级别，选择合适的施工方法和施工机具，供计算劳动力、确定工作量及工程取费时使用</a:t>
            </a:r>
            <a:r>
              <a:rPr lang="zh-CN" altLang="en-US" sz="1900" dirty="0" smtClean="0">
                <a:solidFill>
                  <a:schemeClr val="tx1"/>
                </a:solidFill>
                <a:latin typeface="微软雅黑" panose="020B0503020204020204" pitchFamily="34" charset="-122"/>
                <a:ea typeface="微软雅黑" panose="020B0503020204020204" pitchFamily="34" charset="-122"/>
              </a:rPr>
              <a:t>。</a:t>
            </a:r>
          </a:p>
        </p:txBody>
      </p:sp>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一、土的相关知识</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圆角矩形 11"/>
          <p:cNvSpPr/>
          <p:nvPr/>
        </p:nvSpPr>
        <p:spPr>
          <a:xfrm>
            <a:off x="952340" y="1238521"/>
            <a:ext cx="3238101"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（二）土的工程分类</a:t>
            </a:r>
            <a:endParaRPr lang="en-US" altLang="zh-CN" sz="2100" b="1" dirty="0" smtClean="0">
              <a:solidFill>
                <a:srgbClr val="C00000"/>
              </a:solidFill>
              <a:latin typeface="楷体_GB2312" pitchFamily="49" charset="-122"/>
              <a:ea typeface="楷体_GB2312" pitchFamily="49" charset="-122"/>
            </a:endParaRPr>
          </a:p>
        </p:txBody>
      </p:sp>
      <p:graphicFrame>
        <p:nvGraphicFramePr>
          <p:cNvPr id="20" name="表格 19"/>
          <p:cNvGraphicFramePr>
            <a:graphicFrameLocks noGrp="1"/>
          </p:cNvGraphicFramePr>
          <p:nvPr/>
        </p:nvGraphicFramePr>
        <p:xfrm>
          <a:off x="4285679" y="954029"/>
          <a:ext cx="7809538" cy="5905582"/>
        </p:xfrm>
        <a:graphic>
          <a:graphicData uri="http://schemas.openxmlformats.org/drawingml/2006/table">
            <a:tbl>
              <a:tblPr firstRow="1" bandRow="1">
                <a:tableStyleId>{5C22544A-7EE6-4342-B048-85BDC9FD1C3A}</a:tableStyleId>
              </a:tblPr>
              <a:tblGrid>
                <a:gridCol w="857144"/>
                <a:gridCol w="952383"/>
                <a:gridCol w="2571433"/>
                <a:gridCol w="1047621"/>
                <a:gridCol w="952383"/>
                <a:gridCol w="1428574"/>
              </a:tblGrid>
              <a:tr h="329839">
                <a:tc>
                  <a:txBody>
                    <a:bodyPr/>
                    <a:lstStyle/>
                    <a:p>
                      <a:pPr algn="ctr">
                        <a:spcBef>
                          <a:spcPts val="300"/>
                        </a:spcBef>
                        <a:spcAft>
                          <a:spcPts val="300"/>
                        </a:spcAft>
                      </a:pPr>
                      <a:r>
                        <a:rPr lang="zh-CN" sz="1300" kern="100" dirty="0">
                          <a:latin typeface="微软雅黑" panose="020B0503020204020204" pitchFamily="34" charset="-122"/>
                          <a:ea typeface="微软雅黑" panose="020B0503020204020204" pitchFamily="34" charset="-122"/>
                          <a:cs typeface="Times New Roman" panose="02020603050405020304"/>
                        </a:rPr>
                        <a:t>土的分类</a:t>
                      </a:r>
                    </a:p>
                  </a:txBody>
                  <a:tcPr marL="23704" marR="23704" marT="0" marB="0" anchor="ctr"/>
                </a:tc>
                <a:tc>
                  <a:txBody>
                    <a:bodyPr/>
                    <a:lstStyle/>
                    <a:p>
                      <a:pPr algn="ctr">
                        <a:spcBef>
                          <a:spcPts val="300"/>
                        </a:spcBef>
                        <a:spcAft>
                          <a:spcPts val="300"/>
                        </a:spcAft>
                      </a:pPr>
                      <a:r>
                        <a:rPr lang="zh-CN" sz="1300" kern="100">
                          <a:latin typeface="微软雅黑" panose="020B0503020204020204" pitchFamily="34" charset="-122"/>
                          <a:ea typeface="微软雅黑" panose="020B0503020204020204" pitchFamily="34" charset="-122"/>
                          <a:cs typeface="Times New Roman" panose="02020603050405020304"/>
                        </a:rPr>
                        <a:t>土的级别</a:t>
                      </a:r>
                    </a:p>
                  </a:txBody>
                  <a:tcPr marL="23704" marR="23704" marT="0" marB="0" anchor="ctr"/>
                </a:tc>
                <a:tc>
                  <a:txBody>
                    <a:bodyPr/>
                    <a:lstStyle/>
                    <a:p>
                      <a:pPr algn="ctr">
                        <a:spcBef>
                          <a:spcPts val="300"/>
                        </a:spcBef>
                        <a:spcAft>
                          <a:spcPts val="300"/>
                        </a:spcAft>
                      </a:pPr>
                      <a:r>
                        <a:rPr lang="zh-CN" sz="1300" kern="100" dirty="0">
                          <a:latin typeface="微软雅黑" panose="020B0503020204020204" pitchFamily="34" charset="-122"/>
                          <a:ea typeface="微软雅黑" panose="020B0503020204020204" pitchFamily="34" charset="-122"/>
                          <a:cs typeface="Times New Roman" panose="02020603050405020304"/>
                        </a:rPr>
                        <a:t>土的名称</a:t>
                      </a:r>
                    </a:p>
                  </a:txBody>
                  <a:tcPr marL="23704" marR="23704" marT="0" marB="0" anchor="ctr"/>
                </a:tc>
                <a:tc>
                  <a:txBody>
                    <a:bodyPr/>
                    <a:lstStyle/>
                    <a:p>
                      <a:pPr algn="ctr">
                        <a:spcBef>
                          <a:spcPts val="300"/>
                        </a:spcBef>
                        <a:spcAft>
                          <a:spcPts val="300"/>
                        </a:spcAft>
                      </a:pPr>
                      <a:r>
                        <a:rPr lang="zh-CN" sz="1300" kern="100" dirty="0">
                          <a:latin typeface="微软雅黑" panose="020B0503020204020204" pitchFamily="34" charset="-122"/>
                          <a:ea typeface="微软雅黑" panose="020B0503020204020204" pitchFamily="34" charset="-122"/>
                          <a:cs typeface="Times New Roman" panose="02020603050405020304"/>
                        </a:rPr>
                        <a:t>坚实系数</a:t>
                      </a:r>
                      <a:r>
                        <a:rPr lang="en-US" sz="1300" i="1" kern="100" dirty="0">
                          <a:latin typeface="Times New Roman" panose="02020603050405020304" pitchFamily="18" charset="0"/>
                          <a:ea typeface="微软雅黑" panose="020B0503020204020204" pitchFamily="34" charset="-122"/>
                          <a:cs typeface="Times New Roman" panose="02020603050405020304" pitchFamily="18" charset="0"/>
                        </a:rPr>
                        <a:t>f</a:t>
                      </a:r>
                      <a:endParaRPr lang="zh-CN" sz="1300" kern="100" dirty="0">
                        <a:latin typeface="Times New Roman" panose="02020603050405020304" pitchFamily="18" charset="0"/>
                        <a:ea typeface="微软雅黑" panose="020B0503020204020204" pitchFamily="34" charset="-122"/>
                        <a:cs typeface="Times New Roman" panose="02020603050405020304" pitchFamily="18" charset="0"/>
                      </a:endParaRPr>
                    </a:p>
                  </a:txBody>
                  <a:tcPr marL="23704" marR="23704" marT="0" marB="0" anchor="ctr"/>
                </a:tc>
                <a:tc>
                  <a:txBody>
                    <a:bodyPr/>
                    <a:lstStyle/>
                    <a:p>
                      <a:pPr algn="ctr">
                        <a:spcBef>
                          <a:spcPts val="300"/>
                        </a:spcBef>
                        <a:spcAft>
                          <a:spcPts val="300"/>
                        </a:spcAft>
                      </a:pPr>
                      <a:r>
                        <a:rPr lang="zh-CN" sz="1300" kern="100" dirty="0">
                          <a:latin typeface="微软雅黑" panose="020B0503020204020204" pitchFamily="34" charset="-122"/>
                          <a:ea typeface="微软雅黑" panose="020B0503020204020204" pitchFamily="34" charset="-122"/>
                          <a:cs typeface="Times New Roman" panose="02020603050405020304"/>
                        </a:rPr>
                        <a:t>容重</a:t>
                      </a:r>
                      <a:r>
                        <a:rPr lang="en-US" sz="1300" kern="100" dirty="0">
                          <a:latin typeface="微软雅黑" panose="020B0503020204020204" pitchFamily="34" charset="-122"/>
                          <a:ea typeface="微软雅黑" panose="020B0503020204020204" pitchFamily="34" charset="-122"/>
                          <a:cs typeface="Times New Roman" panose="02020603050405020304"/>
                        </a:rPr>
                        <a:t>/</a:t>
                      </a:r>
                      <a:r>
                        <a:rPr lang="zh-CN" sz="1300" kern="100" dirty="0">
                          <a:latin typeface="微软雅黑" panose="020B0503020204020204" pitchFamily="34" charset="-122"/>
                          <a:ea typeface="微软雅黑" panose="020B0503020204020204" pitchFamily="34" charset="-122"/>
                          <a:cs typeface="Times New Roman" panose="02020603050405020304"/>
                        </a:rPr>
                        <a:t>（</a:t>
                      </a:r>
                      <a:r>
                        <a:rPr lang="en-US" sz="1300" kern="100" dirty="0">
                          <a:latin typeface="Times New Roman" panose="02020603050405020304" pitchFamily="18" charset="0"/>
                          <a:ea typeface="微软雅黑" panose="020B0503020204020204" pitchFamily="34" charset="-122"/>
                          <a:cs typeface="Times New Roman" panose="02020603050405020304" pitchFamily="18" charset="0"/>
                        </a:rPr>
                        <a:t>t/m</a:t>
                      </a:r>
                      <a:r>
                        <a:rPr lang="en-US" sz="1300" kern="1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zh-CN" sz="1300" kern="100" dirty="0">
                          <a:latin typeface="微软雅黑" panose="020B0503020204020204" pitchFamily="34" charset="-122"/>
                          <a:ea typeface="微软雅黑" panose="020B0503020204020204" pitchFamily="34" charset="-122"/>
                          <a:cs typeface="Times New Roman" panose="02020603050405020304"/>
                        </a:rPr>
                        <a:t>）</a:t>
                      </a:r>
                    </a:p>
                  </a:txBody>
                  <a:tcPr marL="23704" marR="23704" marT="0" marB="0" anchor="ctr"/>
                </a:tc>
                <a:tc>
                  <a:txBody>
                    <a:bodyPr/>
                    <a:lstStyle/>
                    <a:p>
                      <a:pPr algn="ctr">
                        <a:spcBef>
                          <a:spcPts val="300"/>
                        </a:spcBef>
                        <a:spcAft>
                          <a:spcPts val="300"/>
                        </a:spcAft>
                      </a:pPr>
                      <a:r>
                        <a:rPr lang="zh-CN" sz="1300" kern="100">
                          <a:latin typeface="微软雅黑" panose="020B0503020204020204" pitchFamily="34" charset="-122"/>
                          <a:ea typeface="微软雅黑" panose="020B0503020204020204" pitchFamily="34" charset="-122"/>
                          <a:cs typeface="Times New Roman" panose="02020603050405020304"/>
                        </a:rPr>
                        <a:t>开挖方法及工具</a:t>
                      </a:r>
                    </a:p>
                  </a:txBody>
                  <a:tcPr marL="23704" marR="23704" marT="0" marB="0" anchor="ctr"/>
                </a:tc>
              </a:tr>
              <a:tr h="494568">
                <a:tc>
                  <a:txBody>
                    <a:bodyPr/>
                    <a:lstStyle/>
                    <a:p>
                      <a:pPr algn="ctr">
                        <a:spcBef>
                          <a:spcPts val="200"/>
                        </a:spcBef>
                        <a:spcAft>
                          <a:spcPts val="200"/>
                        </a:spcAft>
                      </a:pPr>
                      <a:r>
                        <a:rPr lang="zh-CN" sz="1300" kern="100" dirty="0">
                          <a:latin typeface="微软雅黑" panose="020B0503020204020204" pitchFamily="34" charset="-122"/>
                          <a:ea typeface="微软雅黑" panose="020B0503020204020204" pitchFamily="34" charset="-122"/>
                          <a:cs typeface="Times New Roman" panose="02020603050405020304"/>
                        </a:rPr>
                        <a:t>一类土</a:t>
                      </a:r>
                      <a:r>
                        <a:rPr lang="en-US" sz="1300" kern="100" dirty="0">
                          <a:latin typeface="微软雅黑" panose="020B0503020204020204" pitchFamily="34" charset="-122"/>
                          <a:ea typeface="微软雅黑" panose="020B0503020204020204" pitchFamily="34" charset="-122"/>
                          <a:cs typeface="Times New Roman" panose="02020603050405020304"/>
                        </a:rPr>
                        <a:t/>
                      </a:r>
                      <a:br>
                        <a:rPr lang="en-US" sz="1300" kern="100" dirty="0">
                          <a:latin typeface="微软雅黑" panose="020B0503020204020204" pitchFamily="34" charset="-122"/>
                          <a:ea typeface="微软雅黑" panose="020B0503020204020204" pitchFamily="34" charset="-122"/>
                          <a:cs typeface="Times New Roman" panose="02020603050405020304"/>
                        </a:rPr>
                      </a:br>
                      <a:r>
                        <a:rPr lang="zh-CN" sz="1300" kern="100" dirty="0">
                          <a:latin typeface="微软雅黑" panose="020B0503020204020204" pitchFamily="34" charset="-122"/>
                          <a:ea typeface="微软雅黑" panose="020B0503020204020204" pitchFamily="34" charset="-122"/>
                          <a:cs typeface="Times New Roman" panose="02020603050405020304"/>
                        </a:rPr>
                        <a:t>（松软土）</a:t>
                      </a:r>
                    </a:p>
                  </a:txBody>
                  <a:tcPr marL="23704" marR="23704" marT="0" marB="0" anchor="ctr"/>
                </a:tc>
                <a:tc>
                  <a:txBody>
                    <a:bodyPr/>
                    <a:lstStyle/>
                    <a:p>
                      <a:pPr algn="ctr">
                        <a:spcBef>
                          <a:spcPts val="200"/>
                        </a:spcBef>
                        <a:spcAft>
                          <a:spcPts val="200"/>
                        </a:spcAft>
                      </a:pPr>
                      <a:r>
                        <a:rPr lang="zh-CN" sz="1300" kern="100" dirty="0">
                          <a:latin typeface="微软雅黑" panose="020B0503020204020204" pitchFamily="34" charset="-122"/>
                          <a:ea typeface="微软雅黑" panose="020B0503020204020204" pitchFamily="34" charset="-122"/>
                          <a:cs typeface="宋体" panose="02010600030101010101" pitchFamily="2" charset="-122"/>
                        </a:rPr>
                        <a:t>Ⅰ</a:t>
                      </a: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14300" algn="just">
                        <a:spcBef>
                          <a:spcPts val="200"/>
                        </a:spcBef>
                        <a:spcAft>
                          <a:spcPts val="200"/>
                        </a:spcAft>
                      </a:pPr>
                      <a:r>
                        <a:rPr lang="zh-CN" sz="1300" kern="100" dirty="0">
                          <a:latin typeface="微软雅黑" panose="020B0503020204020204" pitchFamily="34" charset="-122"/>
                          <a:ea typeface="微软雅黑" panose="020B0503020204020204" pitchFamily="34" charset="-122"/>
                          <a:cs typeface="Times New Roman" panose="02020603050405020304"/>
                        </a:rPr>
                        <a:t>砂土、粉土、冲击砂土层、疏松的种植土、淤泥（泥炭）</a:t>
                      </a:r>
                    </a:p>
                  </a:txBody>
                  <a:tcPr marL="23704" marR="23704" marT="0" marB="0" anchor="ctr"/>
                </a:tc>
                <a:tc>
                  <a:txBody>
                    <a:bodyPr/>
                    <a:lstStyle/>
                    <a:p>
                      <a:pPr algn="ctr">
                        <a:spcBef>
                          <a:spcPts val="200"/>
                        </a:spcBef>
                        <a:spcAft>
                          <a:spcPts val="200"/>
                        </a:spcAft>
                      </a:pPr>
                      <a:r>
                        <a:rPr lang="en-US" sz="1300" kern="100">
                          <a:latin typeface="微软雅黑" panose="020B0503020204020204" pitchFamily="34" charset="-122"/>
                          <a:ea typeface="微软雅黑" panose="020B0503020204020204" pitchFamily="34" charset="-122"/>
                          <a:cs typeface="Times New Roman" panose="02020603050405020304"/>
                        </a:rPr>
                        <a:t>0.5</a:t>
                      </a:r>
                      <a:r>
                        <a:rPr lang="zh-CN" sz="1300" kern="100">
                          <a:latin typeface="微软雅黑" panose="020B0503020204020204" pitchFamily="34" charset="-122"/>
                          <a:ea typeface="微软雅黑" panose="020B0503020204020204" pitchFamily="34" charset="-122"/>
                          <a:cs typeface="Times New Roman" panose="02020603050405020304"/>
                        </a:rPr>
                        <a:t>～</a:t>
                      </a:r>
                      <a:r>
                        <a:rPr lang="en-US" sz="1300" kern="100">
                          <a:latin typeface="微软雅黑" panose="020B0503020204020204" pitchFamily="34" charset="-122"/>
                          <a:ea typeface="微软雅黑" panose="020B0503020204020204" pitchFamily="34" charset="-122"/>
                          <a:cs typeface="Times New Roman" panose="02020603050405020304"/>
                        </a:rPr>
                        <a:t>0.6</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algn="ctr">
                        <a:spcBef>
                          <a:spcPts val="200"/>
                        </a:spcBef>
                        <a:spcAft>
                          <a:spcPts val="200"/>
                        </a:spcAft>
                      </a:pPr>
                      <a:r>
                        <a:rPr lang="en-US" sz="1300" kern="100" dirty="0">
                          <a:latin typeface="微软雅黑" panose="020B0503020204020204" pitchFamily="34" charset="-122"/>
                          <a:ea typeface="微软雅黑" panose="020B0503020204020204" pitchFamily="34" charset="-122"/>
                          <a:cs typeface="Times New Roman" panose="02020603050405020304"/>
                        </a:rPr>
                        <a:t>0.6</a:t>
                      </a:r>
                      <a:r>
                        <a:rPr lang="zh-CN" sz="1300" kern="100" dirty="0">
                          <a:latin typeface="微软雅黑" panose="020B0503020204020204" pitchFamily="34" charset="-122"/>
                          <a:ea typeface="微软雅黑" panose="020B0503020204020204" pitchFamily="34" charset="-122"/>
                          <a:cs typeface="Times New Roman" panose="02020603050405020304"/>
                        </a:rPr>
                        <a:t>～</a:t>
                      </a:r>
                      <a:r>
                        <a:rPr lang="en-US" sz="1300" kern="100" dirty="0">
                          <a:latin typeface="微软雅黑" panose="020B0503020204020204" pitchFamily="34" charset="-122"/>
                          <a:ea typeface="微软雅黑" panose="020B0503020204020204" pitchFamily="34" charset="-122"/>
                          <a:cs typeface="Times New Roman" panose="02020603050405020304"/>
                        </a:rPr>
                        <a:t>1.5</a:t>
                      </a: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09220" algn="just">
                        <a:spcBef>
                          <a:spcPts val="200"/>
                        </a:spcBef>
                        <a:spcAft>
                          <a:spcPts val="200"/>
                        </a:spcAft>
                      </a:pPr>
                      <a:r>
                        <a:rPr lang="zh-CN" sz="1300" kern="100" spc="-20">
                          <a:latin typeface="微软雅黑" panose="020B0503020204020204" pitchFamily="34" charset="-122"/>
                          <a:ea typeface="微软雅黑" panose="020B0503020204020204" pitchFamily="34" charset="-122"/>
                          <a:cs typeface="Times New Roman" panose="02020603050405020304"/>
                        </a:rPr>
                        <a:t>用铁锹、锄头挖掘，少许用脚蹬</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r>
              <a:tr h="609741">
                <a:tc>
                  <a:txBody>
                    <a:bodyPr/>
                    <a:lstStyle/>
                    <a:p>
                      <a:pPr algn="ctr">
                        <a:spcBef>
                          <a:spcPts val="200"/>
                        </a:spcBef>
                        <a:spcAft>
                          <a:spcPts val="200"/>
                        </a:spcAft>
                      </a:pPr>
                      <a:r>
                        <a:rPr lang="zh-CN" sz="1300" kern="100">
                          <a:latin typeface="微软雅黑" panose="020B0503020204020204" pitchFamily="34" charset="-122"/>
                          <a:ea typeface="微软雅黑" panose="020B0503020204020204" pitchFamily="34" charset="-122"/>
                          <a:cs typeface="Times New Roman" panose="02020603050405020304"/>
                        </a:rPr>
                        <a:t>二类土</a:t>
                      </a:r>
                      <a:r>
                        <a:rPr lang="en-US" sz="1300" kern="100">
                          <a:latin typeface="微软雅黑" panose="020B0503020204020204" pitchFamily="34" charset="-122"/>
                          <a:ea typeface="微软雅黑" panose="020B0503020204020204" pitchFamily="34" charset="-122"/>
                          <a:cs typeface="Times New Roman" panose="02020603050405020304"/>
                        </a:rPr>
                        <a:t/>
                      </a:r>
                      <a:br>
                        <a:rPr lang="en-US" sz="1300" kern="100">
                          <a:latin typeface="微软雅黑" panose="020B0503020204020204" pitchFamily="34" charset="-122"/>
                          <a:ea typeface="微软雅黑" panose="020B0503020204020204" pitchFamily="34" charset="-122"/>
                          <a:cs typeface="Times New Roman" panose="02020603050405020304"/>
                        </a:rPr>
                      </a:br>
                      <a:r>
                        <a:rPr lang="zh-CN" sz="1300" kern="100">
                          <a:latin typeface="微软雅黑" panose="020B0503020204020204" pitchFamily="34" charset="-122"/>
                          <a:ea typeface="微软雅黑" panose="020B0503020204020204" pitchFamily="34" charset="-122"/>
                          <a:cs typeface="Times New Roman" panose="02020603050405020304"/>
                        </a:rPr>
                        <a:t>（普通土）</a:t>
                      </a:r>
                    </a:p>
                  </a:txBody>
                  <a:tcPr marL="23704" marR="23704" marT="0" marB="0" anchor="ctr"/>
                </a:tc>
                <a:tc>
                  <a:txBody>
                    <a:bodyPr/>
                    <a:lstStyle/>
                    <a:p>
                      <a:pPr algn="ctr">
                        <a:spcBef>
                          <a:spcPts val="200"/>
                        </a:spcBef>
                        <a:spcAft>
                          <a:spcPts val="200"/>
                        </a:spcAft>
                      </a:pPr>
                      <a:r>
                        <a:rPr lang="zh-CN" sz="1300" kern="100">
                          <a:latin typeface="微软雅黑" panose="020B0503020204020204" pitchFamily="34" charset="-122"/>
                          <a:ea typeface="微软雅黑" panose="020B0503020204020204" pitchFamily="34" charset="-122"/>
                          <a:cs typeface="宋体" panose="02010600030101010101" pitchFamily="2" charset="-122"/>
                        </a:rPr>
                        <a:t>Ⅱ</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09220" algn="just">
                        <a:spcBef>
                          <a:spcPts val="200"/>
                        </a:spcBef>
                        <a:spcAft>
                          <a:spcPts val="200"/>
                        </a:spcAft>
                      </a:pPr>
                      <a:r>
                        <a:rPr lang="zh-CN" sz="1300" kern="100" spc="-20" dirty="0">
                          <a:latin typeface="微软雅黑" panose="020B0503020204020204" pitchFamily="34" charset="-122"/>
                          <a:ea typeface="微软雅黑" panose="020B0503020204020204" pitchFamily="34" charset="-122"/>
                          <a:cs typeface="Times New Roman" panose="02020603050405020304"/>
                        </a:rPr>
                        <a:t>粉质黏土，潮湿的黄土，夹有碎石、卵石的砂，粉土混卵（碎）石，种植土，回填土</a:t>
                      </a: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algn="ctr">
                        <a:spcBef>
                          <a:spcPts val="200"/>
                        </a:spcBef>
                        <a:spcAft>
                          <a:spcPts val="200"/>
                        </a:spcAft>
                      </a:pPr>
                      <a:r>
                        <a:rPr lang="en-US" sz="1300" kern="100">
                          <a:latin typeface="微软雅黑" panose="020B0503020204020204" pitchFamily="34" charset="-122"/>
                          <a:ea typeface="微软雅黑" panose="020B0503020204020204" pitchFamily="34" charset="-122"/>
                          <a:cs typeface="Times New Roman" panose="02020603050405020304"/>
                        </a:rPr>
                        <a:t>0.6</a:t>
                      </a:r>
                      <a:r>
                        <a:rPr lang="zh-CN" sz="1300" kern="100">
                          <a:latin typeface="微软雅黑" panose="020B0503020204020204" pitchFamily="34" charset="-122"/>
                          <a:ea typeface="微软雅黑" panose="020B0503020204020204" pitchFamily="34" charset="-122"/>
                          <a:cs typeface="Times New Roman" panose="02020603050405020304"/>
                        </a:rPr>
                        <a:t>～</a:t>
                      </a:r>
                      <a:r>
                        <a:rPr lang="en-US" sz="1300" kern="100">
                          <a:latin typeface="微软雅黑" panose="020B0503020204020204" pitchFamily="34" charset="-122"/>
                          <a:ea typeface="微软雅黑" panose="020B0503020204020204" pitchFamily="34" charset="-122"/>
                          <a:cs typeface="Times New Roman" panose="02020603050405020304"/>
                        </a:rPr>
                        <a:t>0.8</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algn="ctr">
                        <a:spcBef>
                          <a:spcPts val="200"/>
                        </a:spcBef>
                        <a:spcAft>
                          <a:spcPts val="200"/>
                        </a:spcAft>
                      </a:pPr>
                      <a:r>
                        <a:rPr lang="en-US" sz="1300" kern="100">
                          <a:latin typeface="微软雅黑" panose="020B0503020204020204" pitchFamily="34" charset="-122"/>
                          <a:ea typeface="微软雅黑" panose="020B0503020204020204" pitchFamily="34" charset="-122"/>
                          <a:cs typeface="Times New Roman" panose="02020603050405020304"/>
                        </a:rPr>
                        <a:t>1.1</a:t>
                      </a:r>
                      <a:r>
                        <a:rPr lang="zh-CN" sz="1300" kern="100">
                          <a:latin typeface="微软雅黑" panose="020B0503020204020204" pitchFamily="34" charset="-122"/>
                          <a:ea typeface="微软雅黑" panose="020B0503020204020204" pitchFamily="34" charset="-122"/>
                          <a:cs typeface="Times New Roman" panose="02020603050405020304"/>
                        </a:rPr>
                        <a:t>～</a:t>
                      </a:r>
                      <a:r>
                        <a:rPr lang="en-US" sz="1300" kern="100">
                          <a:latin typeface="微软雅黑" panose="020B0503020204020204" pitchFamily="34" charset="-122"/>
                          <a:ea typeface="微软雅黑" panose="020B0503020204020204" pitchFamily="34" charset="-122"/>
                          <a:cs typeface="Times New Roman" panose="02020603050405020304"/>
                        </a:rPr>
                        <a:t>1.6</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14300" algn="just">
                        <a:spcBef>
                          <a:spcPts val="200"/>
                        </a:spcBef>
                        <a:spcAft>
                          <a:spcPts val="200"/>
                        </a:spcAft>
                      </a:pPr>
                      <a:r>
                        <a:rPr lang="zh-CN" sz="1300" kern="100">
                          <a:latin typeface="微软雅黑" panose="020B0503020204020204" pitchFamily="34" charset="-122"/>
                          <a:ea typeface="微软雅黑" panose="020B0503020204020204" pitchFamily="34" charset="-122"/>
                          <a:cs typeface="Times New Roman" panose="02020603050405020304"/>
                        </a:rPr>
                        <a:t>用铁锹、锄头挖掘，少许用镐翻松</a:t>
                      </a:r>
                    </a:p>
                  </a:txBody>
                  <a:tcPr marL="23704" marR="23704" marT="0" marB="0" anchor="ctr"/>
                </a:tc>
              </a:tr>
              <a:tr h="812988">
                <a:tc>
                  <a:txBody>
                    <a:bodyPr/>
                    <a:lstStyle/>
                    <a:p>
                      <a:pPr algn="ctr">
                        <a:spcBef>
                          <a:spcPts val="200"/>
                        </a:spcBef>
                        <a:spcAft>
                          <a:spcPts val="200"/>
                        </a:spcAft>
                      </a:pPr>
                      <a:r>
                        <a:rPr lang="zh-CN" sz="1300" kern="100">
                          <a:latin typeface="微软雅黑" panose="020B0503020204020204" pitchFamily="34" charset="-122"/>
                          <a:ea typeface="微软雅黑" panose="020B0503020204020204" pitchFamily="34" charset="-122"/>
                          <a:cs typeface="Times New Roman" panose="02020603050405020304"/>
                        </a:rPr>
                        <a:t>三类土</a:t>
                      </a:r>
                      <a:r>
                        <a:rPr lang="en-US" sz="1300" kern="100">
                          <a:latin typeface="微软雅黑" panose="020B0503020204020204" pitchFamily="34" charset="-122"/>
                          <a:ea typeface="微软雅黑" panose="020B0503020204020204" pitchFamily="34" charset="-122"/>
                          <a:cs typeface="Times New Roman" panose="02020603050405020304"/>
                        </a:rPr>
                        <a:t/>
                      </a:r>
                      <a:br>
                        <a:rPr lang="en-US" sz="1300" kern="100">
                          <a:latin typeface="微软雅黑" panose="020B0503020204020204" pitchFamily="34" charset="-122"/>
                          <a:ea typeface="微软雅黑" panose="020B0503020204020204" pitchFamily="34" charset="-122"/>
                          <a:cs typeface="Times New Roman" panose="02020603050405020304"/>
                        </a:rPr>
                      </a:br>
                      <a:r>
                        <a:rPr lang="zh-CN" sz="1300" kern="100">
                          <a:latin typeface="微软雅黑" panose="020B0503020204020204" pitchFamily="34" charset="-122"/>
                          <a:ea typeface="微软雅黑" panose="020B0503020204020204" pitchFamily="34" charset="-122"/>
                          <a:cs typeface="Times New Roman" panose="02020603050405020304"/>
                        </a:rPr>
                        <a:t>（坚土）</a:t>
                      </a:r>
                    </a:p>
                  </a:txBody>
                  <a:tcPr marL="23704" marR="23704" marT="0" marB="0" anchor="ctr"/>
                </a:tc>
                <a:tc>
                  <a:txBody>
                    <a:bodyPr/>
                    <a:lstStyle/>
                    <a:p>
                      <a:pPr algn="ctr">
                        <a:spcBef>
                          <a:spcPts val="200"/>
                        </a:spcBef>
                        <a:spcAft>
                          <a:spcPts val="200"/>
                        </a:spcAft>
                      </a:pPr>
                      <a:r>
                        <a:rPr lang="zh-CN" sz="1300" kern="100">
                          <a:latin typeface="微软雅黑" panose="020B0503020204020204" pitchFamily="34" charset="-122"/>
                          <a:ea typeface="微软雅黑" panose="020B0503020204020204" pitchFamily="34" charset="-122"/>
                          <a:cs typeface="宋体" panose="02010600030101010101" pitchFamily="2" charset="-122"/>
                        </a:rPr>
                        <a:t>Ⅲ</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14300" algn="just">
                        <a:spcBef>
                          <a:spcPts val="200"/>
                        </a:spcBef>
                        <a:spcAft>
                          <a:spcPts val="200"/>
                        </a:spcAft>
                      </a:pPr>
                      <a:r>
                        <a:rPr lang="zh-CN" sz="1300" kern="100" dirty="0">
                          <a:latin typeface="微软雅黑" panose="020B0503020204020204" pitchFamily="34" charset="-122"/>
                          <a:ea typeface="微软雅黑" panose="020B0503020204020204" pitchFamily="34" charset="-122"/>
                          <a:cs typeface="Times New Roman" panose="02020603050405020304"/>
                        </a:rPr>
                        <a:t>软及中等密实黏土，重粉质黏土、砾石土，干黄土，含有碎石、卵石的黄土，粉质黏土，压实的填土</a:t>
                      </a:r>
                    </a:p>
                  </a:txBody>
                  <a:tcPr marL="23704" marR="23704" marT="0" marB="0" anchor="ctr"/>
                </a:tc>
                <a:tc>
                  <a:txBody>
                    <a:bodyPr/>
                    <a:lstStyle/>
                    <a:p>
                      <a:pPr algn="ctr">
                        <a:spcBef>
                          <a:spcPts val="200"/>
                        </a:spcBef>
                        <a:spcAft>
                          <a:spcPts val="200"/>
                        </a:spcAft>
                      </a:pPr>
                      <a:r>
                        <a:rPr lang="en-US" sz="1300" kern="100" dirty="0">
                          <a:latin typeface="微软雅黑" panose="020B0503020204020204" pitchFamily="34" charset="-122"/>
                          <a:ea typeface="微软雅黑" panose="020B0503020204020204" pitchFamily="34" charset="-122"/>
                          <a:cs typeface="Times New Roman" panose="02020603050405020304"/>
                        </a:rPr>
                        <a:t>0.8</a:t>
                      </a:r>
                      <a:r>
                        <a:rPr lang="zh-CN" sz="1300" kern="100" dirty="0">
                          <a:latin typeface="微软雅黑" panose="020B0503020204020204" pitchFamily="34" charset="-122"/>
                          <a:ea typeface="微软雅黑" panose="020B0503020204020204" pitchFamily="34" charset="-122"/>
                          <a:cs typeface="Times New Roman" panose="02020603050405020304"/>
                        </a:rPr>
                        <a:t>～</a:t>
                      </a:r>
                      <a:r>
                        <a:rPr lang="en-US" sz="1300" kern="100" dirty="0">
                          <a:latin typeface="微软雅黑" panose="020B0503020204020204" pitchFamily="34" charset="-122"/>
                          <a:ea typeface="微软雅黑" panose="020B0503020204020204" pitchFamily="34" charset="-122"/>
                          <a:cs typeface="Times New Roman" panose="02020603050405020304"/>
                        </a:rPr>
                        <a:t>1.0</a:t>
                      </a: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algn="ctr">
                        <a:spcBef>
                          <a:spcPts val="200"/>
                        </a:spcBef>
                        <a:spcAft>
                          <a:spcPts val="200"/>
                        </a:spcAft>
                      </a:pPr>
                      <a:r>
                        <a:rPr lang="en-US" sz="1300" kern="100" dirty="0">
                          <a:latin typeface="微软雅黑" panose="020B0503020204020204" pitchFamily="34" charset="-122"/>
                          <a:ea typeface="微软雅黑" panose="020B0503020204020204" pitchFamily="34" charset="-122"/>
                          <a:cs typeface="Times New Roman" panose="02020603050405020304"/>
                        </a:rPr>
                        <a:t>1.75</a:t>
                      </a:r>
                      <a:r>
                        <a:rPr lang="zh-CN" sz="1300" kern="100" dirty="0">
                          <a:latin typeface="微软雅黑" panose="020B0503020204020204" pitchFamily="34" charset="-122"/>
                          <a:ea typeface="微软雅黑" panose="020B0503020204020204" pitchFamily="34" charset="-122"/>
                          <a:cs typeface="Times New Roman" panose="02020603050405020304"/>
                        </a:rPr>
                        <a:t>～</a:t>
                      </a:r>
                      <a:r>
                        <a:rPr lang="en-US" sz="1300" kern="100" dirty="0">
                          <a:latin typeface="微软雅黑" panose="020B0503020204020204" pitchFamily="34" charset="-122"/>
                          <a:ea typeface="微软雅黑" panose="020B0503020204020204" pitchFamily="34" charset="-122"/>
                          <a:cs typeface="Times New Roman" panose="02020603050405020304"/>
                        </a:rPr>
                        <a:t>1.9</a:t>
                      </a: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09220" algn="just">
                        <a:spcBef>
                          <a:spcPts val="200"/>
                        </a:spcBef>
                        <a:spcAft>
                          <a:spcPts val="200"/>
                        </a:spcAft>
                      </a:pPr>
                      <a:r>
                        <a:rPr lang="zh-CN" sz="1300" kern="100" spc="-20">
                          <a:latin typeface="微软雅黑" panose="020B0503020204020204" pitchFamily="34" charset="-122"/>
                          <a:ea typeface="微软雅黑" panose="020B0503020204020204" pitchFamily="34" charset="-122"/>
                          <a:cs typeface="Times New Roman" panose="02020603050405020304"/>
                        </a:rPr>
                        <a:t>主要用镐，少许用铁锹，锄头挖掘，部分用撬棍</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r>
              <a:tr h="812988">
                <a:tc>
                  <a:txBody>
                    <a:bodyPr/>
                    <a:lstStyle/>
                    <a:p>
                      <a:pPr algn="ctr">
                        <a:spcBef>
                          <a:spcPts val="200"/>
                        </a:spcBef>
                        <a:spcAft>
                          <a:spcPts val="200"/>
                        </a:spcAft>
                      </a:pPr>
                      <a:r>
                        <a:rPr lang="zh-CN" sz="1300" kern="100">
                          <a:latin typeface="微软雅黑" panose="020B0503020204020204" pitchFamily="34" charset="-122"/>
                          <a:ea typeface="微软雅黑" panose="020B0503020204020204" pitchFamily="34" charset="-122"/>
                          <a:cs typeface="Times New Roman" panose="02020603050405020304"/>
                        </a:rPr>
                        <a:t>四类土</a:t>
                      </a:r>
                      <a:r>
                        <a:rPr lang="en-US" sz="1300" kern="100">
                          <a:latin typeface="微软雅黑" panose="020B0503020204020204" pitchFamily="34" charset="-122"/>
                          <a:ea typeface="微软雅黑" panose="020B0503020204020204" pitchFamily="34" charset="-122"/>
                          <a:cs typeface="Times New Roman" panose="02020603050405020304"/>
                        </a:rPr>
                        <a:t/>
                      </a:r>
                      <a:br>
                        <a:rPr lang="en-US" sz="1300" kern="100">
                          <a:latin typeface="微软雅黑" panose="020B0503020204020204" pitchFamily="34" charset="-122"/>
                          <a:ea typeface="微软雅黑" panose="020B0503020204020204" pitchFamily="34" charset="-122"/>
                          <a:cs typeface="Times New Roman" panose="02020603050405020304"/>
                        </a:rPr>
                      </a:br>
                      <a:r>
                        <a:rPr lang="zh-CN" sz="1300" kern="100" spc="-100">
                          <a:latin typeface="微软雅黑" panose="020B0503020204020204" pitchFamily="34" charset="-122"/>
                          <a:ea typeface="微软雅黑" panose="020B0503020204020204" pitchFamily="34" charset="-122"/>
                          <a:cs typeface="Times New Roman" panose="02020603050405020304"/>
                        </a:rPr>
                        <a:t>（</a:t>
                      </a:r>
                      <a:r>
                        <a:rPr lang="zh-CN" sz="1300" kern="100">
                          <a:latin typeface="微软雅黑" panose="020B0503020204020204" pitchFamily="34" charset="-122"/>
                          <a:ea typeface="微软雅黑" panose="020B0503020204020204" pitchFamily="34" charset="-122"/>
                          <a:cs typeface="Times New Roman" panose="02020603050405020304"/>
                        </a:rPr>
                        <a:t>砂砾坚土</a:t>
                      </a:r>
                      <a:r>
                        <a:rPr lang="zh-CN" sz="1300" kern="100" spc="-100">
                          <a:latin typeface="微软雅黑" panose="020B0503020204020204" pitchFamily="34" charset="-122"/>
                          <a:ea typeface="微软雅黑" panose="020B0503020204020204" pitchFamily="34" charset="-122"/>
                          <a:cs typeface="Times New Roman" panose="02020603050405020304"/>
                        </a:rPr>
                        <a:t>）</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algn="ctr">
                        <a:spcBef>
                          <a:spcPts val="200"/>
                        </a:spcBef>
                        <a:spcAft>
                          <a:spcPts val="200"/>
                        </a:spcAft>
                      </a:pPr>
                      <a:r>
                        <a:rPr lang="zh-CN" sz="1300" kern="100">
                          <a:latin typeface="微软雅黑" panose="020B0503020204020204" pitchFamily="34" charset="-122"/>
                          <a:ea typeface="微软雅黑" panose="020B0503020204020204" pitchFamily="34" charset="-122"/>
                          <a:cs typeface="宋体" panose="02010600030101010101" pitchFamily="2" charset="-122"/>
                        </a:rPr>
                        <a:t>Ⅳ</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14300" algn="just">
                        <a:spcBef>
                          <a:spcPts val="200"/>
                        </a:spcBef>
                        <a:spcAft>
                          <a:spcPts val="200"/>
                        </a:spcAft>
                      </a:pPr>
                      <a:r>
                        <a:rPr lang="zh-CN" sz="1300" kern="100" dirty="0">
                          <a:latin typeface="微软雅黑" panose="020B0503020204020204" pitchFamily="34" charset="-122"/>
                          <a:ea typeface="微软雅黑" panose="020B0503020204020204" pitchFamily="34" charset="-122"/>
                          <a:cs typeface="Times New Roman" panose="02020603050405020304"/>
                        </a:rPr>
                        <a:t>坚硬密实的黏性土或黄土，含碎石、卵石的中等密实黏性土或黄土，粗卵石，天然级配砂石，软泥灰岩</a:t>
                      </a:r>
                    </a:p>
                  </a:txBody>
                  <a:tcPr marL="23704" marR="23704" marT="0" marB="0" anchor="ctr"/>
                </a:tc>
                <a:tc>
                  <a:txBody>
                    <a:bodyPr/>
                    <a:lstStyle/>
                    <a:p>
                      <a:pPr algn="ctr">
                        <a:spcBef>
                          <a:spcPts val="200"/>
                        </a:spcBef>
                        <a:spcAft>
                          <a:spcPts val="200"/>
                        </a:spcAft>
                      </a:pPr>
                      <a:r>
                        <a:rPr lang="en-US" sz="1300" kern="100" dirty="0">
                          <a:latin typeface="微软雅黑" panose="020B0503020204020204" pitchFamily="34" charset="-122"/>
                          <a:ea typeface="微软雅黑" panose="020B0503020204020204" pitchFamily="34" charset="-122"/>
                          <a:cs typeface="Times New Roman" panose="02020603050405020304"/>
                        </a:rPr>
                        <a:t>1.0</a:t>
                      </a:r>
                      <a:r>
                        <a:rPr lang="zh-CN" sz="1300" kern="100" dirty="0">
                          <a:latin typeface="微软雅黑" panose="020B0503020204020204" pitchFamily="34" charset="-122"/>
                          <a:ea typeface="微软雅黑" panose="020B0503020204020204" pitchFamily="34" charset="-122"/>
                          <a:cs typeface="Times New Roman" panose="02020603050405020304"/>
                        </a:rPr>
                        <a:t>～</a:t>
                      </a:r>
                      <a:r>
                        <a:rPr lang="en-US" sz="1300" kern="100" dirty="0">
                          <a:latin typeface="微软雅黑" panose="020B0503020204020204" pitchFamily="34" charset="-122"/>
                          <a:ea typeface="微软雅黑" panose="020B0503020204020204" pitchFamily="34" charset="-122"/>
                          <a:cs typeface="Times New Roman" panose="02020603050405020304"/>
                        </a:rPr>
                        <a:t>1.5</a:t>
                      </a: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algn="ctr">
                        <a:spcBef>
                          <a:spcPts val="200"/>
                        </a:spcBef>
                        <a:spcAft>
                          <a:spcPts val="200"/>
                        </a:spcAft>
                      </a:pPr>
                      <a:r>
                        <a:rPr lang="en-US" sz="1300" kern="100">
                          <a:latin typeface="微软雅黑" panose="020B0503020204020204" pitchFamily="34" charset="-122"/>
                          <a:ea typeface="微软雅黑" panose="020B0503020204020204" pitchFamily="34" charset="-122"/>
                          <a:cs typeface="Times New Roman" panose="02020603050405020304"/>
                        </a:rPr>
                        <a:t>1.9</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14300" algn="just">
                        <a:spcBef>
                          <a:spcPts val="200"/>
                        </a:spcBef>
                        <a:spcAft>
                          <a:spcPts val="200"/>
                        </a:spcAft>
                      </a:pPr>
                      <a:r>
                        <a:rPr lang="zh-CN" sz="1300" kern="100" dirty="0">
                          <a:latin typeface="微软雅黑" panose="020B0503020204020204" pitchFamily="34" charset="-122"/>
                          <a:ea typeface="微软雅黑" panose="020B0503020204020204" pitchFamily="34" charset="-122"/>
                          <a:cs typeface="Times New Roman" panose="02020603050405020304"/>
                        </a:rPr>
                        <a:t>先用镐、撬棍挖掘，然后用锹挖掘，部分用楔子及大锤</a:t>
                      </a:r>
                    </a:p>
                  </a:txBody>
                  <a:tcPr marL="23704" marR="23704" marT="0" marB="0" anchor="ctr"/>
                </a:tc>
              </a:tr>
              <a:tr h="609741">
                <a:tc>
                  <a:txBody>
                    <a:bodyPr/>
                    <a:lstStyle/>
                    <a:p>
                      <a:pPr algn="ctr">
                        <a:spcBef>
                          <a:spcPts val="200"/>
                        </a:spcBef>
                        <a:spcAft>
                          <a:spcPts val="200"/>
                        </a:spcAft>
                      </a:pPr>
                      <a:r>
                        <a:rPr lang="zh-CN" sz="1300" kern="100">
                          <a:latin typeface="微软雅黑" panose="020B0503020204020204" pitchFamily="34" charset="-122"/>
                          <a:ea typeface="微软雅黑" panose="020B0503020204020204" pitchFamily="34" charset="-122"/>
                          <a:cs typeface="Times New Roman" panose="02020603050405020304"/>
                        </a:rPr>
                        <a:t>五类土</a:t>
                      </a:r>
                      <a:r>
                        <a:rPr lang="en-US" sz="1300" kern="100">
                          <a:latin typeface="微软雅黑" panose="020B0503020204020204" pitchFamily="34" charset="-122"/>
                          <a:ea typeface="微软雅黑" panose="020B0503020204020204" pitchFamily="34" charset="-122"/>
                          <a:cs typeface="Times New Roman" panose="02020603050405020304"/>
                        </a:rPr>
                        <a:t/>
                      </a:r>
                      <a:br>
                        <a:rPr lang="en-US" sz="1300" kern="100">
                          <a:latin typeface="微软雅黑" panose="020B0503020204020204" pitchFamily="34" charset="-122"/>
                          <a:ea typeface="微软雅黑" panose="020B0503020204020204" pitchFamily="34" charset="-122"/>
                          <a:cs typeface="Times New Roman" panose="02020603050405020304"/>
                        </a:rPr>
                      </a:br>
                      <a:r>
                        <a:rPr lang="zh-CN" sz="1300" kern="100">
                          <a:latin typeface="微软雅黑" panose="020B0503020204020204" pitchFamily="34" charset="-122"/>
                          <a:ea typeface="微软雅黑" panose="020B0503020204020204" pitchFamily="34" charset="-122"/>
                          <a:cs typeface="Times New Roman" panose="02020603050405020304"/>
                        </a:rPr>
                        <a:t>（软石）</a:t>
                      </a:r>
                    </a:p>
                  </a:txBody>
                  <a:tcPr marL="23704" marR="23704" marT="0" marB="0" anchor="ctr"/>
                </a:tc>
                <a:tc>
                  <a:txBody>
                    <a:bodyPr/>
                    <a:lstStyle/>
                    <a:p>
                      <a:pPr algn="ctr">
                        <a:spcBef>
                          <a:spcPts val="200"/>
                        </a:spcBef>
                        <a:spcAft>
                          <a:spcPts val="200"/>
                        </a:spcAft>
                      </a:pPr>
                      <a:r>
                        <a:rPr lang="zh-CN" sz="1300" kern="100">
                          <a:latin typeface="微软雅黑" panose="020B0503020204020204" pitchFamily="34" charset="-122"/>
                          <a:ea typeface="微软雅黑" panose="020B0503020204020204" pitchFamily="34" charset="-122"/>
                          <a:cs typeface="宋体" panose="02010600030101010101" pitchFamily="2" charset="-122"/>
                        </a:rPr>
                        <a:t>Ⅴ</a:t>
                      </a:r>
                      <a:r>
                        <a:rPr lang="zh-CN" sz="1300" kern="100">
                          <a:latin typeface="微软雅黑" panose="020B0503020204020204" pitchFamily="34" charset="-122"/>
                          <a:ea typeface="微软雅黑" panose="020B0503020204020204" pitchFamily="34" charset="-122"/>
                          <a:cs typeface="Times New Roman" panose="02020603050405020304"/>
                        </a:rPr>
                        <a:t>～</a:t>
                      </a:r>
                      <a:r>
                        <a:rPr lang="zh-CN" sz="1300" kern="100">
                          <a:latin typeface="微软雅黑" panose="020B0503020204020204" pitchFamily="34" charset="-122"/>
                          <a:ea typeface="微软雅黑" panose="020B0503020204020204" pitchFamily="34" charset="-122"/>
                          <a:cs typeface="宋体" panose="02010600030101010101" pitchFamily="2" charset="-122"/>
                        </a:rPr>
                        <a:t>Ⅵ</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09220" algn="just">
                        <a:spcBef>
                          <a:spcPts val="200"/>
                        </a:spcBef>
                        <a:spcAft>
                          <a:spcPts val="200"/>
                        </a:spcAft>
                      </a:pPr>
                      <a:r>
                        <a:rPr lang="zh-CN" sz="1300" kern="100" spc="-20">
                          <a:latin typeface="微软雅黑" panose="020B0503020204020204" pitchFamily="34" charset="-122"/>
                          <a:ea typeface="微软雅黑" panose="020B0503020204020204" pitchFamily="34" charset="-122"/>
                          <a:cs typeface="Times New Roman" panose="02020603050405020304"/>
                        </a:rPr>
                        <a:t>硬质黏土，中密的页岩、泥灰岩、白垩土，胶结不紧的砾岩，软石类及贝壳石灰石</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algn="ctr">
                        <a:spcBef>
                          <a:spcPts val="200"/>
                        </a:spcBef>
                        <a:spcAft>
                          <a:spcPts val="200"/>
                        </a:spcAft>
                      </a:pPr>
                      <a:r>
                        <a:rPr lang="en-US" sz="1300" kern="100">
                          <a:latin typeface="微软雅黑" panose="020B0503020204020204" pitchFamily="34" charset="-122"/>
                          <a:ea typeface="微软雅黑" panose="020B0503020204020204" pitchFamily="34" charset="-122"/>
                          <a:cs typeface="Times New Roman" panose="02020603050405020304"/>
                        </a:rPr>
                        <a:t>1.5</a:t>
                      </a:r>
                      <a:r>
                        <a:rPr lang="zh-CN" sz="1300" kern="100">
                          <a:latin typeface="微软雅黑" panose="020B0503020204020204" pitchFamily="34" charset="-122"/>
                          <a:ea typeface="微软雅黑" panose="020B0503020204020204" pitchFamily="34" charset="-122"/>
                          <a:cs typeface="Times New Roman" panose="02020603050405020304"/>
                        </a:rPr>
                        <a:t>～</a:t>
                      </a:r>
                      <a:r>
                        <a:rPr lang="en-US" sz="1300" kern="100">
                          <a:latin typeface="微软雅黑" panose="020B0503020204020204" pitchFamily="34" charset="-122"/>
                          <a:ea typeface="微软雅黑" panose="020B0503020204020204" pitchFamily="34" charset="-122"/>
                          <a:cs typeface="Times New Roman" panose="02020603050405020304"/>
                        </a:rPr>
                        <a:t>4.0</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algn="ctr">
                        <a:spcBef>
                          <a:spcPts val="200"/>
                        </a:spcBef>
                        <a:spcAft>
                          <a:spcPts val="200"/>
                        </a:spcAft>
                      </a:pPr>
                      <a:r>
                        <a:rPr lang="en-US" sz="1300" kern="100" dirty="0">
                          <a:latin typeface="微软雅黑" panose="020B0503020204020204" pitchFamily="34" charset="-122"/>
                          <a:ea typeface="微软雅黑" panose="020B0503020204020204" pitchFamily="34" charset="-122"/>
                          <a:cs typeface="Times New Roman" panose="02020603050405020304"/>
                        </a:rPr>
                        <a:t>1.1</a:t>
                      </a:r>
                      <a:r>
                        <a:rPr lang="zh-CN" sz="1300" kern="100" dirty="0">
                          <a:latin typeface="微软雅黑" panose="020B0503020204020204" pitchFamily="34" charset="-122"/>
                          <a:ea typeface="微软雅黑" panose="020B0503020204020204" pitchFamily="34" charset="-122"/>
                          <a:cs typeface="Times New Roman" panose="02020603050405020304"/>
                        </a:rPr>
                        <a:t>～</a:t>
                      </a:r>
                      <a:r>
                        <a:rPr lang="en-US" sz="1300" kern="100" dirty="0">
                          <a:latin typeface="微软雅黑" panose="020B0503020204020204" pitchFamily="34" charset="-122"/>
                          <a:ea typeface="微软雅黑" panose="020B0503020204020204" pitchFamily="34" charset="-122"/>
                          <a:cs typeface="Times New Roman" panose="02020603050405020304"/>
                        </a:rPr>
                        <a:t>2.7</a:t>
                      </a: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09220" algn="just">
                        <a:spcBef>
                          <a:spcPts val="200"/>
                        </a:spcBef>
                        <a:spcAft>
                          <a:spcPts val="200"/>
                        </a:spcAft>
                      </a:pPr>
                      <a:r>
                        <a:rPr lang="zh-CN" sz="1300" kern="100" spc="-20" dirty="0">
                          <a:latin typeface="微软雅黑" panose="020B0503020204020204" pitchFamily="34" charset="-122"/>
                          <a:ea typeface="微软雅黑" panose="020B0503020204020204" pitchFamily="34" charset="-122"/>
                          <a:cs typeface="Times New Roman" panose="02020603050405020304"/>
                        </a:rPr>
                        <a:t>用镐、撬棍或大锤挖掘，部分使用爆破方法开挖</a:t>
                      </a: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r>
              <a:tr h="609741">
                <a:tc>
                  <a:txBody>
                    <a:bodyPr/>
                    <a:lstStyle/>
                    <a:p>
                      <a:pPr algn="ctr">
                        <a:spcBef>
                          <a:spcPts val="200"/>
                        </a:spcBef>
                        <a:spcAft>
                          <a:spcPts val="200"/>
                        </a:spcAft>
                      </a:pPr>
                      <a:r>
                        <a:rPr lang="zh-CN" sz="1300" kern="100">
                          <a:latin typeface="微软雅黑" panose="020B0503020204020204" pitchFamily="34" charset="-122"/>
                          <a:ea typeface="微软雅黑" panose="020B0503020204020204" pitchFamily="34" charset="-122"/>
                          <a:cs typeface="Times New Roman" panose="02020603050405020304"/>
                        </a:rPr>
                        <a:t>六类土</a:t>
                      </a:r>
                      <a:r>
                        <a:rPr lang="en-US" sz="1300" kern="100">
                          <a:latin typeface="微软雅黑" panose="020B0503020204020204" pitchFamily="34" charset="-122"/>
                          <a:ea typeface="微软雅黑" panose="020B0503020204020204" pitchFamily="34" charset="-122"/>
                          <a:cs typeface="Times New Roman" panose="02020603050405020304"/>
                        </a:rPr>
                        <a:t/>
                      </a:r>
                      <a:br>
                        <a:rPr lang="en-US" sz="1300" kern="100">
                          <a:latin typeface="微软雅黑" panose="020B0503020204020204" pitchFamily="34" charset="-122"/>
                          <a:ea typeface="微软雅黑" panose="020B0503020204020204" pitchFamily="34" charset="-122"/>
                          <a:cs typeface="Times New Roman" panose="02020603050405020304"/>
                        </a:rPr>
                      </a:br>
                      <a:r>
                        <a:rPr lang="zh-CN" sz="1300" kern="100">
                          <a:latin typeface="微软雅黑" panose="020B0503020204020204" pitchFamily="34" charset="-122"/>
                          <a:ea typeface="微软雅黑" panose="020B0503020204020204" pitchFamily="34" charset="-122"/>
                          <a:cs typeface="Times New Roman" panose="02020603050405020304"/>
                        </a:rPr>
                        <a:t>（次坚石）</a:t>
                      </a:r>
                    </a:p>
                  </a:txBody>
                  <a:tcPr marL="23704" marR="23704" marT="0" marB="0" anchor="ctr"/>
                </a:tc>
                <a:tc>
                  <a:txBody>
                    <a:bodyPr/>
                    <a:lstStyle/>
                    <a:p>
                      <a:pPr algn="ctr">
                        <a:spcBef>
                          <a:spcPts val="200"/>
                        </a:spcBef>
                        <a:spcAft>
                          <a:spcPts val="200"/>
                        </a:spcAft>
                      </a:pPr>
                      <a:r>
                        <a:rPr lang="zh-CN" sz="1300" kern="100">
                          <a:latin typeface="微软雅黑" panose="020B0503020204020204" pitchFamily="34" charset="-122"/>
                          <a:ea typeface="微软雅黑" panose="020B0503020204020204" pitchFamily="34" charset="-122"/>
                          <a:cs typeface="宋体" panose="02010600030101010101" pitchFamily="2" charset="-122"/>
                        </a:rPr>
                        <a:t>Ⅶ</a:t>
                      </a:r>
                      <a:r>
                        <a:rPr lang="zh-CN" sz="1300" kern="100">
                          <a:latin typeface="微软雅黑" panose="020B0503020204020204" pitchFamily="34" charset="-122"/>
                          <a:ea typeface="微软雅黑" panose="020B0503020204020204" pitchFamily="34" charset="-122"/>
                          <a:cs typeface="Times New Roman" panose="02020603050405020304"/>
                        </a:rPr>
                        <a:t>～</a:t>
                      </a:r>
                      <a:r>
                        <a:rPr lang="zh-CN" sz="1300" kern="100">
                          <a:latin typeface="微软雅黑" panose="020B0503020204020204" pitchFamily="34" charset="-122"/>
                          <a:ea typeface="微软雅黑" panose="020B0503020204020204" pitchFamily="34" charset="-122"/>
                          <a:cs typeface="宋体" panose="02010600030101010101" pitchFamily="2" charset="-122"/>
                        </a:rPr>
                        <a:t>Ⅸ</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14300" algn="just">
                        <a:spcBef>
                          <a:spcPts val="200"/>
                        </a:spcBef>
                        <a:spcAft>
                          <a:spcPts val="200"/>
                        </a:spcAft>
                      </a:pPr>
                      <a:r>
                        <a:rPr lang="zh-CN" sz="1300" kern="100">
                          <a:latin typeface="微软雅黑" panose="020B0503020204020204" pitchFamily="34" charset="-122"/>
                          <a:ea typeface="微软雅黑" panose="020B0503020204020204" pitchFamily="34" charset="-122"/>
                          <a:cs typeface="Times New Roman" panose="02020603050405020304"/>
                        </a:rPr>
                        <a:t>泥岩、砂岩、砾岩，坚实的页岩、泥灰岩、密实的石灰岩，风化花岗岩、片麻岩及正长岩</a:t>
                      </a:r>
                    </a:p>
                  </a:txBody>
                  <a:tcPr marL="23704" marR="23704" marT="0" marB="0" anchor="ctr"/>
                </a:tc>
                <a:tc>
                  <a:txBody>
                    <a:bodyPr/>
                    <a:lstStyle/>
                    <a:p>
                      <a:pPr algn="ctr">
                        <a:spcBef>
                          <a:spcPts val="200"/>
                        </a:spcBef>
                        <a:spcAft>
                          <a:spcPts val="200"/>
                        </a:spcAft>
                      </a:pPr>
                      <a:r>
                        <a:rPr lang="en-US" sz="1300" kern="100">
                          <a:latin typeface="微软雅黑" panose="020B0503020204020204" pitchFamily="34" charset="-122"/>
                          <a:ea typeface="微软雅黑" panose="020B0503020204020204" pitchFamily="34" charset="-122"/>
                          <a:cs typeface="Times New Roman" panose="02020603050405020304"/>
                        </a:rPr>
                        <a:t>4.0</a:t>
                      </a:r>
                      <a:r>
                        <a:rPr lang="zh-CN" sz="1300" kern="100">
                          <a:latin typeface="微软雅黑" panose="020B0503020204020204" pitchFamily="34" charset="-122"/>
                          <a:ea typeface="微软雅黑" panose="020B0503020204020204" pitchFamily="34" charset="-122"/>
                          <a:cs typeface="Times New Roman" panose="02020603050405020304"/>
                        </a:rPr>
                        <a:t>～</a:t>
                      </a:r>
                      <a:r>
                        <a:rPr lang="en-US" sz="1300" kern="100">
                          <a:latin typeface="微软雅黑" panose="020B0503020204020204" pitchFamily="34" charset="-122"/>
                          <a:ea typeface="微软雅黑" panose="020B0503020204020204" pitchFamily="34" charset="-122"/>
                          <a:cs typeface="Times New Roman" panose="02020603050405020304"/>
                        </a:rPr>
                        <a:t>10.0</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algn="ctr">
                        <a:spcBef>
                          <a:spcPts val="200"/>
                        </a:spcBef>
                        <a:spcAft>
                          <a:spcPts val="200"/>
                        </a:spcAft>
                      </a:pPr>
                      <a:r>
                        <a:rPr lang="en-US" sz="1300" kern="100" dirty="0">
                          <a:latin typeface="微软雅黑" panose="020B0503020204020204" pitchFamily="34" charset="-122"/>
                          <a:ea typeface="微软雅黑" panose="020B0503020204020204" pitchFamily="34" charset="-122"/>
                          <a:cs typeface="Times New Roman" panose="02020603050405020304"/>
                        </a:rPr>
                        <a:t>2.2</a:t>
                      </a:r>
                      <a:r>
                        <a:rPr lang="zh-CN" sz="1300" kern="100" dirty="0">
                          <a:latin typeface="微软雅黑" panose="020B0503020204020204" pitchFamily="34" charset="-122"/>
                          <a:ea typeface="微软雅黑" panose="020B0503020204020204" pitchFamily="34" charset="-122"/>
                          <a:cs typeface="Times New Roman" panose="02020603050405020304"/>
                        </a:rPr>
                        <a:t>～</a:t>
                      </a:r>
                      <a:r>
                        <a:rPr lang="en-US" sz="1300" kern="100" dirty="0">
                          <a:latin typeface="微软雅黑" panose="020B0503020204020204" pitchFamily="34" charset="-122"/>
                          <a:ea typeface="微软雅黑" panose="020B0503020204020204" pitchFamily="34" charset="-122"/>
                          <a:cs typeface="Times New Roman" panose="02020603050405020304"/>
                        </a:rPr>
                        <a:t>2.9</a:t>
                      </a: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14300" algn="just">
                        <a:spcBef>
                          <a:spcPts val="200"/>
                        </a:spcBef>
                        <a:spcAft>
                          <a:spcPts val="200"/>
                        </a:spcAft>
                      </a:pPr>
                      <a:r>
                        <a:rPr lang="zh-CN" sz="1300" kern="100" dirty="0">
                          <a:latin typeface="微软雅黑" panose="020B0503020204020204" pitchFamily="34" charset="-122"/>
                          <a:ea typeface="微软雅黑" panose="020B0503020204020204" pitchFamily="34" charset="-122"/>
                          <a:cs typeface="Times New Roman" panose="02020603050405020304"/>
                        </a:rPr>
                        <a:t>用爆破方法开挖，部分用风镐</a:t>
                      </a:r>
                    </a:p>
                  </a:txBody>
                  <a:tcPr marL="23704" marR="23704" marT="0" marB="0" anchor="ctr"/>
                </a:tc>
              </a:tr>
              <a:tr h="812988">
                <a:tc>
                  <a:txBody>
                    <a:bodyPr/>
                    <a:lstStyle/>
                    <a:p>
                      <a:pPr algn="ctr">
                        <a:spcBef>
                          <a:spcPts val="200"/>
                        </a:spcBef>
                        <a:spcAft>
                          <a:spcPts val="200"/>
                        </a:spcAft>
                      </a:pPr>
                      <a:r>
                        <a:rPr lang="zh-CN" sz="1300" kern="100">
                          <a:latin typeface="微软雅黑" panose="020B0503020204020204" pitchFamily="34" charset="-122"/>
                          <a:ea typeface="微软雅黑" panose="020B0503020204020204" pitchFamily="34" charset="-122"/>
                          <a:cs typeface="Times New Roman" panose="02020603050405020304"/>
                        </a:rPr>
                        <a:t>七类土</a:t>
                      </a:r>
                      <a:r>
                        <a:rPr lang="en-US" sz="1300" kern="100">
                          <a:latin typeface="微软雅黑" panose="020B0503020204020204" pitchFamily="34" charset="-122"/>
                          <a:ea typeface="微软雅黑" panose="020B0503020204020204" pitchFamily="34" charset="-122"/>
                          <a:cs typeface="Times New Roman" panose="02020603050405020304"/>
                        </a:rPr>
                        <a:t/>
                      </a:r>
                      <a:br>
                        <a:rPr lang="en-US" sz="1300" kern="100">
                          <a:latin typeface="微软雅黑" panose="020B0503020204020204" pitchFamily="34" charset="-122"/>
                          <a:ea typeface="微软雅黑" panose="020B0503020204020204" pitchFamily="34" charset="-122"/>
                          <a:cs typeface="Times New Roman" panose="02020603050405020304"/>
                        </a:rPr>
                      </a:br>
                      <a:r>
                        <a:rPr lang="zh-CN" sz="1300" kern="100">
                          <a:latin typeface="微软雅黑" panose="020B0503020204020204" pitchFamily="34" charset="-122"/>
                          <a:ea typeface="微软雅黑" panose="020B0503020204020204" pitchFamily="34" charset="-122"/>
                          <a:cs typeface="Times New Roman" panose="02020603050405020304"/>
                        </a:rPr>
                        <a:t>（坚石）</a:t>
                      </a:r>
                    </a:p>
                  </a:txBody>
                  <a:tcPr marL="23704" marR="23704" marT="0" marB="0" anchor="ctr"/>
                </a:tc>
                <a:tc>
                  <a:txBody>
                    <a:bodyPr/>
                    <a:lstStyle/>
                    <a:p>
                      <a:pPr algn="ctr">
                        <a:spcBef>
                          <a:spcPts val="200"/>
                        </a:spcBef>
                        <a:spcAft>
                          <a:spcPts val="200"/>
                        </a:spcAft>
                      </a:pPr>
                      <a:r>
                        <a:rPr lang="zh-CN" sz="1300" kern="100">
                          <a:latin typeface="微软雅黑" panose="020B0503020204020204" pitchFamily="34" charset="-122"/>
                          <a:ea typeface="微软雅黑" panose="020B0503020204020204" pitchFamily="34" charset="-122"/>
                          <a:cs typeface="宋体" panose="02010600030101010101" pitchFamily="2" charset="-122"/>
                        </a:rPr>
                        <a:t>Ⅹ</a:t>
                      </a:r>
                      <a:r>
                        <a:rPr lang="zh-CN" sz="1300" kern="100">
                          <a:latin typeface="微软雅黑" panose="020B0503020204020204" pitchFamily="34" charset="-122"/>
                          <a:ea typeface="微软雅黑" panose="020B0503020204020204" pitchFamily="34" charset="-122"/>
                          <a:cs typeface="Times New Roman" panose="02020603050405020304"/>
                        </a:rPr>
                        <a:t>～</a:t>
                      </a:r>
                      <a:r>
                        <a:rPr lang="zh-CN" sz="1300" kern="100" spc="-100">
                          <a:latin typeface="微软雅黑" panose="020B0503020204020204" pitchFamily="34" charset="-122"/>
                          <a:ea typeface="微软雅黑" panose="020B0503020204020204" pitchFamily="34" charset="-122"/>
                          <a:cs typeface="宋体" panose="02010600030101010101" pitchFamily="2" charset="-122"/>
                        </a:rPr>
                        <a:t>ⅩⅢ</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09220" algn="just">
                        <a:spcBef>
                          <a:spcPts val="200"/>
                        </a:spcBef>
                        <a:spcAft>
                          <a:spcPts val="200"/>
                        </a:spcAft>
                      </a:pPr>
                      <a:r>
                        <a:rPr lang="zh-CN" sz="1300" kern="100" spc="-20">
                          <a:latin typeface="微软雅黑" panose="020B0503020204020204" pitchFamily="34" charset="-122"/>
                          <a:ea typeface="微软雅黑" panose="020B0503020204020204" pitchFamily="34" charset="-122"/>
                          <a:cs typeface="Times New Roman" panose="02020603050405020304"/>
                        </a:rPr>
                        <a:t>大理石，辉绿岩，玢岩，粗、中粒花岗岩，坚实的白云岩、砂岩、砾岩、片麻岩、石灰岩、微风化安山岩，玄武岩</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algn="ctr">
                        <a:spcBef>
                          <a:spcPts val="200"/>
                        </a:spcBef>
                        <a:spcAft>
                          <a:spcPts val="200"/>
                        </a:spcAft>
                      </a:pPr>
                      <a:r>
                        <a:rPr lang="en-US" sz="1300" kern="100">
                          <a:latin typeface="微软雅黑" panose="020B0503020204020204" pitchFamily="34" charset="-122"/>
                          <a:ea typeface="微软雅黑" panose="020B0503020204020204" pitchFamily="34" charset="-122"/>
                          <a:cs typeface="Times New Roman" panose="02020603050405020304"/>
                        </a:rPr>
                        <a:t>10.0</a:t>
                      </a:r>
                      <a:r>
                        <a:rPr lang="zh-CN" sz="1300" kern="100">
                          <a:latin typeface="微软雅黑" panose="020B0503020204020204" pitchFamily="34" charset="-122"/>
                          <a:ea typeface="微软雅黑" panose="020B0503020204020204" pitchFamily="34" charset="-122"/>
                          <a:cs typeface="Times New Roman" panose="02020603050405020304"/>
                        </a:rPr>
                        <a:t>～</a:t>
                      </a:r>
                      <a:r>
                        <a:rPr lang="en-US" sz="1300" kern="100">
                          <a:latin typeface="微软雅黑" panose="020B0503020204020204" pitchFamily="34" charset="-122"/>
                          <a:ea typeface="微软雅黑" panose="020B0503020204020204" pitchFamily="34" charset="-122"/>
                          <a:cs typeface="Times New Roman" panose="02020603050405020304"/>
                        </a:rPr>
                        <a:t>18.0</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algn="ctr">
                        <a:spcBef>
                          <a:spcPts val="200"/>
                        </a:spcBef>
                        <a:spcAft>
                          <a:spcPts val="200"/>
                        </a:spcAft>
                      </a:pPr>
                      <a:r>
                        <a:rPr lang="en-US" sz="1300" kern="100">
                          <a:latin typeface="微软雅黑" panose="020B0503020204020204" pitchFamily="34" charset="-122"/>
                          <a:ea typeface="微软雅黑" panose="020B0503020204020204" pitchFamily="34" charset="-122"/>
                          <a:cs typeface="Times New Roman" panose="02020603050405020304"/>
                        </a:rPr>
                        <a:t>2.5</a:t>
                      </a:r>
                      <a:r>
                        <a:rPr lang="zh-CN" sz="1300" kern="100">
                          <a:latin typeface="微软雅黑" panose="020B0503020204020204" pitchFamily="34" charset="-122"/>
                          <a:ea typeface="微软雅黑" panose="020B0503020204020204" pitchFamily="34" charset="-122"/>
                          <a:cs typeface="Times New Roman" panose="02020603050405020304"/>
                        </a:rPr>
                        <a:t>～</a:t>
                      </a:r>
                      <a:r>
                        <a:rPr lang="en-US" sz="1300" kern="100">
                          <a:latin typeface="微软雅黑" panose="020B0503020204020204" pitchFamily="34" charset="-122"/>
                          <a:ea typeface="微软雅黑" panose="020B0503020204020204" pitchFamily="34" charset="-122"/>
                          <a:cs typeface="Times New Roman" panose="02020603050405020304"/>
                        </a:rPr>
                        <a:t>3.1</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14300" algn="just">
                        <a:spcBef>
                          <a:spcPts val="200"/>
                        </a:spcBef>
                        <a:spcAft>
                          <a:spcPts val="200"/>
                        </a:spcAft>
                      </a:pPr>
                      <a:r>
                        <a:rPr lang="zh-CN" sz="1300" kern="100" dirty="0">
                          <a:latin typeface="微软雅黑" panose="020B0503020204020204" pitchFamily="34" charset="-122"/>
                          <a:ea typeface="微软雅黑" panose="020B0503020204020204" pitchFamily="34" charset="-122"/>
                          <a:cs typeface="Times New Roman" panose="02020603050405020304"/>
                        </a:rPr>
                        <a:t>用爆破方法开挖</a:t>
                      </a:r>
                    </a:p>
                  </a:txBody>
                  <a:tcPr marL="23704" marR="23704" marT="0" marB="0" anchor="ctr"/>
                </a:tc>
              </a:tr>
              <a:tr h="812988">
                <a:tc>
                  <a:txBody>
                    <a:bodyPr/>
                    <a:lstStyle/>
                    <a:p>
                      <a:pPr algn="ctr">
                        <a:spcBef>
                          <a:spcPts val="200"/>
                        </a:spcBef>
                        <a:spcAft>
                          <a:spcPts val="200"/>
                        </a:spcAft>
                      </a:pPr>
                      <a:r>
                        <a:rPr lang="zh-CN" sz="1300" kern="100">
                          <a:latin typeface="微软雅黑" panose="020B0503020204020204" pitchFamily="34" charset="-122"/>
                          <a:ea typeface="微软雅黑" panose="020B0503020204020204" pitchFamily="34" charset="-122"/>
                          <a:cs typeface="Times New Roman" panose="02020603050405020304"/>
                        </a:rPr>
                        <a:t>八类土</a:t>
                      </a:r>
                      <a:r>
                        <a:rPr lang="en-US" sz="1300" kern="100">
                          <a:latin typeface="微软雅黑" panose="020B0503020204020204" pitchFamily="34" charset="-122"/>
                          <a:ea typeface="微软雅黑" panose="020B0503020204020204" pitchFamily="34" charset="-122"/>
                          <a:cs typeface="Times New Roman" panose="02020603050405020304"/>
                        </a:rPr>
                        <a:t/>
                      </a:r>
                      <a:br>
                        <a:rPr lang="en-US" sz="1300" kern="100">
                          <a:latin typeface="微软雅黑" panose="020B0503020204020204" pitchFamily="34" charset="-122"/>
                          <a:ea typeface="微软雅黑" panose="020B0503020204020204" pitchFamily="34" charset="-122"/>
                          <a:cs typeface="Times New Roman" panose="02020603050405020304"/>
                        </a:rPr>
                      </a:br>
                      <a:r>
                        <a:rPr lang="zh-CN" sz="1300" kern="100">
                          <a:latin typeface="微软雅黑" panose="020B0503020204020204" pitchFamily="34" charset="-122"/>
                          <a:ea typeface="微软雅黑" panose="020B0503020204020204" pitchFamily="34" charset="-122"/>
                          <a:cs typeface="Times New Roman" panose="02020603050405020304"/>
                        </a:rPr>
                        <a:t>（特坚石）</a:t>
                      </a:r>
                    </a:p>
                  </a:txBody>
                  <a:tcPr marL="23704" marR="23704" marT="0" marB="0" anchor="ctr"/>
                </a:tc>
                <a:tc>
                  <a:txBody>
                    <a:bodyPr/>
                    <a:lstStyle/>
                    <a:p>
                      <a:pPr algn="ctr">
                        <a:spcBef>
                          <a:spcPts val="200"/>
                        </a:spcBef>
                        <a:spcAft>
                          <a:spcPts val="200"/>
                        </a:spcAft>
                      </a:pPr>
                      <a:r>
                        <a:rPr lang="zh-CN" sz="1300" kern="100" spc="-100">
                          <a:latin typeface="微软雅黑" panose="020B0503020204020204" pitchFamily="34" charset="-122"/>
                          <a:ea typeface="微软雅黑" panose="020B0503020204020204" pitchFamily="34" charset="-122"/>
                          <a:cs typeface="宋体" panose="02010600030101010101" pitchFamily="2" charset="-122"/>
                        </a:rPr>
                        <a:t>ⅩⅣ</a:t>
                      </a:r>
                      <a:r>
                        <a:rPr lang="zh-CN" sz="1300" kern="100">
                          <a:latin typeface="微软雅黑" panose="020B0503020204020204" pitchFamily="34" charset="-122"/>
                          <a:ea typeface="微软雅黑" panose="020B0503020204020204" pitchFamily="34" charset="-122"/>
                          <a:cs typeface="Times New Roman" panose="02020603050405020304"/>
                        </a:rPr>
                        <a:t>～</a:t>
                      </a:r>
                      <a:r>
                        <a:rPr lang="zh-CN" sz="1300" kern="100" spc="-100">
                          <a:latin typeface="微软雅黑" panose="020B0503020204020204" pitchFamily="34" charset="-122"/>
                          <a:ea typeface="微软雅黑" panose="020B0503020204020204" pitchFamily="34" charset="-122"/>
                          <a:cs typeface="宋体" panose="02010600030101010101" pitchFamily="2" charset="-122"/>
                        </a:rPr>
                        <a:t>ⅩⅥ</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14300" algn="just">
                        <a:spcBef>
                          <a:spcPts val="200"/>
                        </a:spcBef>
                        <a:spcAft>
                          <a:spcPts val="200"/>
                        </a:spcAft>
                      </a:pPr>
                      <a:r>
                        <a:rPr lang="zh-CN" sz="1300" kern="100">
                          <a:latin typeface="微软雅黑" panose="020B0503020204020204" pitchFamily="34" charset="-122"/>
                          <a:ea typeface="微软雅黑" panose="020B0503020204020204" pitchFamily="34" charset="-122"/>
                          <a:cs typeface="Times New Roman" panose="02020603050405020304"/>
                        </a:rPr>
                        <a:t>安山岩、玄武岩，花岗片麻岩，坚实的细粒花岗岩、闪长岩、石英岩、辉长岩、辉绿岩、玢岩、角闪岩</a:t>
                      </a:r>
                    </a:p>
                  </a:txBody>
                  <a:tcPr marL="23704" marR="23704" marT="0" marB="0" anchor="ctr"/>
                </a:tc>
                <a:tc>
                  <a:txBody>
                    <a:bodyPr/>
                    <a:lstStyle/>
                    <a:p>
                      <a:pPr algn="ctr">
                        <a:spcBef>
                          <a:spcPts val="200"/>
                        </a:spcBef>
                        <a:spcAft>
                          <a:spcPts val="200"/>
                        </a:spcAft>
                      </a:pPr>
                      <a:r>
                        <a:rPr lang="en-US" sz="1300" kern="100" dirty="0">
                          <a:latin typeface="微软雅黑" panose="020B0503020204020204" pitchFamily="34" charset="-122"/>
                          <a:ea typeface="微软雅黑" panose="020B0503020204020204" pitchFamily="34" charset="-122"/>
                          <a:cs typeface="Times New Roman" panose="02020603050405020304"/>
                        </a:rPr>
                        <a:t>18.0</a:t>
                      </a:r>
                      <a:r>
                        <a:rPr lang="zh-CN" sz="1300" kern="100" dirty="0">
                          <a:latin typeface="微软雅黑" panose="020B0503020204020204" pitchFamily="34" charset="-122"/>
                          <a:ea typeface="微软雅黑" panose="020B0503020204020204" pitchFamily="34" charset="-122"/>
                          <a:cs typeface="Times New Roman" panose="02020603050405020304"/>
                        </a:rPr>
                        <a:t>～</a:t>
                      </a:r>
                      <a:r>
                        <a:rPr lang="en-US" sz="1300" kern="100" dirty="0">
                          <a:latin typeface="微软雅黑" panose="020B0503020204020204" pitchFamily="34" charset="-122"/>
                          <a:ea typeface="微软雅黑" panose="020B0503020204020204" pitchFamily="34" charset="-122"/>
                          <a:cs typeface="Times New Roman" panose="02020603050405020304"/>
                        </a:rPr>
                        <a:t>25.0</a:t>
                      </a: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algn="ctr">
                        <a:spcBef>
                          <a:spcPts val="200"/>
                        </a:spcBef>
                        <a:spcAft>
                          <a:spcPts val="200"/>
                        </a:spcAft>
                      </a:pPr>
                      <a:r>
                        <a:rPr lang="en-US" sz="1300" kern="100" dirty="0">
                          <a:latin typeface="微软雅黑" panose="020B0503020204020204" pitchFamily="34" charset="-122"/>
                          <a:ea typeface="微软雅黑" panose="020B0503020204020204" pitchFamily="34" charset="-122"/>
                          <a:cs typeface="Times New Roman" panose="02020603050405020304"/>
                        </a:rPr>
                        <a:t>2.7</a:t>
                      </a:r>
                      <a:r>
                        <a:rPr lang="zh-CN" sz="1300" kern="100" dirty="0">
                          <a:latin typeface="微软雅黑" panose="020B0503020204020204" pitchFamily="34" charset="-122"/>
                          <a:ea typeface="微软雅黑" panose="020B0503020204020204" pitchFamily="34" charset="-122"/>
                          <a:cs typeface="Times New Roman" panose="02020603050405020304"/>
                        </a:rPr>
                        <a:t>～</a:t>
                      </a:r>
                      <a:r>
                        <a:rPr lang="en-US" sz="1300" kern="100" dirty="0">
                          <a:latin typeface="微软雅黑" panose="020B0503020204020204" pitchFamily="34" charset="-122"/>
                          <a:ea typeface="微软雅黑" panose="020B0503020204020204" pitchFamily="34" charset="-122"/>
                          <a:cs typeface="Times New Roman" panose="02020603050405020304"/>
                        </a:rPr>
                        <a:t>3.3</a:t>
                      </a: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23704" marR="23704" marT="0" marB="0" anchor="ctr"/>
                </a:tc>
                <a:tc>
                  <a:txBody>
                    <a:bodyPr/>
                    <a:lstStyle/>
                    <a:p>
                      <a:pPr indent="114300" algn="just">
                        <a:spcBef>
                          <a:spcPts val="200"/>
                        </a:spcBef>
                        <a:spcAft>
                          <a:spcPts val="200"/>
                        </a:spcAft>
                      </a:pPr>
                      <a:r>
                        <a:rPr lang="zh-CN" sz="1300" kern="100" dirty="0">
                          <a:latin typeface="微软雅黑" panose="020B0503020204020204" pitchFamily="34" charset="-122"/>
                          <a:ea typeface="微软雅黑" panose="020B0503020204020204" pitchFamily="34" charset="-122"/>
                          <a:cs typeface="Times New Roman" panose="02020603050405020304"/>
                        </a:rPr>
                        <a:t>用爆破方法开挖</a:t>
                      </a:r>
                    </a:p>
                  </a:txBody>
                  <a:tcPr marL="23704" marR="23704" marT="0" marB="0" anchor="ctr"/>
                </a:tc>
              </a:tr>
            </a:tbl>
          </a:graphicData>
        </a:graphic>
      </p:graphicFrame>
      <p:sp>
        <p:nvSpPr>
          <p:cNvPr id="22" name="TextBox 21"/>
          <p:cNvSpPr txBox="1"/>
          <p:nvPr/>
        </p:nvSpPr>
        <p:spPr>
          <a:xfrm>
            <a:off x="7238066" y="666885"/>
            <a:ext cx="2132950" cy="369328"/>
          </a:xfrm>
          <a:prstGeom prst="rect">
            <a:avLst/>
          </a:prstGeom>
          <a:noFill/>
        </p:spPr>
        <p:txBody>
          <a:bodyPr wrap="non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表</a:t>
            </a:r>
            <a:r>
              <a:rPr lang="en-US" sz="1600" dirty="0" smtClean="0">
                <a:latin typeface="微软雅黑" panose="020B0503020204020204" pitchFamily="34" charset="-122"/>
                <a:ea typeface="微软雅黑" panose="020B0503020204020204" pitchFamily="34" charset="-122"/>
              </a:rPr>
              <a:t>2-2  </a:t>
            </a:r>
            <a:r>
              <a:rPr lang="zh-CN" altLang="en-US" sz="1600" dirty="0" smtClean="0">
                <a:latin typeface="微软雅黑" panose="020B0503020204020204" pitchFamily="34" charset="-122"/>
                <a:ea typeface="微软雅黑" panose="020B0503020204020204" pitchFamily="34" charset="-122"/>
              </a:rPr>
              <a:t>土的工程分类</a:t>
            </a:r>
            <a:endParaRPr lang="zh-CN" altLang="en-US" sz="1600" dirty="0">
              <a:latin typeface="微软雅黑" panose="020B0503020204020204" pitchFamily="34" charset="-122"/>
              <a:ea typeface="微软雅黑" panose="020B0503020204020204" pitchFamily="34" charset="-122"/>
            </a:endParaRPr>
          </a:p>
        </p:txBody>
      </p:sp>
      <p:pic>
        <p:nvPicPr>
          <p:cNvPr id="15" name="Picture 3" descr="未标题-1"/>
          <p:cNvPicPr>
            <a:picLocks noChangeAspect="1" noChangeArrowheads="1"/>
          </p:cNvPicPr>
          <p:nvPr/>
        </p:nvPicPr>
        <p:blipFill>
          <a:blip r:embed="rId3" cstate="print"/>
          <a:srcRect/>
          <a:stretch>
            <a:fillRect/>
          </a:stretch>
        </p:blipFill>
        <p:spPr bwMode="auto">
          <a:xfrm>
            <a:off x="-380995" y="3550993"/>
            <a:ext cx="1358931" cy="33085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ppt_x</p:attrName>
                                        </p:attrNameLst>
                                      </p:cBhvr>
                                      <p:tavLst>
                                        <p:tav tm="0">
                                          <p:val>
                                            <p:strVal val="#ppt_x-.2"/>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par>
                                <p:cTn id="21" presetID="3" presetClass="entr" presetSubtype="1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linds(horizont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4" grpId="0" animBg="1"/>
      <p:bldP spid="12" grpId="0" animBg="1"/>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3" cstate="print"/>
          <a:srcRect/>
          <a:stretch>
            <a:fillRect/>
          </a:stretch>
        </p:blipFill>
        <p:spPr bwMode="auto">
          <a:xfrm>
            <a:off x="-380995" y="3550993"/>
            <a:ext cx="1358931" cy="3308595"/>
          </a:xfrm>
          <a:prstGeom prst="rect">
            <a:avLst/>
          </a:prstGeom>
          <a:noFill/>
        </p:spPr>
      </p:pic>
      <p:sp>
        <p:nvSpPr>
          <p:cNvPr id="16" name="矩形 15"/>
          <p:cNvSpPr/>
          <p:nvPr/>
        </p:nvSpPr>
        <p:spPr>
          <a:xfrm>
            <a:off x="1142817" y="1429068"/>
            <a:ext cx="10032109" cy="419200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土方量计算一般是根据附有等高线的地形图进行的，通过计算，反过来又可修改设计图，使图纸更加完善。另外，土方量计算资料也是工程预算和施工组织设计等工作的重要依据，所以土方量计算在地形设计工作中是必不可少的。</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计算土方量，无论是挖方量还是填方量，归根到底是要计算某些特定土的体积。计算土方体积的方法很多，常用的有估算法、断面法、等高面法和方格网法</a:t>
            </a:r>
            <a:r>
              <a:rPr lang="en-US" sz="1900" dirty="0" smtClean="0">
                <a:solidFill>
                  <a:schemeClr val="tx1"/>
                </a:solidFill>
                <a:latin typeface="微软雅黑" panose="020B0503020204020204" pitchFamily="34" charset="-122"/>
                <a:ea typeface="微软雅黑" panose="020B0503020204020204" pitchFamily="34" charset="-122"/>
              </a:rPr>
              <a:t>4</a:t>
            </a:r>
            <a:r>
              <a:rPr lang="zh-CN" altLang="en-US" sz="1900" dirty="0" smtClean="0">
                <a:solidFill>
                  <a:schemeClr val="tx1"/>
                </a:solidFill>
                <a:latin typeface="微软雅黑" panose="020B0503020204020204" pitchFamily="34" charset="-122"/>
                <a:ea typeface="微软雅黑" panose="020B0503020204020204" pitchFamily="34" charset="-122"/>
              </a:rPr>
              <a:t>种。</a:t>
            </a:r>
            <a:endParaRPr lang="zh-CN" altLang="en-US" sz="19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4" cstate="print"/>
          <a:srcRect/>
          <a:stretch>
            <a:fillRect/>
          </a:stretch>
        </p:blipFill>
        <p:spPr bwMode="auto">
          <a:xfrm>
            <a:off x="-380995" y="3550993"/>
            <a:ext cx="1358931" cy="3308595"/>
          </a:xfrm>
          <a:prstGeom prst="rect">
            <a:avLst/>
          </a:prstGeom>
          <a:noFill/>
        </p:spPr>
      </p:pic>
      <p:sp>
        <p:nvSpPr>
          <p:cNvPr id="11" name="矩形 10"/>
          <p:cNvSpPr/>
          <p:nvPr/>
        </p:nvSpPr>
        <p:spPr>
          <a:xfrm>
            <a:off x="952342" y="1333794"/>
            <a:ext cx="4285721" cy="2572364"/>
          </a:xfrm>
          <a:prstGeom prst="rect">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b="1" dirty="0" smtClean="0">
                <a:solidFill>
                  <a:srgbClr val="C00000"/>
                </a:solidFill>
                <a:latin typeface="楷体_GB2312" pitchFamily="49" charset="-122"/>
                <a:ea typeface="楷体_GB2312" pitchFamily="49" charset="-122"/>
              </a:rPr>
              <a:t>（一）估算法</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在实际土方工程中，经常会出现一些类似锥体、棱体等几何形体的地形单体，如山丘、池塘等，如图</a:t>
            </a:r>
            <a:r>
              <a:rPr lang="en-US" sz="1600" dirty="0" smtClean="0">
                <a:solidFill>
                  <a:schemeClr val="tx1"/>
                </a:solidFill>
                <a:latin typeface="微软雅黑" panose="020B0503020204020204" pitchFamily="34" charset="-122"/>
                <a:ea typeface="微软雅黑" panose="020B0503020204020204" pitchFamily="34" charset="-122"/>
              </a:rPr>
              <a:t>2-15</a:t>
            </a:r>
            <a:r>
              <a:rPr lang="zh-CN" altLang="en-US" sz="1600" dirty="0" smtClean="0">
                <a:solidFill>
                  <a:schemeClr val="tx1"/>
                </a:solidFill>
                <a:latin typeface="微软雅黑" panose="020B0503020204020204" pitchFamily="34" charset="-122"/>
                <a:ea typeface="微软雅黑" panose="020B0503020204020204" pitchFamily="34" charset="-122"/>
              </a:rPr>
              <a:t>所示。这些地形单体的体积可用相近的几何体体积公式进行计算，如表</a:t>
            </a:r>
            <a:r>
              <a:rPr lang="en-US" sz="1600" dirty="0" smtClean="0">
                <a:solidFill>
                  <a:schemeClr val="tx1"/>
                </a:solidFill>
                <a:latin typeface="微软雅黑" panose="020B0503020204020204" pitchFamily="34" charset="-122"/>
                <a:ea typeface="微软雅黑" panose="020B0503020204020204" pitchFamily="34" charset="-122"/>
              </a:rPr>
              <a:t>2-3</a:t>
            </a:r>
            <a:r>
              <a:rPr lang="zh-CN" altLang="en-US" sz="1600" dirty="0" smtClean="0">
                <a:solidFill>
                  <a:schemeClr val="tx1"/>
                </a:solidFill>
                <a:latin typeface="微软雅黑" panose="020B0503020204020204" pitchFamily="34" charset="-122"/>
                <a:ea typeface="微软雅黑" panose="020B0503020204020204" pitchFamily="34" charset="-122"/>
              </a:rPr>
              <a:t>所示。这种方法简便易行，但精度不高，多用于土方工程量的估算。</a:t>
            </a:r>
            <a:endParaRPr lang="zh-CN" altLang="en-US" sz="1600" dirty="0">
              <a:solidFill>
                <a:schemeClr val="tx1"/>
              </a:solidFill>
              <a:latin typeface="微软雅黑" panose="020B0503020204020204" pitchFamily="34" charset="-122"/>
              <a:ea typeface="微软雅黑" panose="020B0503020204020204" pitchFamily="34" charset="-122"/>
            </a:endParaRPr>
          </a:p>
        </p:txBody>
      </p:sp>
      <p:pic>
        <p:nvPicPr>
          <p:cNvPr id="12" name="Picture 2" descr="1-8"/>
          <p:cNvPicPr>
            <a:picLocks noChangeAspect="1" noChangeArrowheads="1"/>
          </p:cNvPicPr>
          <p:nvPr/>
        </p:nvPicPr>
        <p:blipFill>
          <a:blip r:embed="rId5" cstate="print"/>
          <a:srcRect/>
          <a:stretch>
            <a:fillRect/>
          </a:stretch>
        </p:blipFill>
        <p:spPr bwMode="auto">
          <a:xfrm>
            <a:off x="857103" y="4063912"/>
            <a:ext cx="4450139" cy="2128791"/>
          </a:xfrm>
          <a:prstGeom prst="rect">
            <a:avLst/>
          </a:prstGeom>
          <a:noFill/>
          <a:ln w="9525">
            <a:noFill/>
            <a:miter lim="800000"/>
            <a:headEnd/>
            <a:tailEnd/>
          </a:ln>
        </p:spPr>
      </p:pic>
      <p:graphicFrame>
        <p:nvGraphicFramePr>
          <p:cNvPr id="14" name="表格 13"/>
          <p:cNvGraphicFramePr>
            <a:graphicFrameLocks noGrp="1"/>
          </p:cNvGraphicFramePr>
          <p:nvPr/>
        </p:nvGraphicFramePr>
        <p:xfrm>
          <a:off x="5333301" y="780983"/>
          <a:ext cx="6761873" cy="5602265"/>
        </p:xfrm>
        <a:graphic>
          <a:graphicData uri="http://schemas.openxmlformats.org/drawingml/2006/table">
            <a:tbl>
              <a:tblPr firstRow="1" bandRow="1">
                <a:tableStyleId>{5C22544A-7EE6-4342-B048-85BDC9FD1C3A}</a:tableStyleId>
              </a:tblPr>
              <a:tblGrid>
                <a:gridCol w="607072"/>
                <a:gridCol w="1488170"/>
                <a:gridCol w="2380957"/>
                <a:gridCol w="2285674"/>
              </a:tblGrid>
              <a:tr h="411345">
                <a:tc>
                  <a:txBody>
                    <a:bodyPr/>
                    <a:lstStyle/>
                    <a:p>
                      <a:pPr algn="ctr">
                        <a:spcBef>
                          <a:spcPts val="300"/>
                        </a:spcBef>
                        <a:spcAft>
                          <a:spcPts val="300"/>
                        </a:spcAft>
                      </a:pPr>
                      <a:r>
                        <a:rPr lang="zh-CN" sz="1600" kern="100" dirty="0">
                          <a:latin typeface="微软雅黑" panose="020B0503020204020204" pitchFamily="34" charset="-122"/>
                          <a:ea typeface="微软雅黑" panose="020B0503020204020204" pitchFamily="34" charset="-122"/>
                          <a:cs typeface="Times New Roman" panose="02020603050405020304"/>
                        </a:rPr>
                        <a:t>序号</a:t>
                      </a:r>
                    </a:p>
                  </a:txBody>
                  <a:tcPr marL="91428" marR="91428" marT="0" marB="0" anchor="ctr"/>
                </a:tc>
                <a:tc>
                  <a:txBody>
                    <a:bodyPr/>
                    <a:lstStyle/>
                    <a:p>
                      <a:pPr algn="ctr">
                        <a:spcBef>
                          <a:spcPts val="300"/>
                        </a:spcBef>
                        <a:spcAft>
                          <a:spcPts val="300"/>
                        </a:spcAft>
                      </a:pPr>
                      <a:r>
                        <a:rPr lang="zh-CN" sz="1600" kern="100">
                          <a:latin typeface="微软雅黑" panose="020B0503020204020204" pitchFamily="34" charset="-122"/>
                          <a:ea typeface="微软雅黑" panose="020B0503020204020204" pitchFamily="34" charset="-122"/>
                          <a:cs typeface="Times New Roman" panose="02020603050405020304"/>
                        </a:rPr>
                        <a:t>几何体名称</a:t>
                      </a:r>
                    </a:p>
                  </a:txBody>
                  <a:tcPr marL="91428" marR="91428" marT="0" marB="0" anchor="ctr"/>
                </a:tc>
                <a:tc>
                  <a:txBody>
                    <a:bodyPr/>
                    <a:lstStyle/>
                    <a:p>
                      <a:pPr algn="ctr">
                        <a:spcBef>
                          <a:spcPts val="300"/>
                        </a:spcBef>
                        <a:spcAft>
                          <a:spcPts val="300"/>
                        </a:spcAft>
                      </a:pPr>
                      <a:r>
                        <a:rPr lang="zh-CN" sz="1600" kern="100">
                          <a:latin typeface="微软雅黑" panose="020B0503020204020204" pitchFamily="34" charset="-122"/>
                          <a:ea typeface="微软雅黑" panose="020B0503020204020204" pitchFamily="34" charset="-122"/>
                          <a:cs typeface="Times New Roman" panose="02020603050405020304"/>
                        </a:rPr>
                        <a:t>几何体形状</a:t>
                      </a:r>
                    </a:p>
                  </a:txBody>
                  <a:tcPr marL="91428" marR="91428" marT="0" marB="0" anchor="ctr"/>
                </a:tc>
                <a:tc>
                  <a:txBody>
                    <a:bodyPr/>
                    <a:lstStyle/>
                    <a:p>
                      <a:pPr algn="ctr">
                        <a:spcBef>
                          <a:spcPts val="300"/>
                        </a:spcBef>
                        <a:spcAft>
                          <a:spcPts val="300"/>
                        </a:spcAft>
                      </a:pPr>
                      <a:r>
                        <a:rPr lang="zh-CN" sz="1600" kern="100" dirty="0">
                          <a:latin typeface="微软雅黑" panose="020B0503020204020204" pitchFamily="34" charset="-122"/>
                          <a:ea typeface="微软雅黑" panose="020B0503020204020204" pitchFamily="34" charset="-122"/>
                          <a:cs typeface="Times New Roman" panose="02020603050405020304"/>
                        </a:rPr>
                        <a:t>体</a:t>
                      </a:r>
                      <a:r>
                        <a:rPr lang="en-US" sz="1600" kern="100" dirty="0">
                          <a:latin typeface="微软雅黑" panose="020B0503020204020204" pitchFamily="34" charset="-122"/>
                          <a:ea typeface="微软雅黑" panose="020B0503020204020204" pitchFamily="34" charset="-122"/>
                          <a:cs typeface="Times New Roman" panose="02020603050405020304"/>
                        </a:rPr>
                        <a:t>  </a:t>
                      </a:r>
                      <a:r>
                        <a:rPr lang="zh-CN" sz="1600" kern="100" dirty="0">
                          <a:latin typeface="微软雅黑" panose="020B0503020204020204" pitchFamily="34" charset="-122"/>
                          <a:ea typeface="微软雅黑" panose="020B0503020204020204" pitchFamily="34" charset="-122"/>
                          <a:cs typeface="Times New Roman" panose="02020603050405020304"/>
                        </a:rPr>
                        <a:t>积</a:t>
                      </a:r>
                    </a:p>
                  </a:txBody>
                  <a:tcPr marL="91428" marR="91428" marT="0" marB="0" anchor="ctr"/>
                </a:tc>
              </a:tr>
              <a:tr h="1080058">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1</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zh-CN" sz="1600" kern="100" dirty="0">
                          <a:latin typeface="微软雅黑" panose="020B0503020204020204" pitchFamily="34" charset="-122"/>
                          <a:ea typeface="微软雅黑" panose="020B0503020204020204" pitchFamily="34" charset="-122"/>
                          <a:cs typeface="Times New Roman" panose="02020603050405020304"/>
                        </a:rPr>
                        <a:t>圆锥</a:t>
                      </a:r>
                    </a:p>
                  </a:txBody>
                  <a:tcPr marL="91428" marR="91428" marT="0" marB="0" anchor="ctr"/>
                </a:tc>
                <a:tc>
                  <a:txBody>
                    <a:bodyPr/>
                    <a:lstStyle/>
                    <a:p>
                      <a:pPr algn="ctr">
                        <a:spcBef>
                          <a:spcPts val="200"/>
                        </a:spcBef>
                        <a:spcAft>
                          <a:spcPts val="200"/>
                        </a:spcAft>
                      </a:pPr>
                      <a:endParaRPr lang="en-US" sz="1600" kern="0" dirty="0">
                        <a:latin typeface="微软雅黑" panose="020B0503020204020204" pitchFamily="34" charset="-122"/>
                        <a:ea typeface="微软雅黑" panose="020B0503020204020204" pitchFamily="34" charset="-122"/>
                        <a:cs typeface="宋体" panose="02010600030101010101" pitchFamily="2" charset="-122"/>
                      </a:endParaRPr>
                    </a:p>
                  </a:txBody>
                  <a:tcPr marL="91428" marR="91428" marT="0" marB="0" anchor="ctr"/>
                </a:tc>
                <a:tc>
                  <a:txBody>
                    <a:bodyPr/>
                    <a:lstStyle/>
                    <a:p>
                      <a:pPr algn="ctr">
                        <a:spcBef>
                          <a:spcPts val="200"/>
                        </a:spcBef>
                        <a:spcAft>
                          <a:spcPts val="200"/>
                        </a:spcAft>
                      </a:pPr>
                      <a:endParaRPr lang="en-US"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r h="1080058">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2</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zh-CN" sz="1600" kern="100" dirty="0">
                          <a:latin typeface="微软雅黑" panose="020B0503020204020204" pitchFamily="34" charset="-122"/>
                          <a:ea typeface="微软雅黑" panose="020B0503020204020204" pitchFamily="34" charset="-122"/>
                          <a:cs typeface="Times New Roman" panose="02020603050405020304"/>
                        </a:rPr>
                        <a:t>圆台</a:t>
                      </a:r>
                    </a:p>
                  </a:txBody>
                  <a:tcPr marL="91428" marR="91428" marT="0" marB="0" anchor="ctr"/>
                </a:tc>
                <a:tc>
                  <a:txBody>
                    <a:bodyPr/>
                    <a:lstStyle/>
                    <a:p>
                      <a:pPr algn="ctr">
                        <a:spcBef>
                          <a:spcPts val="200"/>
                        </a:spcBef>
                        <a:spcAft>
                          <a:spcPts val="200"/>
                        </a:spcAft>
                      </a:pPr>
                      <a:endParaRPr lang="en-US"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endParaRPr lang="en-US"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r h="1080058">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3</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zh-CN" sz="1600" kern="100">
                          <a:latin typeface="微软雅黑" panose="020B0503020204020204" pitchFamily="34" charset="-122"/>
                          <a:ea typeface="微软雅黑" panose="020B0503020204020204" pitchFamily="34" charset="-122"/>
                          <a:cs typeface="Times New Roman" panose="02020603050405020304"/>
                        </a:rPr>
                        <a:t>棱锥</a:t>
                      </a:r>
                    </a:p>
                  </a:txBody>
                  <a:tcPr marL="91428" marR="91428" marT="0" marB="0" anchor="ctr"/>
                </a:tc>
                <a:tc>
                  <a:txBody>
                    <a:bodyPr/>
                    <a:lstStyle/>
                    <a:p>
                      <a:pPr algn="ctr">
                        <a:spcBef>
                          <a:spcPts val="200"/>
                        </a:spcBef>
                        <a:spcAft>
                          <a:spcPts val="200"/>
                        </a:spcAft>
                      </a:pPr>
                      <a:endParaRPr lang="en-US"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endParaRPr lang="en-US"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r h="998019">
                <a:tc>
                  <a:txBody>
                    <a:bodyPr/>
                    <a:lstStyle/>
                    <a:p>
                      <a:pPr algn="ctr">
                        <a:spcBef>
                          <a:spcPts val="200"/>
                        </a:spcBef>
                        <a:spcAft>
                          <a:spcPts val="200"/>
                        </a:spcAft>
                      </a:pPr>
                      <a:r>
                        <a:rPr lang="en-US" sz="1600" kern="100">
                          <a:latin typeface="微软雅黑" panose="020B0503020204020204" pitchFamily="34" charset="-122"/>
                          <a:ea typeface="微软雅黑" panose="020B0503020204020204" pitchFamily="34" charset="-122"/>
                          <a:cs typeface="Times New Roman" panose="02020603050405020304"/>
                        </a:rPr>
                        <a:t>4</a:t>
                      </a:r>
                      <a:endParaRPr lang="zh-CN" sz="16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zh-CN" sz="1600" kern="100">
                          <a:latin typeface="微软雅黑" panose="020B0503020204020204" pitchFamily="34" charset="-122"/>
                          <a:ea typeface="微软雅黑" panose="020B0503020204020204" pitchFamily="34" charset="-122"/>
                          <a:cs typeface="Times New Roman" panose="02020603050405020304"/>
                        </a:rPr>
                        <a:t>棱台</a:t>
                      </a:r>
                    </a:p>
                  </a:txBody>
                  <a:tcPr marL="91428" marR="91428" marT="0" marB="0" anchor="ctr"/>
                </a:tc>
                <a:tc>
                  <a:txBody>
                    <a:bodyPr/>
                    <a:lstStyle/>
                    <a:p>
                      <a:pPr algn="ctr">
                        <a:spcBef>
                          <a:spcPts val="200"/>
                        </a:spcBef>
                        <a:spcAft>
                          <a:spcPts val="200"/>
                        </a:spcAft>
                      </a:pPr>
                      <a:endParaRPr lang="en-US"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endParaRPr lang="en-US"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r h="952727">
                <a:tc>
                  <a:txBody>
                    <a:bodyPr/>
                    <a:lstStyle/>
                    <a:p>
                      <a:pPr algn="ctr">
                        <a:spcBef>
                          <a:spcPts val="200"/>
                        </a:spcBef>
                        <a:spcAft>
                          <a:spcPts val="200"/>
                        </a:spcAft>
                      </a:pPr>
                      <a:r>
                        <a:rPr lang="en-US" sz="1600" kern="100" dirty="0">
                          <a:latin typeface="微软雅黑" panose="020B0503020204020204" pitchFamily="34" charset="-122"/>
                          <a:ea typeface="微软雅黑" panose="020B0503020204020204" pitchFamily="34" charset="-122"/>
                          <a:cs typeface="Times New Roman" panose="02020603050405020304"/>
                        </a:rPr>
                        <a:t>5</a:t>
                      </a:r>
                      <a:endParaRPr lang="zh-CN"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r>
                        <a:rPr lang="zh-CN" sz="1600" kern="100">
                          <a:latin typeface="微软雅黑" panose="020B0503020204020204" pitchFamily="34" charset="-122"/>
                          <a:ea typeface="微软雅黑" panose="020B0503020204020204" pitchFamily="34" charset="-122"/>
                          <a:cs typeface="Times New Roman" panose="02020603050405020304"/>
                        </a:rPr>
                        <a:t>球缺</a:t>
                      </a:r>
                    </a:p>
                  </a:txBody>
                  <a:tcPr marL="91428" marR="91428" marT="0" marB="0" anchor="ctr"/>
                </a:tc>
                <a:tc>
                  <a:txBody>
                    <a:bodyPr/>
                    <a:lstStyle/>
                    <a:p>
                      <a:pPr algn="ctr">
                        <a:spcBef>
                          <a:spcPts val="200"/>
                        </a:spcBef>
                        <a:spcAft>
                          <a:spcPts val="200"/>
                        </a:spcAft>
                      </a:pPr>
                      <a:endParaRPr lang="en-US"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endParaRPr lang="en-US" sz="16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bl>
          </a:graphicData>
        </a:graphic>
      </p:graphicFrame>
      <p:pic>
        <p:nvPicPr>
          <p:cNvPr id="17" name="Picture 3" descr="b1-1a"/>
          <p:cNvPicPr>
            <a:picLocks noChangeAspect="1" noChangeArrowheads="1"/>
          </p:cNvPicPr>
          <p:nvPr/>
        </p:nvPicPr>
        <p:blipFill>
          <a:blip r:embed="rId6" cstate="print"/>
          <a:srcRect/>
          <a:stretch>
            <a:fillRect/>
          </a:stretch>
        </p:blipFill>
        <p:spPr bwMode="auto">
          <a:xfrm>
            <a:off x="7809495" y="1238522"/>
            <a:ext cx="1428574" cy="1003404"/>
          </a:xfrm>
          <a:prstGeom prst="rect">
            <a:avLst/>
          </a:prstGeom>
          <a:noFill/>
          <a:ln w="9525">
            <a:noFill/>
            <a:miter lim="800000"/>
            <a:headEnd/>
            <a:tailEnd/>
          </a:ln>
        </p:spPr>
      </p:pic>
      <p:pic>
        <p:nvPicPr>
          <p:cNvPr id="18" name="Picture 4" descr="b1-1b"/>
          <p:cNvPicPr>
            <a:picLocks noChangeAspect="1" noChangeArrowheads="1"/>
          </p:cNvPicPr>
          <p:nvPr/>
        </p:nvPicPr>
        <p:blipFill>
          <a:blip r:embed="rId7" cstate="print"/>
          <a:srcRect/>
          <a:stretch>
            <a:fillRect/>
          </a:stretch>
        </p:blipFill>
        <p:spPr bwMode="auto">
          <a:xfrm>
            <a:off x="7904734" y="2270781"/>
            <a:ext cx="1142859" cy="1063741"/>
          </a:xfrm>
          <a:prstGeom prst="rect">
            <a:avLst/>
          </a:prstGeom>
          <a:noFill/>
          <a:ln w="9525">
            <a:noFill/>
            <a:miter lim="800000"/>
            <a:headEnd/>
            <a:tailEnd/>
          </a:ln>
        </p:spPr>
      </p:pic>
      <p:pic>
        <p:nvPicPr>
          <p:cNvPr id="19" name="Picture 5" descr="b1-1c"/>
          <p:cNvPicPr>
            <a:picLocks noChangeAspect="1" noChangeArrowheads="1"/>
          </p:cNvPicPr>
          <p:nvPr/>
        </p:nvPicPr>
        <p:blipFill>
          <a:blip r:embed="rId8" cstate="print"/>
          <a:srcRect/>
          <a:stretch>
            <a:fillRect/>
          </a:stretch>
        </p:blipFill>
        <p:spPr bwMode="auto">
          <a:xfrm>
            <a:off x="7904734" y="3334522"/>
            <a:ext cx="1238097" cy="1060111"/>
          </a:xfrm>
          <a:prstGeom prst="rect">
            <a:avLst/>
          </a:prstGeom>
          <a:noFill/>
          <a:ln w="9525">
            <a:noFill/>
            <a:miter lim="800000"/>
            <a:headEnd/>
            <a:tailEnd/>
          </a:ln>
        </p:spPr>
      </p:pic>
      <p:pic>
        <p:nvPicPr>
          <p:cNvPr id="20" name="Picture 6" descr="b1-1d"/>
          <p:cNvPicPr>
            <a:picLocks noChangeAspect="1" noChangeArrowheads="1"/>
          </p:cNvPicPr>
          <p:nvPr/>
        </p:nvPicPr>
        <p:blipFill>
          <a:blip r:embed="rId9" cstate="print"/>
          <a:srcRect/>
          <a:stretch>
            <a:fillRect/>
          </a:stretch>
        </p:blipFill>
        <p:spPr bwMode="auto">
          <a:xfrm>
            <a:off x="7999972" y="4477795"/>
            <a:ext cx="1142859" cy="945225"/>
          </a:xfrm>
          <a:prstGeom prst="rect">
            <a:avLst/>
          </a:prstGeom>
          <a:noFill/>
          <a:ln w="9525">
            <a:noFill/>
            <a:miter lim="800000"/>
            <a:headEnd/>
            <a:tailEnd/>
          </a:ln>
        </p:spPr>
      </p:pic>
      <p:pic>
        <p:nvPicPr>
          <p:cNvPr id="21" name="Picture 7" descr="b1-1e"/>
          <p:cNvPicPr>
            <a:picLocks noChangeAspect="1" noChangeArrowheads="1"/>
          </p:cNvPicPr>
          <p:nvPr/>
        </p:nvPicPr>
        <p:blipFill>
          <a:blip r:embed="rId10" cstate="print"/>
          <a:srcRect/>
          <a:stretch>
            <a:fillRect/>
          </a:stretch>
        </p:blipFill>
        <p:spPr bwMode="auto">
          <a:xfrm>
            <a:off x="7619019" y="5430521"/>
            <a:ext cx="2000004" cy="903943"/>
          </a:xfrm>
          <a:prstGeom prst="rect">
            <a:avLst/>
          </a:prstGeom>
          <a:noFill/>
          <a:ln w="9525">
            <a:noFill/>
            <a:miter lim="800000"/>
            <a:headEnd/>
            <a:tailEnd/>
          </a:ln>
        </p:spPr>
      </p:pic>
      <p:graphicFrame>
        <p:nvGraphicFramePr>
          <p:cNvPr id="22" name="Object 8"/>
          <p:cNvGraphicFramePr>
            <a:graphicFrameLocks noChangeAspect="1"/>
          </p:cNvGraphicFramePr>
          <p:nvPr/>
        </p:nvGraphicFramePr>
        <p:xfrm>
          <a:off x="10476167" y="1333795"/>
          <a:ext cx="1393448" cy="821437"/>
        </p:xfrm>
        <a:graphic>
          <a:graphicData uri="http://schemas.openxmlformats.org/presentationml/2006/ole">
            <p:oleObj spid="_x0000_s61445" name="Equation" r:id="rId11" imgW="532937" imgH="317225" progId="">
              <p:embed/>
            </p:oleObj>
          </a:graphicData>
        </a:graphic>
      </p:graphicFrame>
      <p:graphicFrame>
        <p:nvGraphicFramePr>
          <p:cNvPr id="23" name="Object 10"/>
          <p:cNvGraphicFramePr>
            <a:graphicFrameLocks noChangeAspect="1"/>
          </p:cNvGraphicFramePr>
          <p:nvPr/>
        </p:nvGraphicFramePr>
        <p:xfrm>
          <a:off x="9809500" y="2381794"/>
          <a:ext cx="2326080" cy="679544"/>
        </p:xfrm>
        <a:graphic>
          <a:graphicData uri="http://schemas.openxmlformats.org/presentationml/2006/ole">
            <p:oleObj spid="_x0000_s61444" name="Equation" r:id="rId12" imgW="1079032" imgH="317362" progId="">
              <p:embed/>
            </p:oleObj>
          </a:graphicData>
        </a:graphic>
      </p:graphicFrame>
      <p:graphicFrame>
        <p:nvGraphicFramePr>
          <p:cNvPr id="24" name="Object 12"/>
          <p:cNvGraphicFramePr>
            <a:graphicFrameLocks noChangeAspect="1"/>
          </p:cNvGraphicFramePr>
          <p:nvPr/>
        </p:nvGraphicFramePr>
        <p:xfrm>
          <a:off x="10666644" y="3525067"/>
          <a:ext cx="1099136" cy="772012"/>
        </p:xfrm>
        <a:graphic>
          <a:graphicData uri="http://schemas.openxmlformats.org/presentationml/2006/ole">
            <p:oleObj spid="_x0000_s61443" name="Equation" r:id="rId13" imgW="444114" imgH="317225" progId="">
              <p:embed/>
            </p:oleObj>
          </a:graphicData>
        </a:graphic>
      </p:graphicFrame>
      <p:graphicFrame>
        <p:nvGraphicFramePr>
          <p:cNvPr id="25" name="Object 14"/>
          <p:cNvGraphicFramePr>
            <a:graphicFrameLocks noChangeAspect="1"/>
          </p:cNvGraphicFramePr>
          <p:nvPr/>
        </p:nvGraphicFramePr>
        <p:xfrm>
          <a:off x="9999977" y="4668340"/>
          <a:ext cx="2095241" cy="571636"/>
        </p:xfrm>
        <a:graphic>
          <a:graphicData uri="http://schemas.openxmlformats.org/presentationml/2006/ole">
            <p:oleObj spid="_x0000_s61442" name="Equation" r:id="rId14" imgW="1155199" imgH="317362" progId="">
              <p:embed/>
            </p:oleObj>
          </a:graphicData>
        </a:graphic>
      </p:graphicFrame>
      <p:graphicFrame>
        <p:nvGraphicFramePr>
          <p:cNvPr id="26" name="Object 16"/>
          <p:cNvGraphicFramePr>
            <a:graphicFrameLocks noChangeAspect="1"/>
          </p:cNvGraphicFramePr>
          <p:nvPr/>
        </p:nvGraphicFramePr>
        <p:xfrm>
          <a:off x="10190453" y="5716340"/>
          <a:ext cx="1774058" cy="629732"/>
        </p:xfrm>
        <a:graphic>
          <a:graphicData uri="http://schemas.openxmlformats.org/presentationml/2006/ole">
            <p:oleObj spid="_x0000_s61441" name="Equation" r:id="rId15" imgW="888614" imgH="317362" progId="">
              <p:embed/>
            </p:oleObj>
          </a:graphicData>
        </a:graphic>
      </p:graphicFrame>
      <p:sp>
        <p:nvSpPr>
          <p:cNvPr id="27" name="TextBox 26"/>
          <p:cNvSpPr txBox="1"/>
          <p:nvPr/>
        </p:nvSpPr>
        <p:spPr>
          <a:xfrm>
            <a:off x="5185216" y="6284940"/>
            <a:ext cx="5999393" cy="584771"/>
          </a:xfrm>
          <a:prstGeom prst="rect">
            <a:avLst/>
          </a:prstGeom>
          <a:noFill/>
        </p:spPr>
        <p:txBody>
          <a:bodyPr wrap="none" lIns="121917" tIns="60958" rIns="121917" bIns="60958" rtlCol="0">
            <a:spAutoFit/>
          </a:bodyPr>
          <a:lstStyle/>
          <a:p>
            <a:r>
              <a:rPr lang="zh-CN" altLang="en-US" sz="1500" dirty="0" smtClean="0">
                <a:latin typeface="微软雅黑" panose="020B0503020204020204" pitchFamily="34" charset="-122"/>
                <a:ea typeface="微软雅黑" panose="020B0503020204020204" pitchFamily="34" charset="-122"/>
              </a:rPr>
              <a:t>注：</a:t>
            </a:r>
            <a:r>
              <a:rPr lang="en-US" sz="1500" i="1" dirty="0" smtClean="0">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1500" dirty="0" smtClean="0">
                <a:latin typeface="微软雅黑" panose="020B0503020204020204" pitchFamily="34" charset="-122"/>
                <a:ea typeface="微软雅黑" panose="020B0503020204020204" pitchFamily="34" charset="-122"/>
              </a:rPr>
              <a:t>——</a:t>
            </a:r>
            <a:r>
              <a:rPr lang="zh-CN" altLang="en-US" sz="1500" dirty="0" smtClean="0">
                <a:latin typeface="微软雅黑" panose="020B0503020204020204" pitchFamily="34" charset="-122"/>
                <a:ea typeface="微软雅黑" panose="020B0503020204020204" pitchFamily="34" charset="-122"/>
              </a:rPr>
              <a:t>体积；</a:t>
            </a:r>
            <a:r>
              <a:rPr lang="en-US" sz="1500" i="1" dirty="0" smtClean="0">
                <a:latin typeface="Times New Roman" panose="02020603050405020304" pitchFamily="18" charset="0"/>
                <a:ea typeface="微软雅黑" panose="020B0503020204020204" pitchFamily="34" charset="-122"/>
                <a:cs typeface="Times New Roman" panose="02020603050405020304" pitchFamily="18" charset="0"/>
              </a:rPr>
              <a:t>r</a:t>
            </a:r>
            <a:r>
              <a:rPr lang="en-US" altLang="zh-CN" sz="1500" dirty="0" smtClean="0">
                <a:latin typeface="微软雅黑" panose="020B0503020204020204" pitchFamily="34" charset="-122"/>
                <a:ea typeface="微软雅黑" panose="020B0503020204020204" pitchFamily="34" charset="-122"/>
              </a:rPr>
              <a:t>——</a:t>
            </a:r>
            <a:r>
              <a:rPr lang="zh-CN" altLang="en-US" sz="1500" dirty="0" smtClean="0">
                <a:latin typeface="微软雅黑" panose="020B0503020204020204" pitchFamily="34" charset="-122"/>
                <a:ea typeface="微软雅黑" panose="020B0503020204020204" pitchFamily="34" charset="-122"/>
              </a:rPr>
              <a:t>半径；</a:t>
            </a:r>
            <a:r>
              <a:rPr lang="en-US" sz="1500" i="1" dirty="0" smtClean="0">
                <a:latin typeface="微软雅黑" panose="020B0503020204020204" pitchFamily="34" charset="-122"/>
                <a:ea typeface="微软雅黑" panose="020B0503020204020204" pitchFamily="34" charset="-122"/>
              </a:rPr>
              <a:t> </a:t>
            </a:r>
            <a:r>
              <a:rPr lang="en-US" sz="1500" i="1" dirty="0" smtClean="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1500" dirty="0" smtClean="0">
                <a:latin typeface="微软雅黑" panose="020B0503020204020204" pitchFamily="34" charset="-122"/>
                <a:ea typeface="微软雅黑" panose="020B0503020204020204" pitchFamily="34" charset="-122"/>
              </a:rPr>
              <a:t>——</a:t>
            </a:r>
            <a:r>
              <a:rPr lang="zh-CN" altLang="en-US" sz="1500" dirty="0" smtClean="0">
                <a:latin typeface="微软雅黑" panose="020B0503020204020204" pitchFamily="34" charset="-122"/>
                <a:ea typeface="微软雅黑" panose="020B0503020204020204" pitchFamily="34" charset="-122"/>
              </a:rPr>
              <a:t>高；</a:t>
            </a:r>
            <a:r>
              <a:rPr lang="en-US" sz="1500" i="1" dirty="0" smtClean="0">
                <a:latin typeface="微软雅黑" panose="020B0503020204020204" pitchFamily="34" charset="-122"/>
                <a:ea typeface="微软雅黑" panose="020B0503020204020204" pitchFamily="34" charset="-122"/>
              </a:rPr>
              <a:t>r</a:t>
            </a:r>
            <a:r>
              <a:rPr lang="en-US" sz="1500" baseline="-25000" dirty="0" smtClean="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5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sz="1500" i="1" dirty="0" smtClean="0">
                <a:latin typeface="Times New Roman" panose="02020603050405020304" pitchFamily="18" charset="0"/>
                <a:ea typeface="微软雅黑" panose="020B0503020204020204" pitchFamily="34" charset="-122"/>
                <a:cs typeface="Times New Roman" panose="02020603050405020304" pitchFamily="18" charset="0"/>
              </a:rPr>
              <a:t>r</a:t>
            </a:r>
            <a:r>
              <a:rPr lang="en-US" sz="1500" baseline="-25000"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500" dirty="0" smtClean="0">
                <a:latin typeface="微软雅黑" panose="020B0503020204020204" pitchFamily="34" charset="-122"/>
                <a:ea typeface="微软雅黑" panose="020B0503020204020204" pitchFamily="34" charset="-122"/>
              </a:rPr>
              <a:t>——</a:t>
            </a:r>
            <a:r>
              <a:rPr lang="zh-CN" altLang="en-US" sz="1500" dirty="0" smtClean="0">
                <a:latin typeface="微软雅黑" panose="020B0503020204020204" pitchFamily="34" charset="-122"/>
                <a:ea typeface="微软雅黑" panose="020B0503020204020204" pitchFamily="34" charset="-122"/>
              </a:rPr>
              <a:t>上、下底半径；</a:t>
            </a:r>
            <a:endParaRPr lang="en-US" altLang="zh-CN" sz="1500" dirty="0" smtClean="0">
              <a:latin typeface="微软雅黑" panose="020B0503020204020204" pitchFamily="34" charset="-122"/>
              <a:ea typeface="微软雅黑" panose="020B0503020204020204" pitchFamily="34" charset="-122"/>
            </a:endParaRPr>
          </a:p>
          <a:p>
            <a:r>
              <a:rPr lang="en-US" sz="1500" i="1" dirty="0" smtClean="0">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1500" dirty="0" smtClean="0">
                <a:latin typeface="微软雅黑" panose="020B0503020204020204" pitchFamily="34" charset="-122"/>
                <a:ea typeface="微软雅黑" panose="020B0503020204020204" pitchFamily="34" charset="-122"/>
              </a:rPr>
              <a:t>——</a:t>
            </a:r>
            <a:r>
              <a:rPr lang="zh-CN" altLang="en-US" sz="1500" dirty="0" smtClean="0">
                <a:latin typeface="微软雅黑" panose="020B0503020204020204" pitchFamily="34" charset="-122"/>
                <a:ea typeface="微软雅黑" panose="020B0503020204020204" pitchFamily="34" charset="-122"/>
              </a:rPr>
              <a:t>底面积；</a:t>
            </a:r>
            <a:r>
              <a:rPr lang="en-US" sz="1500" i="1" dirty="0" smtClean="0">
                <a:latin typeface="Times New Roman" panose="02020603050405020304" pitchFamily="18" charset="0"/>
                <a:ea typeface="微软雅黑" panose="020B0503020204020204" pitchFamily="34" charset="-122"/>
                <a:cs typeface="Times New Roman" panose="02020603050405020304" pitchFamily="18" charset="0"/>
              </a:rPr>
              <a:t>S</a:t>
            </a:r>
            <a:r>
              <a:rPr lang="en-US" sz="1500" baseline="-25000" dirty="0" smtClean="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5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sz="1500" i="1" dirty="0" smtClean="0">
                <a:latin typeface="Times New Roman" panose="02020603050405020304" pitchFamily="18" charset="0"/>
                <a:ea typeface="微软雅黑" panose="020B0503020204020204" pitchFamily="34" charset="-122"/>
                <a:cs typeface="Times New Roman" panose="02020603050405020304" pitchFamily="18" charset="0"/>
              </a:rPr>
              <a:t>S</a:t>
            </a:r>
            <a:r>
              <a:rPr lang="en-US" sz="1500" baseline="-25000"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500" dirty="0" smtClean="0">
                <a:latin typeface="微软雅黑" panose="020B0503020204020204" pitchFamily="34" charset="-122"/>
                <a:ea typeface="微软雅黑" panose="020B0503020204020204" pitchFamily="34" charset="-122"/>
              </a:rPr>
              <a:t>——</a:t>
            </a:r>
            <a:r>
              <a:rPr lang="zh-CN" altLang="en-US" sz="1500" dirty="0" smtClean="0">
                <a:latin typeface="微软雅黑" panose="020B0503020204020204" pitchFamily="34" charset="-122"/>
                <a:ea typeface="微软雅黑" panose="020B0503020204020204" pitchFamily="34" charset="-122"/>
              </a:rPr>
              <a:t>上、下底面积。</a:t>
            </a:r>
            <a:endParaRPr lang="zh-CN" altLang="en-US" sz="15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7047589" y="488013"/>
            <a:ext cx="2953688" cy="369328"/>
          </a:xfrm>
          <a:prstGeom prst="rect">
            <a:avLst/>
          </a:prstGeom>
          <a:noFill/>
        </p:spPr>
        <p:txBody>
          <a:bodyPr wrap="non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表</a:t>
            </a:r>
            <a:r>
              <a:rPr lang="en-US" sz="1600" dirty="0" smtClean="0">
                <a:latin typeface="微软雅黑" panose="020B0503020204020204" pitchFamily="34" charset="-122"/>
                <a:ea typeface="微软雅黑" panose="020B0503020204020204" pitchFamily="34" charset="-122"/>
              </a:rPr>
              <a:t>2-3  </a:t>
            </a:r>
            <a:r>
              <a:rPr lang="zh-CN" altLang="en-US" sz="1600" dirty="0" smtClean="0">
                <a:latin typeface="微软雅黑" panose="020B0503020204020204" pitchFamily="34" charset="-122"/>
                <a:ea typeface="微软雅黑" panose="020B0503020204020204" pitchFamily="34" charset="-122"/>
              </a:rPr>
              <a:t>用体积公式估算土方量</a:t>
            </a:r>
            <a:endParaRPr lang="zh-CN" altLang="en-US" sz="16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1501221" y="6097431"/>
            <a:ext cx="2953688" cy="369328"/>
          </a:xfrm>
          <a:prstGeom prst="rect">
            <a:avLst/>
          </a:prstGeom>
          <a:noFill/>
        </p:spPr>
        <p:txBody>
          <a:bodyPr wrap="none" lIns="121917" tIns="60958" rIns="121917" bIns="60958" rtlCol="0">
            <a:spAutoFit/>
          </a:bodyPr>
          <a:lstStyle/>
          <a:p>
            <a:r>
              <a:rPr lang="zh-CN" altLang="en-US"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a</a:t>
            </a:r>
            <a:r>
              <a:rPr lang="zh-CN" altLang="en-US"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lang="zh-CN" altLang="en-US"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b</a:t>
            </a:r>
            <a:r>
              <a:rPr lang="zh-CN" altLang="en-US" sz="1600" dirty="0" smtClean="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1390094" y="6287976"/>
            <a:ext cx="3279097" cy="369328"/>
          </a:xfrm>
          <a:prstGeom prst="rect">
            <a:avLst/>
          </a:prstGeom>
          <a:noFill/>
        </p:spPr>
        <p:txBody>
          <a:bodyPr wrap="non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图</a:t>
            </a:r>
            <a:r>
              <a:rPr lang="en-US" sz="1600" dirty="0" smtClean="0">
                <a:latin typeface="微软雅黑" panose="020B0503020204020204" pitchFamily="34" charset="-122"/>
                <a:ea typeface="微软雅黑" panose="020B0503020204020204" pitchFamily="34" charset="-122"/>
              </a:rPr>
              <a:t>2-15  </a:t>
            </a:r>
            <a:r>
              <a:rPr lang="zh-CN" altLang="en-US" sz="1600" dirty="0" smtClean="0">
                <a:latin typeface="微软雅黑" panose="020B0503020204020204" pitchFamily="34" charset="-122"/>
                <a:ea typeface="微软雅黑" panose="020B0503020204020204" pitchFamily="34" charset="-122"/>
              </a:rPr>
              <a:t>近似规则图形估算土方量</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ppt_x</p:attrName>
                                        </p:attrNameLst>
                                      </p:cBhvr>
                                      <p:tavLst>
                                        <p:tav tm="0">
                                          <p:val>
                                            <p:strVal val="#ppt_x-.2"/>
                                          </p:val>
                                        </p:tav>
                                        <p:tav tm="100000">
                                          <p:val>
                                            <p:strVal val="#ppt_x"/>
                                          </p:val>
                                        </p:tav>
                                      </p:tavLst>
                                    </p:anim>
                                    <p:anim calcmode="lin" valueType="num">
                                      <p:cBhvr>
                                        <p:cTn id="1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
                                        </p:tgtEl>
                                      </p:cBhvr>
                                    </p:animEffect>
                                  </p:childTnLst>
                                </p:cTn>
                              </p:par>
                              <p:par>
                                <p:cTn id="16" presetID="2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ppt_x</p:attrName>
                                        </p:attrNameLst>
                                      </p:cBhvr>
                                      <p:tavLst>
                                        <p:tav tm="0">
                                          <p:val>
                                            <p:strVal val="#ppt_x-.2"/>
                                          </p:val>
                                        </p:tav>
                                        <p:tav tm="100000">
                                          <p:val>
                                            <p:strVal val="#ppt_x"/>
                                          </p:val>
                                        </p:tav>
                                      </p:tavLst>
                                    </p:anim>
                                    <p:anim calcmode="lin" valueType="num">
                                      <p:cBhvr>
                                        <p:cTn id="1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2"/>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0" fill="hold"/>
                                        <p:tgtEl>
                                          <p:spTgt spid="29"/>
                                        </p:tgtEl>
                                        <p:attrNameLst>
                                          <p:attrName>ppt_x</p:attrName>
                                        </p:attrNameLst>
                                      </p:cBhvr>
                                      <p:tavLst>
                                        <p:tav tm="0">
                                          <p:val>
                                            <p:strVal val="#ppt_x-.2"/>
                                          </p:val>
                                        </p:tav>
                                        <p:tav tm="100000">
                                          <p:val>
                                            <p:strVal val="#ppt_x"/>
                                          </p:val>
                                        </p:tav>
                                      </p:tavLst>
                                    </p:anim>
                                    <p:anim calcmode="lin" valueType="num">
                                      <p:cBhvr>
                                        <p:cTn id="2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9"/>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ppt_x</p:attrName>
                                        </p:attrNameLst>
                                      </p:cBhvr>
                                      <p:tavLst>
                                        <p:tav tm="0">
                                          <p:val>
                                            <p:strVal val="#ppt_x-.2"/>
                                          </p:val>
                                        </p:tav>
                                        <p:tav tm="100000">
                                          <p:val>
                                            <p:strVal val="#ppt_x"/>
                                          </p:val>
                                        </p:tav>
                                      </p:tavLst>
                                    </p:anim>
                                    <p:anim calcmode="lin" valueType="num">
                                      <p:cBhvr>
                                        <p:cTn id="29"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0"/>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ppt_x</p:attrName>
                                        </p:attrNameLst>
                                      </p:cBhvr>
                                      <p:tavLst>
                                        <p:tav tm="0">
                                          <p:val>
                                            <p:strVal val="#ppt_x-.2"/>
                                          </p:val>
                                        </p:tav>
                                        <p:tav tm="100000">
                                          <p:val>
                                            <p:strVal val="#ppt_x"/>
                                          </p:val>
                                        </p:tav>
                                      </p:tavLst>
                                    </p:anim>
                                    <p:anim calcmode="lin" valueType="num">
                                      <p:cBhvr>
                                        <p:cTn id="34"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8"/>
                                        </p:tgtEl>
                                      </p:cBhvr>
                                    </p:animEffect>
                                  </p:childTnLst>
                                </p:cTn>
                              </p:par>
                              <p:par>
                                <p:cTn id="36" presetID="29"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ppt_x</p:attrName>
                                        </p:attrNameLst>
                                      </p:cBhvr>
                                      <p:tavLst>
                                        <p:tav tm="0">
                                          <p:val>
                                            <p:strVal val="#ppt_x-.2"/>
                                          </p:val>
                                        </p:tav>
                                        <p:tav tm="100000">
                                          <p:val>
                                            <p:strVal val="#ppt_x"/>
                                          </p:val>
                                        </p:tav>
                                      </p:tavLst>
                                    </p:anim>
                                    <p:anim calcmode="lin" valueType="num">
                                      <p:cBhvr>
                                        <p:cTn id="3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4"/>
                                        </p:tgtEl>
                                      </p:cBhvr>
                                    </p:animEffect>
                                  </p:childTnLst>
                                </p:cTn>
                              </p:par>
                              <p:par>
                                <p:cTn id="41" presetID="29"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ppt_x</p:attrName>
                                        </p:attrNameLst>
                                      </p:cBhvr>
                                      <p:tavLst>
                                        <p:tav tm="0">
                                          <p:val>
                                            <p:strVal val="#ppt_x-.2"/>
                                          </p:val>
                                        </p:tav>
                                        <p:tav tm="100000">
                                          <p:val>
                                            <p:strVal val="#ppt_x"/>
                                          </p:val>
                                        </p:tav>
                                      </p:tavLst>
                                    </p:anim>
                                    <p:anim calcmode="lin" valueType="num">
                                      <p:cBhvr>
                                        <p:cTn id="4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7"/>
                                        </p:tgtEl>
                                      </p:cBhvr>
                                    </p:animEffect>
                                  </p:childTnLst>
                                </p:cTn>
                              </p:par>
                              <p:par>
                                <p:cTn id="46" presetID="29"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ppt_x</p:attrName>
                                        </p:attrNameLst>
                                      </p:cBhvr>
                                      <p:tavLst>
                                        <p:tav tm="0">
                                          <p:val>
                                            <p:strVal val="#ppt_x-.2"/>
                                          </p:val>
                                        </p:tav>
                                        <p:tav tm="100000">
                                          <p:val>
                                            <p:strVal val="#ppt_x"/>
                                          </p:val>
                                        </p:tav>
                                      </p:tavLst>
                                    </p:anim>
                                    <p:anim calcmode="lin" valueType="num">
                                      <p:cBhvr>
                                        <p:cTn id="4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8"/>
                                        </p:tgtEl>
                                      </p:cBhvr>
                                    </p:animEffect>
                                  </p:childTnLst>
                                </p:cTn>
                              </p:par>
                              <p:par>
                                <p:cTn id="51" presetID="29"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1000" fill="hold"/>
                                        <p:tgtEl>
                                          <p:spTgt spid="19"/>
                                        </p:tgtEl>
                                        <p:attrNameLst>
                                          <p:attrName>ppt_x</p:attrName>
                                        </p:attrNameLst>
                                      </p:cBhvr>
                                      <p:tavLst>
                                        <p:tav tm="0">
                                          <p:val>
                                            <p:strVal val="#ppt_x-.2"/>
                                          </p:val>
                                        </p:tav>
                                        <p:tav tm="100000">
                                          <p:val>
                                            <p:strVal val="#ppt_x"/>
                                          </p:val>
                                        </p:tav>
                                      </p:tavLst>
                                    </p:anim>
                                    <p:anim calcmode="lin" valueType="num">
                                      <p:cBhvr>
                                        <p:cTn id="54"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9"/>
                                        </p:tgtEl>
                                      </p:cBhvr>
                                    </p:animEffect>
                                  </p:childTnLst>
                                </p:cTn>
                              </p:par>
                              <p:par>
                                <p:cTn id="56" presetID="29"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1000" fill="hold"/>
                                        <p:tgtEl>
                                          <p:spTgt spid="20"/>
                                        </p:tgtEl>
                                        <p:attrNameLst>
                                          <p:attrName>ppt_x</p:attrName>
                                        </p:attrNameLst>
                                      </p:cBhvr>
                                      <p:tavLst>
                                        <p:tav tm="0">
                                          <p:val>
                                            <p:strVal val="#ppt_x-.2"/>
                                          </p:val>
                                        </p:tav>
                                        <p:tav tm="100000">
                                          <p:val>
                                            <p:strVal val="#ppt_x"/>
                                          </p:val>
                                        </p:tav>
                                      </p:tavLst>
                                    </p:anim>
                                    <p:anim calcmode="lin" valueType="num">
                                      <p:cBhvr>
                                        <p:cTn id="5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0"/>
                                        </p:tgtEl>
                                      </p:cBhvr>
                                    </p:animEffect>
                                  </p:childTnLst>
                                </p:cTn>
                              </p:par>
                              <p:par>
                                <p:cTn id="61" presetID="29"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1000" fill="hold"/>
                                        <p:tgtEl>
                                          <p:spTgt spid="21"/>
                                        </p:tgtEl>
                                        <p:attrNameLst>
                                          <p:attrName>ppt_x</p:attrName>
                                        </p:attrNameLst>
                                      </p:cBhvr>
                                      <p:tavLst>
                                        <p:tav tm="0">
                                          <p:val>
                                            <p:strVal val="#ppt_x-.2"/>
                                          </p:val>
                                        </p:tav>
                                        <p:tav tm="100000">
                                          <p:val>
                                            <p:strVal val="#ppt_x"/>
                                          </p:val>
                                        </p:tav>
                                      </p:tavLst>
                                    </p:anim>
                                    <p:anim calcmode="lin" valueType="num">
                                      <p:cBhvr>
                                        <p:cTn id="64"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1"/>
                                        </p:tgtEl>
                                      </p:cBhvr>
                                    </p:animEffect>
                                  </p:childTnLst>
                                </p:cTn>
                              </p:par>
                              <p:par>
                                <p:cTn id="66" presetID="29" presetClass="entr" presetSubtype="0"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ppt_x</p:attrName>
                                        </p:attrNameLst>
                                      </p:cBhvr>
                                      <p:tavLst>
                                        <p:tav tm="0">
                                          <p:val>
                                            <p:strVal val="#ppt_x-.2"/>
                                          </p:val>
                                        </p:tav>
                                        <p:tav tm="100000">
                                          <p:val>
                                            <p:strVal val="#ppt_x"/>
                                          </p:val>
                                        </p:tav>
                                      </p:tavLst>
                                    </p:anim>
                                    <p:anim calcmode="lin" valueType="num">
                                      <p:cBhvr>
                                        <p:cTn id="6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70" dur="1000"/>
                                        <p:tgtEl>
                                          <p:spTgt spid="22"/>
                                        </p:tgtEl>
                                      </p:cBhvr>
                                    </p:animEffect>
                                  </p:childTnLst>
                                </p:cTn>
                              </p:par>
                              <p:par>
                                <p:cTn id="71" presetID="29"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1000" fill="hold"/>
                                        <p:tgtEl>
                                          <p:spTgt spid="23"/>
                                        </p:tgtEl>
                                        <p:attrNameLst>
                                          <p:attrName>ppt_x</p:attrName>
                                        </p:attrNameLst>
                                      </p:cBhvr>
                                      <p:tavLst>
                                        <p:tav tm="0">
                                          <p:val>
                                            <p:strVal val="#ppt_x-.2"/>
                                          </p:val>
                                        </p:tav>
                                        <p:tav tm="100000">
                                          <p:val>
                                            <p:strVal val="#ppt_x"/>
                                          </p:val>
                                        </p:tav>
                                      </p:tavLst>
                                    </p:anim>
                                    <p:anim calcmode="lin" valueType="num">
                                      <p:cBhvr>
                                        <p:cTn id="7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3"/>
                                        </p:tgtEl>
                                      </p:cBhvr>
                                    </p:animEffect>
                                  </p:childTnLst>
                                </p:cTn>
                              </p:par>
                              <p:par>
                                <p:cTn id="76" presetID="29"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1000" fill="hold"/>
                                        <p:tgtEl>
                                          <p:spTgt spid="24"/>
                                        </p:tgtEl>
                                        <p:attrNameLst>
                                          <p:attrName>ppt_x</p:attrName>
                                        </p:attrNameLst>
                                      </p:cBhvr>
                                      <p:tavLst>
                                        <p:tav tm="0">
                                          <p:val>
                                            <p:strVal val="#ppt_x-.2"/>
                                          </p:val>
                                        </p:tav>
                                        <p:tav tm="100000">
                                          <p:val>
                                            <p:strVal val="#ppt_x"/>
                                          </p:val>
                                        </p:tav>
                                      </p:tavLst>
                                    </p:anim>
                                    <p:anim calcmode="lin" valueType="num">
                                      <p:cBhvr>
                                        <p:cTn id="7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80" dur="1000"/>
                                        <p:tgtEl>
                                          <p:spTgt spid="24"/>
                                        </p:tgtEl>
                                      </p:cBhvr>
                                    </p:animEffect>
                                  </p:childTnLst>
                                </p:cTn>
                              </p:par>
                              <p:par>
                                <p:cTn id="81" presetID="29" presetClass="entr" presetSubtype="0"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ppt_x</p:attrName>
                                        </p:attrNameLst>
                                      </p:cBhvr>
                                      <p:tavLst>
                                        <p:tav tm="0">
                                          <p:val>
                                            <p:strVal val="#ppt_x-.2"/>
                                          </p:val>
                                        </p:tav>
                                        <p:tav tm="100000">
                                          <p:val>
                                            <p:strVal val="#ppt_x"/>
                                          </p:val>
                                        </p:tav>
                                      </p:tavLst>
                                    </p:anim>
                                    <p:anim calcmode="lin" valueType="num">
                                      <p:cBhvr>
                                        <p:cTn id="84"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5"/>
                                        </p:tgtEl>
                                      </p:cBhvr>
                                    </p:animEffect>
                                  </p:childTnLst>
                                </p:cTn>
                              </p:par>
                              <p:par>
                                <p:cTn id="86" presetID="29"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1000" fill="hold"/>
                                        <p:tgtEl>
                                          <p:spTgt spid="26"/>
                                        </p:tgtEl>
                                        <p:attrNameLst>
                                          <p:attrName>ppt_x</p:attrName>
                                        </p:attrNameLst>
                                      </p:cBhvr>
                                      <p:tavLst>
                                        <p:tav tm="0">
                                          <p:val>
                                            <p:strVal val="#ppt_x-.2"/>
                                          </p:val>
                                        </p:tav>
                                        <p:tav tm="100000">
                                          <p:val>
                                            <p:strVal val="#ppt_x"/>
                                          </p:val>
                                        </p:tav>
                                      </p:tavLst>
                                    </p:anim>
                                    <p:anim calcmode="lin" valueType="num">
                                      <p:cBhvr>
                                        <p:cTn id="8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6"/>
                                        </p:tgtEl>
                                      </p:cBhvr>
                                    </p:animEffect>
                                  </p:childTnLst>
                                </p:cTn>
                              </p:par>
                              <p:par>
                                <p:cTn id="91" presetID="29"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ppt_x</p:attrName>
                                        </p:attrNameLst>
                                      </p:cBhvr>
                                      <p:tavLst>
                                        <p:tav tm="0">
                                          <p:val>
                                            <p:strVal val="#ppt_x-.2"/>
                                          </p:val>
                                        </p:tav>
                                        <p:tav tm="100000">
                                          <p:val>
                                            <p:strVal val="#ppt_x"/>
                                          </p:val>
                                        </p:tav>
                                      </p:tavLst>
                                    </p:anim>
                                    <p:anim calcmode="lin" valueType="num">
                                      <p:cBhvr>
                                        <p:cTn id="94"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7" grpId="0"/>
      <p:bldP spid="28" grpId="0"/>
      <p:bldP spid="29" grpId="0"/>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Picture 3" descr="未标题-1"/>
          <p:cNvPicPr>
            <a:picLocks noChangeAspect="1" noChangeArrowheads="1"/>
          </p:cNvPicPr>
          <p:nvPr/>
        </p:nvPicPr>
        <p:blipFill>
          <a:blip r:embed="rId2" cstate="print"/>
          <a:srcRect/>
          <a:stretch>
            <a:fillRect/>
          </a:stretch>
        </p:blipFill>
        <p:spPr bwMode="auto">
          <a:xfrm>
            <a:off x="-380995" y="3550993"/>
            <a:ext cx="1358931" cy="3308595"/>
          </a:xfrm>
          <a:prstGeom prst="rect">
            <a:avLst/>
          </a:prstGeom>
          <a:noFill/>
        </p:spPr>
      </p:pic>
      <p:sp>
        <p:nvSpPr>
          <p:cNvPr id="31" name="矩形 30"/>
          <p:cNvSpPr/>
          <p:nvPr/>
        </p:nvSpPr>
        <p:spPr>
          <a:xfrm>
            <a:off x="1023108" y="1810158"/>
            <a:ext cx="5333343" cy="3620363"/>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b="1" dirty="0" smtClean="0">
                <a:solidFill>
                  <a:srgbClr val="C00000"/>
                </a:solidFill>
                <a:latin typeface="楷体_GB2312" pitchFamily="49" charset="-122"/>
                <a:ea typeface="楷体_GB2312" pitchFamily="49" charset="-122"/>
              </a:rPr>
              <a:t>（二）断面法</a:t>
            </a:r>
          </a:p>
          <a:p>
            <a:pPr indent="609600">
              <a:lnSpc>
                <a:spcPct val="150000"/>
              </a:lnSpc>
            </a:pPr>
            <a:r>
              <a:rPr lang="zh-CN" altLang="en-US" sz="1800" dirty="0" smtClean="0">
                <a:solidFill>
                  <a:schemeClr val="tx1"/>
                </a:solidFill>
                <a:latin typeface="微软雅黑" panose="020B0503020204020204" pitchFamily="34" charset="-122"/>
                <a:ea typeface="微软雅黑" panose="020B0503020204020204" pitchFamily="34" charset="-122"/>
              </a:rPr>
              <a:t>断面法是用一组互相平行的等距（或不等距）截面将要计算的地块、地形单体（如山丘、溪涧、池塘等）和土方工程（如沟渠、路堤、路堑、带状山体等）分截成段，分别计算这些段的体积，再将这些段的体积加起来，即得所求对象的总土方量，如图</a:t>
            </a:r>
            <a:r>
              <a:rPr lang="en-US" sz="1800" dirty="0" smtClean="0">
                <a:solidFill>
                  <a:schemeClr val="tx1"/>
                </a:solidFill>
                <a:latin typeface="微软雅黑" panose="020B0503020204020204" pitchFamily="34" charset="-122"/>
                <a:ea typeface="微软雅黑" panose="020B0503020204020204" pitchFamily="34" charset="-122"/>
              </a:rPr>
              <a:t>2-16</a:t>
            </a:r>
            <a:r>
              <a:rPr lang="zh-CN" altLang="en-US" sz="1800" dirty="0" smtClean="0">
                <a:solidFill>
                  <a:schemeClr val="tx1"/>
                </a:solidFill>
                <a:latin typeface="微软雅黑" panose="020B0503020204020204" pitchFamily="34" charset="-122"/>
                <a:ea typeface="微软雅黑" panose="020B0503020204020204" pitchFamily="34" charset="-122"/>
              </a:rPr>
              <a:t>所示。此法多用于长条形地形单体的土方量计算。</a:t>
            </a:r>
            <a:endParaRPr lang="en-US" altLang="zh-CN" sz="1800" dirty="0" smtClean="0">
              <a:solidFill>
                <a:schemeClr val="tx1"/>
              </a:solidFill>
              <a:latin typeface="微软雅黑" panose="020B0503020204020204" pitchFamily="34" charset="-122"/>
              <a:ea typeface="微软雅黑" panose="020B0503020204020204" pitchFamily="34" charset="-122"/>
            </a:endParaRPr>
          </a:p>
        </p:txBody>
      </p:sp>
      <p:pic>
        <p:nvPicPr>
          <p:cNvPr id="32" name="Picture 7" descr="2-16a"/>
          <p:cNvPicPr>
            <a:picLocks noChangeAspect="1" noChangeArrowheads="1"/>
          </p:cNvPicPr>
          <p:nvPr/>
        </p:nvPicPr>
        <p:blipFill>
          <a:blip r:embed="rId3" cstate="print"/>
          <a:srcRect/>
          <a:stretch>
            <a:fillRect/>
          </a:stretch>
        </p:blipFill>
        <p:spPr bwMode="auto">
          <a:xfrm>
            <a:off x="6285683" y="1143249"/>
            <a:ext cx="5087042" cy="2761190"/>
          </a:xfrm>
          <a:prstGeom prst="rect">
            <a:avLst/>
          </a:prstGeom>
          <a:noFill/>
          <a:ln w="9525">
            <a:noFill/>
            <a:miter lim="800000"/>
            <a:headEnd/>
            <a:tailEnd/>
          </a:ln>
        </p:spPr>
      </p:pic>
      <p:pic>
        <p:nvPicPr>
          <p:cNvPr id="33" name="Picture 8" descr="1-9b"/>
          <p:cNvPicPr>
            <a:picLocks noChangeAspect="1" noChangeArrowheads="1"/>
          </p:cNvPicPr>
          <p:nvPr/>
        </p:nvPicPr>
        <p:blipFill>
          <a:blip r:embed="rId4" cstate="print"/>
          <a:srcRect/>
          <a:stretch>
            <a:fillRect/>
          </a:stretch>
        </p:blipFill>
        <p:spPr bwMode="auto">
          <a:xfrm>
            <a:off x="6285684" y="4022033"/>
            <a:ext cx="5135961" cy="1706216"/>
          </a:xfrm>
          <a:prstGeom prst="rect">
            <a:avLst/>
          </a:prstGeom>
          <a:noFill/>
          <a:ln w="9525">
            <a:noFill/>
            <a:miter lim="800000"/>
            <a:headEnd/>
            <a:tailEnd/>
          </a:ln>
        </p:spPr>
      </p:pic>
      <p:sp>
        <p:nvSpPr>
          <p:cNvPr id="34" name="TextBox 33"/>
          <p:cNvSpPr txBox="1"/>
          <p:nvPr/>
        </p:nvSpPr>
        <p:spPr>
          <a:xfrm>
            <a:off x="6666637" y="5716340"/>
            <a:ext cx="4305019" cy="369328"/>
          </a:xfrm>
          <a:prstGeom prst="rect">
            <a:avLst/>
          </a:prstGeom>
          <a:noFill/>
        </p:spPr>
        <p:txBody>
          <a:bodyPr wrap="non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图</a:t>
            </a:r>
            <a:r>
              <a:rPr lang="en-US" sz="1600" dirty="0" smtClean="0">
                <a:latin typeface="微软雅黑" panose="020B0503020204020204" pitchFamily="34" charset="-122"/>
                <a:ea typeface="微软雅黑" panose="020B0503020204020204" pitchFamily="34" charset="-122"/>
              </a:rPr>
              <a:t>2-16  </a:t>
            </a:r>
            <a:r>
              <a:rPr lang="zh-CN" altLang="en-US" sz="1600" dirty="0" smtClean="0">
                <a:latin typeface="微软雅黑" panose="020B0503020204020204" pitchFamily="34" charset="-122"/>
                <a:ea typeface="微软雅黑" panose="020B0503020204020204" pitchFamily="34" charset="-122"/>
              </a:rPr>
              <a:t>带状土山与沟渠、路堑垂直断面取法</a:t>
            </a:r>
            <a:endParaRPr lang="zh-CN" altLang="en-US" sz="1600" dirty="0">
              <a:latin typeface="微软雅黑" panose="020B0503020204020204" pitchFamily="34" charset="-122"/>
              <a:ea typeface="微软雅黑" panose="020B0503020204020204" pitchFamily="34" charset="-122"/>
            </a:endParaRPr>
          </a:p>
        </p:txBody>
      </p:sp>
      <p:pic>
        <p:nvPicPr>
          <p:cNvPr id="13" name="Picture 3" descr="E:\我的PPT库\PPT图标库\2000种网站或论坛PNG图片图标\png-1835.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edge">
                                      <p:cBhvr>
                                        <p:cTn id="13" dur="2000"/>
                                        <p:tgtEl>
                                          <p:spTgt spid="31"/>
                                        </p:tgtEl>
                                      </p:cBhvr>
                                    </p:animEffect>
                                  </p:childTnLst>
                                </p:cTn>
                              </p:par>
                              <p:par>
                                <p:cTn id="14" presetID="2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edge">
                                      <p:cBhvr>
                                        <p:cTn id="16" dur="2000"/>
                                        <p:tgtEl>
                                          <p:spTgt spid="32"/>
                                        </p:tgtEl>
                                      </p:cBhvr>
                                    </p:animEffect>
                                  </p:childTnLst>
                                </p:cTn>
                              </p:par>
                              <p:par>
                                <p:cTn id="17" presetID="2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edge">
                                      <p:cBhvr>
                                        <p:cTn id="19" dur="2000"/>
                                        <p:tgtEl>
                                          <p:spTgt spid="33"/>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edge">
                                      <p:cBhvr>
                                        <p:cTn id="2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1619008" y="1714885"/>
            <a:ext cx="9523827" cy="4096728"/>
          </a:xfrm>
          <a:prstGeom prst="roundRect">
            <a:avLst/>
          </a:prstGeom>
          <a:solidFill>
            <a:srgbClr val="D8F1F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2100" b="1" dirty="0" smtClean="0">
                <a:solidFill>
                  <a:srgbClr val="C00000"/>
                </a:solidFill>
                <a:latin typeface="微软雅黑" panose="020B0503020204020204" pitchFamily="34" charset="-122"/>
                <a:ea typeface="微软雅黑" panose="020B0503020204020204" pitchFamily="34" charset="-122"/>
              </a:rPr>
              <a:t>园林地形</a:t>
            </a:r>
            <a:r>
              <a:rPr lang="zh-CN" altLang="en-US" sz="2100" dirty="0" smtClean="0">
                <a:solidFill>
                  <a:schemeClr val="tx1"/>
                </a:solidFill>
                <a:latin typeface="微软雅黑" panose="020B0503020204020204" pitchFamily="34" charset="-122"/>
                <a:ea typeface="微软雅黑" panose="020B0503020204020204" pitchFamily="34" charset="-122"/>
              </a:rPr>
              <a:t>是指园林绿地中地表面各种起伏状况的地貌。在规则式园林中，地形一般表现为不同标高的地坪、层次；在自然式园林中，往往因为地形的起伏，形成平原、丘陵、山峰、盆地等地貌。</a:t>
            </a:r>
          </a:p>
          <a:p>
            <a:pPr indent="609600">
              <a:lnSpc>
                <a:spcPct val="150000"/>
              </a:lnSpc>
            </a:pPr>
            <a:r>
              <a:rPr lang="zh-CN" altLang="en-US" sz="2100" b="1" dirty="0" smtClean="0">
                <a:solidFill>
                  <a:srgbClr val="C00000"/>
                </a:solidFill>
                <a:latin typeface="微软雅黑" panose="020B0503020204020204" pitchFamily="34" charset="-122"/>
                <a:ea typeface="微软雅黑" panose="020B0503020204020204" pitchFamily="34" charset="-122"/>
              </a:rPr>
              <a:t>园林微地形</a:t>
            </a:r>
            <a:r>
              <a:rPr lang="zh-CN" altLang="en-US" sz="2100" dirty="0" smtClean="0">
                <a:solidFill>
                  <a:schemeClr val="tx1"/>
                </a:solidFill>
                <a:latin typeface="微软雅黑" panose="020B0503020204020204" pitchFamily="34" charset="-122"/>
                <a:ea typeface="微软雅黑" panose="020B0503020204020204" pitchFamily="34" charset="-122"/>
              </a:rPr>
              <a:t>是指一定园林绿地范围内植物种植地的起伏状况。在造园工程中，合适的微地形处理有利于丰富造园要素、形成景观层次、达到加强园林艺术性和改善生态坏境的目的。</a:t>
            </a:r>
            <a:endParaRPr lang="zh-CN" altLang="en-US" sz="2100" dirty="0">
              <a:solidFill>
                <a:schemeClr val="tx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smtClean="0"/>
              <a:t>任务一   竖向设计的相关概念</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一、园林地形和园林微地形</a:t>
            </a:r>
          </a:p>
        </p:txBody>
      </p:sp>
      <p:grpSp>
        <p:nvGrpSpPr>
          <p:cNvPr id="5"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Group 270"/>
          <p:cNvGrpSpPr/>
          <p:nvPr/>
        </p:nvGrpSpPr>
        <p:grpSpPr bwMode="auto">
          <a:xfrm>
            <a:off x="737356" y="5501496"/>
            <a:ext cx="2063750" cy="1031875"/>
            <a:chOff x="2712" y="2592"/>
            <a:chExt cx="1297" cy="649"/>
          </a:xfrm>
        </p:grpSpPr>
        <p:sp>
          <p:nvSpPr>
            <p:cNvPr id="13" name="Freeform 271"/>
            <p:cNvSpPr/>
            <p:nvPr/>
          </p:nvSpPr>
          <p:spPr bwMode="auto">
            <a:xfrm>
              <a:off x="3197" y="2891"/>
              <a:ext cx="653" cy="350"/>
            </a:xfrm>
            <a:custGeom>
              <a:avLst/>
              <a:gdLst/>
              <a:ahLst/>
              <a:cxnLst>
                <a:cxn ang="0">
                  <a:pos x="548" y="157"/>
                </a:cxn>
                <a:cxn ang="0">
                  <a:pos x="557" y="175"/>
                </a:cxn>
                <a:cxn ang="0">
                  <a:pos x="625" y="237"/>
                </a:cxn>
                <a:cxn ang="0">
                  <a:pos x="652" y="322"/>
                </a:cxn>
                <a:cxn ang="0">
                  <a:pos x="575" y="349"/>
                </a:cxn>
                <a:cxn ang="0">
                  <a:pos x="593" y="336"/>
                </a:cxn>
                <a:cxn ang="0">
                  <a:pos x="598" y="322"/>
                </a:cxn>
                <a:cxn ang="0">
                  <a:pos x="589" y="313"/>
                </a:cxn>
                <a:cxn ang="0">
                  <a:pos x="548" y="295"/>
                </a:cxn>
                <a:cxn ang="0">
                  <a:pos x="494" y="264"/>
                </a:cxn>
                <a:cxn ang="0">
                  <a:pos x="458" y="255"/>
                </a:cxn>
                <a:cxn ang="0">
                  <a:pos x="394" y="233"/>
                </a:cxn>
                <a:cxn ang="0">
                  <a:pos x="353" y="242"/>
                </a:cxn>
                <a:cxn ang="0">
                  <a:pos x="299" y="273"/>
                </a:cxn>
                <a:cxn ang="0">
                  <a:pos x="231" y="300"/>
                </a:cxn>
                <a:cxn ang="0">
                  <a:pos x="186" y="318"/>
                </a:cxn>
                <a:cxn ang="0">
                  <a:pos x="168" y="331"/>
                </a:cxn>
                <a:cxn ang="0">
                  <a:pos x="131" y="336"/>
                </a:cxn>
                <a:cxn ang="0">
                  <a:pos x="0" y="349"/>
                </a:cxn>
                <a:cxn ang="0">
                  <a:pos x="23" y="318"/>
                </a:cxn>
                <a:cxn ang="0">
                  <a:pos x="77" y="277"/>
                </a:cxn>
                <a:cxn ang="0">
                  <a:pos x="145" y="264"/>
                </a:cxn>
                <a:cxn ang="0">
                  <a:pos x="172" y="251"/>
                </a:cxn>
                <a:cxn ang="0">
                  <a:pos x="195" y="228"/>
                </a:cxn>
                <a:cxn ang="0">
                  <a:pos x="258" y="184"/>
                </a:cxn>
                <a:cxn ang="0">
                  <a:pos x="276" y="148"/>
                </a:cxn>
                <a:cxn ang="0">
                  <a:pos x="322" y="103"/>
                </a:cxn>
                <a:cxn ang="0">
                  <a:pos x="390" y="59"/>
                </a:cxn>
                <a:cxn ang="0">
                  <a:pos x="430" y="18"/>
                </a:cxn>
                <a:cxn ang="0">
                  <a:pos x="480" y="14"/>
                </a:cxn>
                <a:cxn ang="0">
                  <a:pos x="521" y="32"/>
                </a:cxn>
                <a:cxn ang="0">
                  <a:pos x="566" y="50"/>
                </a:cxn>
                <a:cxn ang="0">
                  <a:pos x="562" y="59"/>
                </a:cxn>
                <a:cxn ang="0">
                  <a:pos x="530" y="103"/>
                </a:cxn>
                <a:cxn ang="0">
                  <a:pos x="489" y="139"/>
                </a:cxn>
              </a:cxnLst>
              <a:rect l="0" t="0" r="r" b="b"/>
              <a:pathLst>
                <a:path w="653" h="350">
                  <a:moveTo>
                    <a:pt x="489" y="139"/>
                  </a:moveTo>
                  <a:lnTo>
                    <a:pt x="548" y="157"/>
                  </a:lnTo>
                  <a:lnTo>
                    <a:pt x="539" y="170"/>
                  </a:lnTo>
                  <a:lnTo>
                    <a:pt x="557" y="175"/>
                  </a:lnTo>
                  <a:lnTo>
                    <a:pt x="593" y="206"/>
                  </a:lnTo>
                  <a:lnTo>
                    <a:pt x="625" y="237"/>
                  </a:lnTo>
                  <a:lnTo>
                    <a:pt x="648" y="282"/>
                  </a:lnTo>
                  <a:lnTo>
                    <a:pt x="652" y="322"/>
                  </a:lnTo>
                  <a:lnTo>
                    <a:pt x="648" y="349"/>
                  </a:lnTo>
                  <a:lnTo>
                    <a:pt x="575" y="349"/>
                  </a:lnTo>
                  <a:lnTo>
                    <a:pt x="589" y="336"/>
                  </a:lnTo>
                  <a:lnTo>
                    <a:pt x="593" y="336"/>
                  </a:lnTo>
                  <a:lnTo>
                    <a:pt x="593" y="331"/>
                  </a:lnTo>
                  <a:lnTo>
                    <a:pt x="598" y="322"/>
                  </a:lnTo>
                  <a:lnTo>
                    <a:pt x="593" y="318"/>
                  </a:lnTo>
                  <a:lnTo>
                    <a:pt x="589" y="313"/>
                  </a:lnTo>
                  <a:lnTo>
                    <a:pt x="575" y="309"/>
                  </a:lnTo>
                  <a:lnTo>
                    <a:pt x="548" y="295"/>
                  </a:lnTo>
                  <a:lnTo>
                    <a:pt x="521" y="282"/>
                  </a:lnTo>
                  <a:lnTo>
                    <a:pt x="494" y="264"/>
                  </a:lnTo>
                  <a:lnTo>
                    <a:pt x="471" y="246"/>
                  </a:lnTo>
                  <a:lnTo>
                    <a:pt x="458" y="255"/>
                  </a:lnTo>
                  <a:lnTo>
                    <a:pt x="408" y="228"/>
                  </a:lnTo>
                  <a:lnTo>
                    <a:pt x="394" y="233"/>
                  </a:lnTo>
                  <a:lnTo>
                    <a:pt x="376" y="228"/>
                  </a:lnTo>
                  <a:lnTo>
                    <a:pt x="353" y="242"/>
                  </a:lnTo>
                  <a:lnTo>
                    <a:pt x="331" y="260"/>
                  </a:lnTo>
                  <a:lnTo>
                    <a:pt x="299" y="273"/>
                  </a:lnTo>
                  <a:lnTo>
                    <a:pt x="263" y="291"/>
                  </a:lnTo>
                  <a:lnTo>
                    <a:pt x="231" y="300"/>
                  </a:lnTo>
                  <a:lnTo>
                    <a:pt x="195" y="313"/>
                  </a:lnTo>
                  <a:lnTo>
                    <a:pt x="186" y="318"/>
                  </a:lnTo>
                  <a:lnTo>
                    <a:pt x="181" y="322"/>
                  </a:lnTo>
                  <a:lnTo>
                    <a:pt x="168" y="331"/>
                  </a:lnTo>
                  <a:lnTo>
                    <a:pt x="154" y="327"/>
                  </a:lnTo>
                  <a:lnTo>
                    <a:pt x="131" y="336"/>
                  </a:lnTo>
                  <a:lnTo>
                    <a:pt x="104" y="349"/>
                  </a:lnTo>
                  <a:lnTo>
                    <a:pt x="0" y="349"/>
                  </a:lnTo>
                  <a:lnTo>
                    <a:pt x="13" y="331"/>
                  </a:lnTo>
                  <a:lnTo>
                    <a:pt x="23" y="318"/>
                  </a:lnTo>
                  <a:lnTo>
                    <a:pt x="50" y="300"/>
                  </a:lnTo>
                  <a:lnTo>
                    <a:pt x="77" y="277"/>
                  </a:lnTo>
                  <a:lnTo>
                    <a:pt x="109" y="269"/>
                  </a:lnTo>
                  <a:lnTo>
                    <a:pt x="145" y="264"/>
                  </a:lnTo>
                  <a:lnTo>
                    <a:pt x="158" y="264"/>
                  </a:lnTo>
                  <a:lnTo>
                    <a:pt x="172" y="251"/>
                  </a:lnTo>
                  <a:lnTo>
                    <a:pt x="195" y="228"/>
                  </a:lnTo>
                  <a:lnTo>
                    <a:pt x="226" y="206"/>
                  </a:lnTo>
                  <a:lnTo>
                    <a:pt x="258" y="184"/>
                  </a:lnTo>
                  <a:lnTo>
                    <a:pt x="290" y="166"/>
                  </a:lnTo>
                  <a:lnTo>
                    <a:pt x="276" y="148"/>
                  </a:lnTo>
                  <a:lnTo>
                    <a:pt x="290" y="134"/>
                  </a:lnTo>
                  <a:lnTo>
                    <a:pt x="322" y="103"/>
                  </a:lnTo>
                  <a:lnTo>
                    <a:pt x="353" y="76"/>
                  </a:lnTo>
                  <a:lnTo>
                    <a:pt x="390" y="59"/>
                  </a:lnTo>
                  <a:lnTo>
                    <a:pt x="421" y="32"/>
                  </a:lnTo>
                  <a:lnTo>
                    <a:pt x="430" y="18"/>
                  </a:lnTo>
                  <a:lnTo>
                    <a:pt x="439" y="0"/>
                  </a:lnTo>
                  <a:lnTo>
                    <a:pt x="480" y="14"/>
                  </a:lnTo>
                  <a:lnTo>
                    <a:pt x="503" y="18"/>
                  </a:lnTo>
                  <a:lnTo>
                    <a:pt x="521" y="32"/>
                  </a:lnTo>
                  <a:lnTo>
                    <a:pt x="544" y="41"/>
                  </a:lnTo>
                  <a:lnTo>
                    <a:pt x="566" y="50"/>
                  </a:lnTo>
                  <a:lnTo>
                    <a:pt x="562" y="59"/>
                  </a:lnTo>
                  <a:lnTo>
                    <a:pt x="548" y="76"/>
                  </a:lnTo>
                  <a:lnTo>
                    <a:pt x="530" y="103"/>
                  </a:lnTo>
                  <a:lnTo>
                    <a:pt x="507" y="121"/>
                  </a:lnTo>
                  <a:lnTo>
                    <a:pt x="489" y="139"/>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14" name="Freeform 272"/>
            <p:cNvSpPr/>
            <p:nvPr/>
          </p:nvSpPr>
          <p:spPr bwMode="auto">
            <a:xfrm>
              <a:off x="3283" y="2601"/>
              <a:ext cx="708" cy="372"/>
            </a:xfrm>
            <a:custGeom>
              <a:avLst/>
              <a:gdLst/>
              <a:ahLst/>
              <a:cxnLst>
                <a:cxn ang="0">
                  <a:pos x="693" y="246"/>
                </a:cxn>
                <a:cxn ang="0">
                  <a:pos x="702" y="232"/>
                </a:cxn>
                <a:cxn ang="0">
                  <a:pos x="702" y="214"/>
                </a:cxn>
                <a:cxn ang="0">
                  <a:pos x="707" y="201"/>
                </a:cxn>
                <a:cxn ang="0">
                  <a:pos x="702" y="197"/>
                </a:cxn>
                <a:cxn ang="0">
                  <a:pos x="689" y="188"/>
                </a:cxn>
                <a:cxn ang="0">
                  <a:pos x="689" y="179"/>
                </a:cxn>
                <a:cxn ang="0">
                  <a:pos x="639" y="197"/>
                </a:cxn>
                <a:cxn ang="0">
                  <a:pos x="634" y="232"/>
                </a:cxn>
                <a:cxn ang="0">
                  <a:pos x="598" y="277"/>
                </a:cxn>
                <a:cxn ang="0">
                  <a:pos x="575" y="277"/>
                </a:cxn>
                <a:cxn ang="0">
                  <a:pos x="548" y="255"/>
                </a:cxn>
                <a:cxn ang="0">
                  <a:pos x="535" y="214"/>
                </a:cxn>
                <a:cxn ang="0">
                  <a:pos x="489" y="197"/>
                </a:cxn>
                <a:cxn ang="0">
                  <a:pos x="535" y="161"/>
                </a:cxn>
                <a:cxn ang="0">
                  <a:pos x="548" y="143"/>
                </a:cxn>
                <a:cxn ang="0">
                  <a:pos x="544" y="134"/>
                </a:cxn>
                <a:cxn ang="0">
                  <a:pos x="548" y="130"/>
                </a:cxn>
                <a:cxn ang="0">
                  <a:pos x="557" y="116"/>
                </a:cxn>
                <a:cxn ang="0">
                  <a:pos x="566" y="103"/>
                </a:cxn>
                <a:cxn ang="0">
                  <a:pos x="544" y="63"/>
                </a:cxn>
                <a:cxn ang="0">
                  <a:pos x="526" y="36"/>
                </a:cxn>
                <a:cxn ang="0">
                  <a:pos x="494" y="9"/>
                </a:cxn>
                <a:cxn ang="0">
                  <a:pos x="449" y="0"/>
                </a:cxn>
                <a:cxn ang="0">
                  <a:pos x="435" y="13"/>
                </a:cxn>
                <a:cxn ang="0">
                  <a:pos x="417" y="27"/>
                </a:cxn>
                <a:cxn ang="0">
                  <a:pos x="394" y="54"/>
                </a:cxn>
                <a:cxn ang="0">
                  <a:pos x="381" y="80"/>
                </a:cxn>
                <a:cxn ang="0">
                  <a:pos x="381" y="103"/>
                </a:cxn>
                <a:cxn ang="0">
                  <a:pos x="381" y="112"/>
                </a:cxn>
                <a:cxn ang="0">
                  <a:pos x="385" y="121"/>
                </a:cxn>
                <a:cxn ang="0">
                  <a:pos x="417" y="125"/>
                </a:cxn>
                <a:cxn ang="0">
                  <a:pos x="426" y="152"/>
                </a:cxn>
                <a:cxn ang="0">
                  <a:pos x="399" y="161"/>
                </a:cxn>
                <a:cxn ang="0">
                  <a:pos x="344" y="179"/>
                </a:cxn>
                <a:cxn ang="0">
                  <a:pos x="308" y="179"/>
                </a:cxn>
                <a:cxn ang="0">
                  <a:pos x="263" y="179"/>
                </a:cxn>
                <a:cxn ang="0">
                  <a:pos x="217" y="170"/>
                </a:cxn>
                <a:cxn ang="0">
                  <a:pos x="118" y="147"/>
                </a:cxn>
                <a:cxn ang="0">
                  <a:pos x="54" y="89"/>
                </a:cxn>
                <a:cxn ang="0">
                  <a:pos x="45" y="98"/>
                </a:cxn>
                <a:cxn ang="0">
                  <a:pos x="27" y="71"/>
                </a:cxn>
                <a:cxn ang="0">
                  <a:pos x="18" y="89"/>
                </a:cxn>
                <a:cxn ang="0">
                  <a:pos x="23" y="98"/>
                </a:cxn>
                <a:cxn ang="0">
                  <a:pos x="0" y="89"/>
                </a:cxn>
                <a:cxn ang="0">
                  <a:pos x="45" y="130"/>
                </a:cxn>
                <a:cxn ang="0">
                  <a:pos x="63" y="143"/>
                </a:cxn>
                <a:cxn ang="0">
                  <a:pos x="41" y="147"/>
                </a:cxn>
                <a:cxn ang="0">
                  <a:pos x="4" y="147"/>
                </a:cxn>
                <a:cxn ang="0">
                  <a:pos x="23" y="161"/>
                </a:cxn>
                <a:cxn ang="0">
                  <a:pos x="59" y="170"/>
                </a:cxn>
                <a:cxn ang="0">
                  <a:pos x="127" y="197"/>
                </a:cxn>
                <a:cxn ang="0">
                  <a:pos x="217" y="219"/>
                </a:cxn>
                <a:cxn ang="0">
                  <a:pos x="362" y="232"/>
                </a:cxn>
                <a:cxn ang="0">
                  <a:pos x="399" y="255"/>
                </a:cxn>
                <a:cxn ang="0">
                  <a:pos x="471" y="281"/>
                </a:cxn>
                <a:cxn ang="0">
                  <a:pos x="512" y="304"/>
                </a:cxn>
                <a:cxn ang="0">
                  <a:pos x="566" y="371"/>
                </a:cxn>
                <a:cxn ang="0">
                  <a:pos x="598" y="357"/>
                </a:cxn>
                <a:cxn ang="0">
                  <a:pos x="621" y="322"/>
                </a:cxn>
                <a:cxn ang="0">
                  <a:pos x="666" y="255"/>
                </a:cxn>
                <a:cxn ang="0">
                  <a:pos x="689" y="250"/>
                </a:cxn>
              </a:cxnLst>
              <a:rect l="0" t="0" r="r" b="b"/>
              <a:pathLst>
                <a:path w="708" h="372">
                  <a:moveTo>
                    <a:pt x="689" y="250"/>
                  </a:moveTo>
                  <a:lnTo>
                    <a:pt x="693" y="246"/>
                  </a:lnTo>
                  <a:lnTo>
                    <a:pt x="693" y="237"/>
                  </a:lnTo>
                  <a:lnTo>
                    <a:pt x="702" y="232"/>
                  </a:lnTo>
                  <a:lnTo>
                    <a:pt x="693" y="223"/>
                  </a:lnTo>
                  <a:lnTo>
                    <a:pt x="702" y="214"/>
                  </a:lnTo>
                  <a:lnTo>
                    <a:pt x="693" y="210"/>
                  </a:lnTo>
                  <a:lnTo>
                    <a:pt x="707" y="201"/>
                  </a:lnTo>
                  <a:lnTo>
                    <a:pt x="707" y="197"/>
                  </a:lnTo>
                  <a:lnTo>
                    <a:pt x="702" y="197"/>
                  </a:lnTo>
                  <a:lnTo>
                    <a:pt x="684" y="197"/>
                  </a:lnTo>
                  <a:lnTo>
                    <a:pt x="689" y="188"/>
                  </a:lnTo>
                  <a:lnTo>
                    <a:pt x="698" y="179"/>
                  </a:lnTo>
                  <a:lnTo>
                    <a:pt x="689" y="179"/>
                  </a:lnTo>
                  <a:lnTo>
                    <a:pt x="666" y="188"/>
                  </a:lnTo>
                  <a:lnTo>
                    <a:pt x="639" y="197"/>
                  </a:lnTo>
                  <a:lnTo>
                    <a:pt x="639" y="214"/>
                  </a:lnTo>
                  <a:lnTo>
                    <a:pt x="634" y="232"/>
                  </a:lnTo>
                  <a:lnTo>
                    <a:pt x="616" y="255"/>
                  </a:lnTo>
                  <a:lnTo>
                    <a:pt x="598" y="277"/>
                  </a:lnTo>
                  <a:lnTo>
                    <a:pt x="580" y="304"/>
                  </a:lnTo>
                  <a:lnTo>
                    <a:pt x="575" y="277"/>
                  </a:lnTo>
                  <a:lnTo>
                    <a:pt x="562" y="268"/>
                  </a:lnTo>
                  <a:lnTo>
                    <a:pt x="548" y="255"/>
                  </a:lnTo>
                  <a:lnTo>
                    <a:pt x="544" y="232"/>
                  </a:lnTo>
                  <a:lnTo>
                    <a:pt x="535" y="214"/>
                  </a:lnTo>
                  <a:lnTo>
                    <a:pt x="512" y="197"/>
                  </a:lnTo>
                  <a:lnTo>
                    <a:pt x="489" y="197"/>
                  </a:lnTo>
                  <a:lnTo>
                    <a:pt x="512" y="165"/>
                  </a:lnTo>
                  <a:lnTo>
                    <a:pt x="535" y="161"/>
                  </a:lnTo>
                  <a:lnTo>
                    <a:pt x="544" y="156"/>
                  </a:lnTo>
                  <a:lnTo>
                    <a:pt x="548" y="143"/>
                  </a:lnTo>
                  <a:lnTo>
                    <a:pt x="544" y="138"/>
                  </a:lnTo>
                  <a:lnTo>
                    <a:pt x="544" y="134"/>
                  </a:lnTo>
                  <a:lnTo>
                    <a:pt x="548" y="134"/>
                  </a:lnTo>
                  <a:lnTo>
                    <a:pt x="548" y="130"/>
                  </a:lnTo>
                  <a:lnTo>
                    <a:pt x="544" y="125"/>
                  </a:lnTo>
                  <a:lnTo>
                    <a:pt x="557" y="116"/>
                  </a:lnTo>
                  <a:lnTo>
                    <a:pt x="553" y="112"/>
                  </a:lnTo>
                  <a:lnTo>
                    <a:pt x="566" y="103"/>
                  </a:lnTo>
                  <a:lnTo>
                    <a:pt x="544" y="80"/>
                  </a:lnTo>
                  <a:lnTo>
                    <a:pt x="544" y="63"/>
                  </a:lnTo>
                  <a:lnTo>
                    <a:pt x="535" y="45"/>
                  </a:lnTo>
                  <a:lnTo>
                    <a:pt x="526" y="36"/>
                  </a:lnTo>
                  <a:lnTo>
                    <a:pt x="517" y="18"/>
                  </a:lnTo>
                  <a:lnTo>
                    <a:pt x="494" y="9"/>
                  </a:lnTo>
                  <a:lnTo>
                    <a:pt x="471" y="0"/>
                  </a:lnTo>
                  <a:lnTo>
                    <a:pt x="449" y="0"/>
                  </a:lnTo>
                  <a:lnTo>
                    <a:pt x="426" y="4"/>
                  </a:lnTo>
                  <a:lnTo>
                    <a:pt x="435" y="13"/>
                  </a:lnTo>
                  <a:lnTo>
                    <a:pt x="444" y="22"/>
                  </a:lnTo>
                  <a:lnTo>
                    <a:pt x="417" y="27"/>
                  </a:lnTo>
                  <a:lnTo>
                    <a:pt x="403" y="36"/>
                  </a:lnTo>
                  <a:lnTo>
                    <a:pt x="394" y="54"/>
                  </a:lnTo>
                  <a:lnTo>
                    <a:pt x="399" y="67"/>
                  </a:lnTo>
                  <a:lnTo>
                    <a:pt x="381" y="80"/>
                  </a:lnTo>
                  <a:lnTo>
                    <a:pt x="376" y="103"/>
                  </a:lnTo>
                  <a:lnTo>
                    <a:pt x="381" y="103"/>
                  </a:lnTo>
                  <a:lnTo>
                    <a:pt x="390" y="107"/>
                  </a:lnTo>
                  <a:lnTo>
                    <a:pt x="381" y="112"/>
                  </a:lnTo>
                  <a:lnTo>
                    <a:pt x="381" y="121"/>
                  </a:lnTo>
                  <a:lnTo>
                    <a:pt x="385" y="121"/>
                  </a:lnTo>
                  <a:lnTo>
                    <a:pt x="417" y="125"/>
                  </a:lnTo>
                  <a:lnTo>
                    <a:pt x="426" y="134"/>
                  </a:lnTo>
                  <a:lnTo>
                    <a:pt x="426" y="152"/>
                  </a:lnTo>
                  <a:lnTo>
                    <a:pt x="417" y="161"/>
                  </a:lnTo>
                  <a:lnTo>
                    <a:pt x="399" y="161"/>
                  </a:lnTo>
                  <a:lnTo>
                    <a:pt x="376" y="165"/>
                  </a:lnTo>
                  <a:lnTo>
                    <a:pt x="344" y="179"/>
                  </a:lnTo>
                  <a:lnTo>
                    <a:pt x="335" y="179"/>
                  </a:lnTo>
                  <a:lnTo>
                    <a:pt x="308" y="179"/>
                  </a:lnTo>
                  <a:lnTo>
                    <a:pt x="290" y="179"/>
                  </a:lnTo>
                  <a:lnTo>
                    <a:pt x="263" y="179"/>
                  </a:lnTo>
                  <a:lnTo>
                    <a:pt x="236" y="174"/>
                  </a:lnTo>
                  <a:lnTo>
                    <a:pt x="217" y="170"/>
                  </a:lnTo>
                  <a:lnTo>
                    <a:pt x="199" y="170"/>
                  </a:lnTo>
                  <a:lnTo>
                    <a:pt x="118" y="147"/>
                  </a:lnTo>
                  <a:lnTo>
                    <a:pt x="91" y="112"/>
                  </a:lnTo>
                  <a:lnTo>
                    <a:pt x="54" y="89"/>
                  </a:lnTo>
                  <a:lnTo>
                    <a:pt x="50" y="89"/>
                  </a:lnTo>
                  <a:lnTo>
                    <a:pt x="45" y="98"/>
                  </a:lnTo>
                  <a:lnTo>
                    <a:pt x="32" y="85"/>
                  </a:lnTo>
                  <a:lnTo>
                    <a:pt x="27" y="71"/>
                  </a:lnTo>
                  <a:lnTo>
                    <a:pt x="18" y="76"/>
                  </a:lnTo>
                  <a:lnTo>
                    <a:pt x="18" y="89"/>
                  </a:lnTo>
                  <a:lnTo>
                    <a:pt x="18" y="94"/>
                  </a:lnTo>
                  <a:lnTo>
                    <a:pt x="23" y="98"/>
                  </a:lnTo>
                  <a:lnTo>
                    <a:pt x="14" y="89"/>
                  </a:lnTo>
                  <a:lnTo>
                    <a:pt x="0" y="89"/>
                  </a:lnTo>
                  <a:lnTo>
                    <a:pt x="18" y="112"/>
                  </a:lnTo>
                  <a:lnTo>
                    <a:pt x="45" y="130"/>
                  </a:lnTo>
                  <a:lnTo>
                    <a:pt x="59" y="134"/>
                  </a:lnTo>
                  <a:lnTo>
                    <a:pt x="63" y="143"/>
                  </a:lnTo>
                  <a:lnTo>
                    <a:pt x="63" y="152"/>
                  </a:lnTo>
                  <a:lnTo>
                    <a:pt x="41" y="147"/>
                  </a:lnTo>
                  <a:lnTo>
                    <a:pt x="23" y="143"/>
                  </a:lnTo>
                  <a:lnTo>
                    <a:pt x="4" y="147"/>
                  </a:lnTo>
                  <a:lnTo>
                    <a:pt x="14" y="161"/>
                  </a:lnTo>
                  <a:lnTo>
                    <a:pt x="23" y="161"/>
                  </a:lnTo>
                  <a:lnTo>
                    <a:pt x="36" y="161"/>
                  </a:lnTo>
                  <a:lnTo>
                    <a:pt x="59" y="170"/>
                  </a:lnTo>
                  <a:lnTo>
                    <a:pt x="86" y="179"/>
                  </a:lnTo>
                  <a:lnTo>
                    <a:pt x="127" y="197"/>
                  </a:lnTo>
                  <a:lnTo>
                    <a:pt x="172" y="206"/>
                  </a:lnTo>
                  <a:lnTo>
                    <a:pt x="217" y="219"/>
                  </a:lnTo>
                  <a:lnTo>
                    <a:pt x="267" y="232"/>
                  </a:lnTo>
                  <a:lnTo>
                    <a:pt x="362" y="232"/>
                  </a:lnTo>
                  <a:lnTo>
                    <a:pt x="362" y="250"/>
                  </a:lnTo>
                  <a:lnTo>
                    <a:pt x="399" y="255"/>
                  </a:lnTo>
                  <a:lnTo>
                    <a:pt x="435" y="268"/>
                  </a:lnTo>
                  <a:lnTo>
                    <a:pt x="471" y="281"/>
                  </a:lnTo>
                  <a:lnTo>
                    <a:pt x="507" y="295"/>
                  </a:lnTo>
                  <a:lnTo>
                    <a:pt x="512" y="304"/>
                  </a:lnTo>
                  <a:lnTo>
                    <a:pt x="539" y="340"/>
                  </a:lnTo>
                  <a:lnTo>
                    <a:pt x="566" y="371"/>
                  </a:lnTo>
                  <a:lnTo>
                    <a:pt x="585" y="366"/>
                  </a:lnTo>
                  <a:lnTo>
                    <a:pt x="598" y="357"/>
                  </a:lnTo>
                  <a:lnTo>
                    <a:pt x="612" y="340"/>
                  </a:lnTo>
                  <a:lnTo>
                    <a:pt x="621" y="322"/>
                  </a:lnTo>
                  <a:lnTo>
                    <a:pt x="643" y="286"/>
                  </a:lnTo>
                  <a:lnTo>
                    <a:pt x="666" y="255"/>
                  </a:lnTo>
                  <a:lnTo>
                    <a:pt x="689" y="25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15" name="Freeform 273"/>
            <p:cNvSpPr/>
            <p:nvPr/>
          </p:nvSpPr>
          <p:spPr bwMode="auto">
            <a:xfrm>
              <a:off x="3949" y="2851"/>
              <a:ext cx="10" cy="55"/>
            </a:xfrm>
            <a:custGeom>
              <a:avLst/>
              <a:gdLst/>
              <a:ahLst/>
              <a:cxnLst>
                <a:cxn ang="0">
                  <a:pos x="9" y="0"/>
                </a:cxn>
                <a:cxn ang="0">
                  <a:pos x="0" y="5"/>
                </a:cxn>
                <a:cxn ang="0">
                  <a:pos x="5" y="54"/>
                </a:cxn>
                <a:cxn ang="0">
                  <a:pos x="9" y="0"/>
                </a:cxn>
                <a:cxn ang="0">
                  <a:pos x="9" y="0"/>
                </a:cxn>
                <a:cxn ang="0">
                  <a:pos x="9" y="0"/>
                </a:cxn>
              </a:cxnLst>
              <a:rect l="0" t="0" r="r" b="b"/>
              <a:pathLst>
                <a:path w="10" h="55">
                  <a:moveTo>
                    <a:pt x="9" y="0"/>
                  </a:moveTo>
                  <a:lnTo>
                    <a:pt x="0" y="5"/>
                  </a:lnTo>
                  <a:lnTo>
                    <a:pt x="5" y="54"/>
                  </a:lnTo>
                  <a:lnTo>
                    <a:pt x="9" y="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16" name="Freeform 274"/>
            <p:cNvSpPr/>
            <p:nvPr/>
          </p:nvSpPr>
          <p:spPr bwMode="auto">
            <a:xfrm>
              <a:off x="3899" y="2713"/>
              <a:ext cx="110" cy="86"/>
            </a:xfrm>
            <a:custGeom>
              <a:avLst/>
              <a:gdLst/>
              <a:ahLst/>
              <a:cxnLst>
                <a:cxn ang="0">
                  <a:pos x="41" y="85"/>
                </a:cxn>
                <a:cxn ang="0">
                  <a:pos x="27" y="13"/>
                </a:cxn>
                <a:cxn ang="0">
                  <a:pos x="14" y="13"/>
                </a:cxn>
                <a:cxn ang="0">
                  <a:pos x="14" y="4"/>
                </a:cxn>
                <a:cxn ang="0">
                  <a:pos x="0" y="4"/>
                </a:cxn>
                <a:cxn ang="0">
                  <a:pos x="0" y="0"/>
                </a:cxn>
                <a:cxn ang="0">
                  <a:pos x="109" y="0"/>
                </a:cxn>
                <a:cxn ang="0">
                  <a:pos x="109" y="4"/>
                </a:cxn>
                <a:cxn ang="0">
                  <a:pos x="95" y="4"/>
                </a:cxn>
                <a:cxn ang="0">
                  <a:pos x="95" y="13"/>
                </a:cxn>
                <a:cxn ang="0">
                  <a:pos x="82" y="13"/>
                </a:cxn>
                <a:cxn ang="0">
                  <a:pos x="73" y="67"/>
                </a:cxn>
                <a:cxn ang="0">
                  <a:pos x="41" y="85"/>
                </a:cxn>
                <a:cxn ang="0">
                  <a:pos x="41" y="85"/>
                </a:cxn>
                <a:cxn ang="0">
                  <a:pos x="41" y="85"/>
                </a:cxn>
              </a:cxnLst>
              <a:rect l="0" t="0" r="r" b="b"/>
              <a:pathLst>
                <a:path w="110" h="86">
                  <a:moveTo>
                    <a:pt x="41" y="85"/>
                  </a:moveTo>
                  <a:lnTo>
                    <a:pt x="27" y="13"/>
                  </a:lnTo>
                  <a:lnTo>
                    <a:pt x="14" y="13"/>
                  </a:lnTo>
                  <a:lnTo>
                    <a:pt x="14" y="4"/>
                  </a:lnTo>
                  <a:lnTo>
                    <a:pt x="0" y="4"/>
                  </a:lnTo>
                  <a:lnTo>
                    <a:pt x="0" y="0"/>
                  </a:lnTo>
                  <a:lnTo>
                    <a:pt x="109" y="0"/>
                  </a:lnTo>
                  <a:lnTo>
                    <a:pt x="109" y="4"/>
                  </a:lnTo>
                  <a:lnTo>
                    <a:pt x="95" y="4"/>
                  </a:lnTo>
                  <a:lnTo>
                    <a:pt x="95" y="13"/>
                  </a:lnTo>
                  <a:lnTo>
                    <a:pt x="82" y="13"/>
                  </a:lnTo>
                  <a:lnTo>
                    <a:pt x="73" y="67"/>
                  </a:lnTo>
                  <a:lnTo>
                    <a:pt x="41" y="85"/>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18" name="Freeform 275"/>
            <p:cNvSpPr/>
            <p:nvPr/>
          </p:nvSpPr>
          <p:spPr bwMode="auto">
            <a:xfrm>
              <a:off x="3899" y="2592"/>
              <a:ext cx="105" cy="113"/>
            </a:xfrm>
            <a:custGeom>
              <a:avLst/>
              <a:gdLst/>
              <a:ahLst/>
              <a:cxnLst>
                <a:cxn ang="0">
                  <a:pos x="9" y="76"/>
                </a:cxn>
                <a:cxn ang="0">
                  <a:pos x="23" y="76"/>
                </a:cxn>
                <a:cxn ang="0">
                  <a:pos x="32" y="67"/>
                </a:cxn>
                <a:cxn ang="0">
                  <a:pos x="23" y="58"/>
                </a:cxn>
                <a:cxn ang="0">
                  <a:pos x="9" y="45"/>
                </a:cxn>
                <a:cxn ang="0">
                  <a:pos x="32" y="54"/>
                </a:cxn>
                <a:cxn ang="0">
                  <a:pos x="46" y="49"/>
                </a:cxn>
                <a:cxn ang="0">
                  <a:pos x="46" y="40"/>
                </a:cxn>
                <a:cxn ang="0">
                  <a:pos x="41" y="22"/>
                </a:cxn>
                <a:cxn ang="0">
                  <a:pos x="27" y="13"/>
                </a:cxn>
                <a:cxn ang="0">
                  <a:pos x="0" y="9"/>
                </a:cxn>
                <a:cxn ang="0">
                  <a:pos x="0" y="9"/>
                </a:cxn>
                <a:cxn ang="0">
                  <a:pos x="32" y="0"/>
                </a:cxn>
                <a:cxn ang="0">
                  <a:pos x="50" y="0"/>
                </a:cxn>
                <a:cxn ang="0">
                  <a:pos x="73" y="9"/>
                </a:cxn>
                <a:cxn ang="0">
                  <a:pos x="91" y="27"/>
                </a:cxn>
                <a:cxn ang="0">
                  <a:pos x="100" y="45"/>
                </a:cxn>
                <a:cxn ang="0">
                  <a:pos x="104" y="58"/>
                </a:cxn>
                <a:cxn ang="0">
                  <a:pos x="100" y="85"/>
                </a:cxn>
                <a:cxn ang="0">
                  <a:pos x="86" y="103"/>
                </a:cxn>
                <a:cxn ang="0">
                  <a:pos x="59" y="112"/>
                </a:cxn>
                <a:cxn ang="0">
                  <a:pos x="36" y="107"/>
                </a:cxn>
                <a:cxn ang="0">
                  <a:pos x="23" y="98"/>
                </a:cxn>
                <a:cxn ang="0">
                  <a:pos x="9" y="76"/>
                </a:cxn>
                <a:cxn ang="0">
                  <a:pos x="9" y="76"/>
                </a:cxn>
              </a:cxnLst>
              <a:rect l="0" t="0" r="r" b="b"/>
              <a:pathLst>
                <a:path w="105" h="113">
                  <a:moveTo>
                    <a:pt x="9" y="76"/>
                  </a:moveTo>
                  <a:lnTo>
                    <a:pt x="23" y="76"/>
                  </a:lnTo>
                  <a:lnTo>
                    <a:pt x="32" y="67"/>
                  </a:lnTo>
                  <a:lnTo>
                    <a:pt x="23" y="58"/>
                  </a:lnTo>
                  <a:lnTo>
                    <a:pt x="9" y="45"/>
                  </a:lnTo>
                  <a:lnTo>
                    <a:pt x="32" y="54"/>
                  </a:lnTo>
                  <a:lnTo>
                    <a:pt x="46" y="49"/>
                  </a:lnTo>
                  <a:lnTo>
                    <a:pt x="46" y="40"/>
                  </a:lnTo>
                  <a:lnTo>
                    <a:pt x="41" y="22"/>
                  </a:lnTo>
                  <a:lnTo>
                    <a:pt x="27" y="13"/>
                  </a:lnTo>
                  <a:lnTo>
                    <a:pt x="0" y="9"/>
                  </a:lnTo>
                  <a:lnTo>
                    <a:pt x="32" y="0"/>
                  </a:lnTo>
                  <a:lnTo>
                    <a:pt x="50" y="0"/>
                  </a:lnTo>
                  <a:lnTo>
                    <a:pt x="73" y="9"/>
                  </a:lnTo>
                  <a:lnTo>
                    <a:pt x="91" y="27"/>
                  </a:lnTo>
                  <a:lnTo>
                    <a:pt x="100" y="45"/>
                  </a:lnTo>
                  <a:lnTo>
                    <a:pt x="104" y="58"/>
                  </a:lnTo>
                  <a:lnTo>
                    <a:pt x="100" y="85"/>
                  </a:lnTo>
                  <a:lnTo>
                    <a:pt x="86" y="103"/>
                  </a:lnTo>
                  <a:lnTo>
                    <a:pt x="59" y="112"/>
                  </a:lnTo>
                  <a:lnTo>
                    <a:pt x="36" y="107"/>
                  </a:lnTo>
                  <a:lnTo>
                    <a:pt x="23" y="98"/>
                  </a:lnTo>
                  <a:lnTo>
                    <a:pt x="9" y="76"/>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19" name="Freeform 276"/>
            <p:cNvSpPr/>
            <p:nvPr/>
          </p:nvSpPr>
          <p:spPr bwMode="auto">
            <a:xfrm>
              <a:off x="2712" y="2739"/>
              <a:ext cx="1089" cy="256"/>
            </a:xfrm>
            <a:custGeom>
              <a:avLst/>
              <a:gdLst/>
              <a:ahLst/>
              <a:cxnLst>
                <a:cxn ang="0">
                  <a:pos x="0" y="161"/>
                </a:cxn>
                <a:cxn ang="0">
                  <a:pos x="45" y="184"/>
                </a:cxn>
                <a:cxn ang="0">
                  <a:pos x="91" y="206"/>
                </a:cxn>
                <a:cxn ang="0">
                  <a:pos x="159" y="228"/>
                </a:cxn>
                <a:cxn ang="0">
                  <a:pos x="231" y="246"/>
                </a:cxn>
                <a:cxn ang="0">
                  <a:pos x="308" y="255"/>
                </a:cxn>
                <a:cxn ang="0">
                  <a:pos x="381" y="255"/>
                </a:cxn>
                <a:cxn ang="0">
                  <a:pos x="458" y="255"/>
                </a:cxn>
                <a:cxn ang="0">
                  <a:pos x="530" y="237"/>
                </a:cxn>
                <a:cxn ang="0">
                  <a:pos x="603" y="219"/>
                </a:cxn>
                <a:cxn ang="0">
                  <a:pos x="671" y="197"/>
                </a:cxn>
                <a:cxn ang="0">
                  <a:pos x="711" y="179"/>
                </a:cxn>
                <a:cxn ang="0">
                  <a:pos x="752" y="166"/>
                </a:cxn>
                <a:cxn ang="0">
                  <a:pos x="802" y="152"/>
                </a:cxn>
                <a:cxn ang="0">
                  <a:pos x="843" y="148"/>
                </a:cxn>
                <a:cxn ang="0">
                  <a:pos x="893" y="148"/>
                </a:cxn>
                <a:cxn ang="0">
                  <a:pos x="938" y="157"/>
                </a:cxn>
                <a:cxn ang="0">
                  <a:pos x="992" y="175"/>
                </a:cxn>
                <a:cxn ang="0">
                  <a:pos x="1038" y="197"/>
                </a:cxn>
                <a:cxn ang="0">
                  <a:pos x="1060" y="211"/>
                </a:cxn>
                <a:cxn ang="0">
                  <a:pos x="1088" y="166"/>
                </a:cxn>
                <a:cxn ang="0">
                  <a:pos x="1078" y="157"/>
                </a:cxn>
                <a:cxn ang="0">
                  <a:pos x="1042" y="143"/>
                </a:cxn>
                <a:cxn ang="0">
                  <a:pos x="970" y="117"/>
                </a:cxn>
                <a:cxn ang="0">
                  <a:pos x="920" y="108"/>
                </a:cxn>
                <a:cxn ang="0">
                  <a:pos x="861" y="103"/>
                </a:cxn>
                <a:cxn ang="0">
                  <a:pos x="798" y="108"/>
                </a:cxn>
                <a:cxn ang="0">
                  <a:pos x="734" y="117"/>
                </a:cxn>
                <a:cxn ang="0">
                  <a:pos x="666" y="135"/>
                </a:cxn>
                <a:cxn ang="0">
                  <a:pos x="580" y="166"/>
                </a:cxn>
                <a:cxn ang="0">
                  <a:pos x="489" y="179"/>
                </a:cxn>
                <a:cxn ang="0">
                  <a:pos x="399" y="179"/>
                </a:cxn>
                <a:cxn ang="0">
                  <a:pos x="313" y="166"/>
                </a:cxn>
                <a:cxn ang="0">
                  <a:pos x="227" y="143"/>
                </a:cxn>
                <a:cxn ang="0">
                  <a:pos x="140" y="108"/>
                </a:cxn>
                <a:cxn ang="0">
                  <a:pos x="63" y="59"/>
                </a:cxn>
                <a:cxn ang="0">
                  <a:pos x="0" y="0"/>
                </a:cxn>
                <a:cxn ang="0">
                  <a:pos x="0" y="161"/>
                </a:cxn>
                <a:cxn ang="0">
                  <a:pos x="0" y="161"/>
                </a:cxn>
              </a:cxnLst>
              <a:rect l="0" t="0" r="r" b="b"/>
              <a:pathLst>
                <a:path w="1089" h="256">
                  <a:moveTo>
                    <a:pt x="0" y="161"/>
                  </a:moveTo>
                  <a:lnTo>
                    <a:pt x="45" y="184"/>
                  </a:lnTo>
                  <a:lnTo>
                    <a:pt x="91" y="206"/>
                  </a:lnTo>
                  <a:lnTo>
                    <a:pt x="159" y="228"/>
                  </a:lnTo>
                  <a:lnTo>
                    <a:pt x="231" y="246"/>
                  </a:lnTo>
                  <a:lnTo>
                    <a:pt x="308" y="255"/>
                  </a:lnTo>
                  <a:lnTo>
                    <a:pt x="381" y="255"/>
                  </a:lnTo>
                  <a:lnTo>
                    <a:pt x="458" y="255"/>
                  </a:lnTo>
                  <a:lnTo>
                    <a:pt x="530" y="237"/>
                  </a:lnTo>
                  <a:lnTo>
                    <a:pt x="603" y="219"/>
                  </a:lnTo>
                  <a:lnTo>
                    <a:pt x="671" y="197"/>
                  </a:lnTo>
                  <a:lnTo>
                    <a:pt x="711" y="179"/>
                  </a:lnTo>
                  <a:lnTo>
                    <a:pt x="752" y="166"/>
                  </a:lnTo>
                  <a:lnTo>
                    <a:pt x="802" y="152"/>
                  </a:lnTo>
                  <a:lnTo>
                    <a:pt x="843" y="148"/>
                  </a:lnTo>
                  <a:lnTo>
                    <a:pt x="893" y="148"/>
                  </a:lnTo>
                  <a:lnTo>
                    <a:pt x="938" y="157"/>
                  </a:lnTo>
                  <a:lnTo>
                    <a:pt x="992" y="175"/>
                  </a:lnTo>
                  <a:lnTo>
                    <a:pt x="1038" y="197"/>
                  </a:lnTo>
                  <a:lnTo>
                    <a:pt x="1060" y="211"/>
                  </a:lnTo>
                  <a:lnTo>
                    <a:pt x="1088" y="166"/>
                  </a:lnTo>
                  <a:lnTo>
                    <a:pt x="1078" y="157"/>
                  </a:lnTo>
                  <a:lnTo>
                    <a:pt x="1042" y="143"/>
                  </a:lnTo>
                  <a:lnTo>
                    <a:pt x="970" y="117"/>
                  </a:lnTo>
                  <a:lnTo>
                    <a:pt x="920" y="108"/>
                  </a:lnTo>
                  <a:lnTo>
                    <a:pt x="861" y="103"/>
                  </a:lnTo>
                  <a:lnTo>
                    <a:pt x="798" y="108"/>
                  </a:lnTo>
                  <a:lnTo>
                    <a:pt x="734" y="117"/>
                  </a:lnTo>
                  <a:lnTo>
                    <a:pt x="666" y="135"/>
                  </a:lnTo>
                  <a:lnTo>
                    <a:pt x="580" y="166"/>
                  </a:lnTo>
                  <a:lnTo>
                    <a:pt x="489" y="179"/>
                  </a:lnTo>
                  <a:lnTo>
                    <a:pt x="399" y="179"/>
                  </a:lnTo>
                  <a:lnTo>
                    <a:pt x="313" y="166"/>
                  </a:lnTo>
                  <a:lnTo>
                    <a:pt x="227" y="143"/>
                  </a:lnTo>
                  <a:lnTo>
                    <a:pt x="140" y="108"/>
                  </a:lnTo>
                  <a:lnTo>
                    <a:pt x="63" y="59"/>
                  </a:lnTo>
                  <a:lnTo>
                    <a:pt x="0" y="0"/>
                  </a:lnTo>
                  <a:lnTo>
                    <a:pt x="0" y="161"/>
                  </a:lnTo>
                  <a:close/>
                </a:path>
              </a:pathLst>
            </a:custGeom>
            <a:solidFill>
              <a:srgbClr val="BBBBBB"/>
            </a:solidFill>
            <a:ln w="3175" cap="flat">
              <a:noFill/>
              <a:prstDash val="solid"/>
              <a:round/>
            </a:ln>
            <a:effectLst/>
          </p:spPr>
          <p:txBody>
            <a:bodyPr wrap="none" anchor="ctr">
              <a:spAutoFit/>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Picture 3" descr="未标题-1"/>
          <p:cNvPicPr>
            <a:picLocks noChangeAspect="1" noChangeArrowheads="1"/>
          </p:cNvPicPr>
          <p:nvPr/>
        </p:nvPicPr>
        <p:blipFill>
          <a:blip r:embed="rId3" cstate="print"/>
          <a:srcRect/>
          <a:stretch>
            <a:fillRect/>
          </a:stretch>
        </p:blipFill>
        <p:spPr bwMode="auto">
          <a:xfrm>
            <a:off x="-380995" y="3550993"/>
            <a:ext cx="1358931" cy="3308595"/>
          </a:xfrm>
          <a:prstGeom prst="rect">
            <a:avLst/>
          </a:prstGeom>
          <a:noFill/>
        </p:spPr>
      </p:pic>
      <p:pic>
        <p:nvPicPr>
          <p:cNvPr id="13"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矩形 13"/>
          <p:cNvSpPr/>
          <p:nvPr/>
        </p:nvSpPr>
        <p:spPr>
          <a:xfrm>
            <a:off x="1333293" y="1333794"/>
            <a:ext cx="9714303" cy="5144727"/>
          </a:xfrm>
          <a:prstGeom prst="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700" b="1" dirty="0" smtClean="0">
                <a:solidFill>
                  <a:srgbClr val="C00000"/>
                </a:solidFill>
                <a:latin typeface="楷体_GB2312" pitchFamily="49" charset="-122"/>
                <a:ea typeface="楷体_GB2312" pitchFamily="49" charset="-122"/>
              </a:rPr>
              <a:t>（二）断面法</a:t>
            </a:r>
            <a:endParaRPr lang="en-US" altLang="zh-CN" sz="1700" b="1" dirty="0" smtClean="0">
              <a:solidFill>
                <a:srgbClr val="C00000"/>
              </a:solidFill>
              <a:latin typeface="楷体_GB2312" pitchFamily="49" charset="-122"/>
              <a:ea typeface="楷体_GB2312" pitchFamily="49" charset="-122"/>
            </a:endParaRP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计算公式如下：</a:t>
            </a:r>
          </a:p>
          <a:p>
            <a:pPr indent="609600">
              <a:lnSpc>
                <a:spcPct val="150000"/>
              </a:lnSpc>
            </a:pPr>
            <a:r>
              <a:rPr lang="en-US" sz="1700" dirty="0" smtClean="0">
                <a:solidFill>
                  <a:schemeClr val="tx1"/>
                </a:solidFill>
                <a:latin typeface="微软雅黑" panose="020B0503020204020204" pitchFamily="34" charset="-122"/>
                <a:ea typeface="微软雅黑" panose="020B0503020204020204" pitchFamily="34" charset="-122"/>
              </a:rPr>
              <a:t>                          </a:t>
            </a:r>
            <a:endParaRPr lang="zh-CN" altLang="en-US"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式中：</a:t>
            </a:r>
            <a:r>
              <a:rPr lang="en-US" sz="17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sz="17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7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7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sz="17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700" dirty="0" smtClean="0">
                <a:solidFill>
                  <a:schemeClr val="tx1"/>
                </a:solidFill>
                <a:latin typeface="微软雅黑" panose="020B0503020204020204" pitchFamily="34" charset="-122"/>
                <a:ea typeface="微软雅黑" panose="020B0503020204020204" pitchFamily="34" charset="-122"/>
              </a:rPr>
              <a:t>——</a:t>
            </a:r>
            <a:r>
              <a:rPr lang="zh-CN" altLang="en-US" sz="1700" dirty="0" smtClean="0">
                <a:solidFill>
                  <a:schemeClr val="tx1"/>
                </a:solidFill>
                <a:latin typeface="微软雅黑" panose="020B0503020204020204" pitchFamily="34" charset="-122"/>
                <a:ea typeface="微软雅黑" panose="020B0503020204020204" pitchFamily="34" charset="-122"/>
              </a:rPr>
              <a:t>相邻两断面的面积，</a:t>
            </a:r>
            <a:r>
              <a:rPr lang="en-US" sz="17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7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7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en-US" sz="1700" dirty="0" smtClean="0">
                <a:solidFill>
                  <a:schemeClr val="tx1"/>
                </a:solidFill>
                <a:latin typeface="微软雅黑" panose="020B0503020204020204" pitchFamily="34" charset="-122"/>
                <a:ea typeface="微软雅黑" panose="020B0503020204020204" pitchFamily="34" charset="-122"/>
              </a:rPr>
              <a:t>	</a:t>
            </a:r>
            <a:r>
              <a:rPr lang="en-US" sz="17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a:t>
            </a:r>
            <a:r>
              <a:rPr lang="en-US" altLang="zh-CN" sz="1700" dirty="0" smtClean="0">
                <a:solidFill>
                  <a:schemeClr val="tx1"/>
                </a:solidFill>
                <a:latin typeface="微软雅黑" panose="020B0503020204020204" pitchFamily="34" charset="-122"/>
                <a:ea typeface="微软雅黑" panose="020B0503020204020204" pitchFamily="34" charset="-122"/>
              </a:rPr>
              <a:t>——</a:t>
            </a:r>
            <a:r>
              <a:rPr lang="zh-CN" altLang="en-US" sz="1700" dirty="0" smtClean="0">
                <a:solidFill>
                  <a:schemeClr val="tx1"/>
                </a:solidFill>
                <a:latin typeface="微软雅黑" panose="020B0503020204020204" pitchFamily="34" charset="-122"/>
                <a:ea typeface="微软雅黑" panose="020B0503020204020204" pitchFamily="34" charset="-122"/>
              </a:rPr>
              <a:t>相邻两断面之间的距离，</a:t>
            </a:r>
            <a:r>
              <a:rPr lang="en-US" sz="17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7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用断面法计算土方量时，其精度取决于截取断面的数量，多则精，少则粗。当</a:t>
            </a:r>
            <a:r>
              <a:rPr lang="en-US" sz="17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sz="17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700" dirty="0" smtClean="0">
                <a:solidFill>
                  <a:schemeClr val="tx1"/>
                </a:solidFill>
                <a:latin typeface="微软雅黑" panose="020B0503020204020204" pitchFamily="34" charset="-122"/>
                <a:ea typeface="微软雅黑" panose="020B0503020204020204" pitchFamily="34" charset="-122"/>
              </a:rPr>
              <a:t>与</a:t>
            </a:r>
            <a:r>
              <a:rPr lang="en-US" sz="17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sz="17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700" dirty="0" smtClean="0">
                <a:solidFill>
                  <a:schemeClr val="tx1"/>
                </a:solidFill>
                <a:latin typeface="微软雅黑" panose="020B0503020204020204" pitchFamily="34" charset="-122"/>
                <a:ea typeface="微软雅黑" panose="020B0503020204020204" pitchFamily="34" charset="-122"/>
              </a:rPr>
              <a:t>面积相差较大，或</a:t>
            </a:r>
            <a:r>
              <a:rPr lang="en-US" sz="17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sz="1700" dirty="0" smtClean="0">
                <a:solidFill>
                  <a:schemeClr val="tx1"/>
                </a:solidFill>
                <a:latin typeface="微软雅黑" panose="020B0503020204020204" pitchFamily="34" charset="-122"/>
                <a:ea typeface="微软雅黑" panose="020B0503020204020204" pitchFamily="34" charset="-122"/>
              </a:rPr>
              <a:t>大于</a:t>
            </a:r>
            <a:r>
              <a:rPr lang="en-US" sz="1700" dirty="0" smtClean="0">
                <a:solidFill>
                  <a:schemeClr val="tx1"/>
                </a:solidFill>
                <a:latin typeface="微软雅黑" panose="020B0503020204020204" pitchFamily="34" charset="-122"/>
                <a:ea typeface="微软雅黑" panose="020B0503020204020204" pitchFamily="34" charset="-122"/>
              </a:rPr>
              <a:t>50 </a:t>
            </a:r>
            <a:r>
              <a:rPr lang="en-US" sz="17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700" dirty="0" smtClean="0">
                <a:solidFill>
                  <a:schemeClr val="tx1"/>
                </a:solidFill>
                <a:latin typeface="微软雅黑" panose="020B0503020204020204" pitchFamily="34" charset="-122"/>
                <a:ea typeface="微软雅黑" panose="020B0503020204020204" pitchFamily="34" charset="-122"/>
              </a:rPr>
              <a:t>时，计算结果误差较大。这种情况下，可用下面公式运算：</a:t>
            </a:r>
            <a:endParaRPr lang="en-US" altLang="zh-CN"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endParaRPr lang="en-US" altLang="zh-CN" sz="1700" dirty="0" smtClean="0">
              <a:solidFill>
                <a:schemeClr val="tx1"/>
              </a:solidFill>
              <a:latin typeface="微软雅黑" panose="020B0503020204020204" pitchFamily="34" charset="-122"/>
              <a:ea typeface="微软雅黑" panose="020B0503020204020204" pitchFamily="34" charset="-122"/>
            </a:endParaRPr>
          </a:p>
          <a:p>
            <a:pPr indent="609600" latinLnBrk="1">
              <a:lnSpc>
                <a:spcPct val="150000"/>
              </a:lnSpc>
            </a:pPr>
            <a:r>
              <a:rPr lang="en-US" sz="1700" dirty="0" smtClean="0">
                <a:solidFill>
                  <a:schemeClr val="tx1"/>
                </a:solidFill>
                <a:latin typeface="微软雅黑" panose="020B0503020204020204" pitchFamily="34" charset="-122"/>
                <a:ea typeface="微软雅黑" panose="020B0503020204020204" pitchFamily="34" charset="-122"/>
              </a:rPr>
              <a:t>        </a:t>
            </a:r>
            <a:endParaRPr lang="zh-CN" altLang="en-US"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式中：</a:t>
            </a:r>
            <a:r>
              <a:rPr lang="en-US" sz="17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sz="17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1700" dirty="0" smtClean="0">
                <a:solidFill>
                  <a:schemeClr val="tx1"/>
                </a:solidFill>
                <a:latin typeface="微软雅黑" panose="020B0503020204020204" pitchFamily="34" charset="-122"/>
                <a:ea typeface="微软雅黑" panose="020B0503020204020204" pitchFamily="34" charset="-122"/>
              </a:rPr>
              <a:t>——</a:t>
            </a:r>
            <a:r>
              <a:rPr lang="zh-CN" altLang="en-US" sz="1700" dirty="0" smtClean="0">
                <a:solidFill>
                  <a:schemeClr val="tx1"/>
                </a:solidFill>
                <a:latin typeface="微软雅黑" panose="020B0503020204020204" pitchFamily="34" charset="-122"/>
                <a:ea typeface="微软雅黑" panose="020B0503020204020204" pitchFamily="34" charset="-122"/>
              </a:rPr>
              <a:t>中截面积，</a:t>
            </a:r>
            <a:r>
              <a:rPr lang="en-US" sz="17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700" baseline="30000" dirty="0" smtClean="0">
                <a:solidFill>
                  <a:schemeClr val="tx1"/>
                </a:solidFill>
                <a:latin typeface="微软雅黑" panose="020B0503020204020204" pitchFamily="34" charset="-122"/>
                <a:ea typeface="微软雅黑" panose="020B0503020204020204" pitchFamily="34" charset="-122"/>
              </a:rPr>
              <a:t>2</a:t>
            </a:r>
            <a:r>
              <a:rPr lang="zh-CN" altLang="en-US" sz="1700" dirty="0" smtClean="0">
                <a:solidFill>
                  <a:schemeClr val="tx1"/>
                </a:solidFill>
                <a:latin typeface="微软雅黑" panose="020B0503020204020204" pitchFamily="34" charset="-122"/>
                <a:ea typeface="微软雅黑" panose="020B0503020204020204" pitchFamily="34" charset="-122"/>
              </a:rPr>
              <a:t>，它有以下两种求法。</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a:t>
            </a:r>
            <a:r>
              <a:rPr lang="en-US" sz="1700" dirty="0" smtClean="0">
                <a:solidFill>
                  <a:schemeClr val="tx1"/>
                </a:solidFill>
                <a:latin typeface="微软雅黑" panose="020B0503020204020204" pitchFamily="34" charset="-122"/>
                <a:ea typeface="微软雅黑" panose="020B0503020204020204" pitchFamily="34" charset="-122"/>
              </a:rPr>
              <a:t>1</a:t>
            </a:r>
            <a:r>
              <a:rPr lang="zh-CN" altLang="en-US" sz="1700" dirty="0" smtClean="0">
                <a:solidFill>
                  <a:schemeClr val="tx1"/>
                </a:solidFill>
                <a:latin typeface="微软雅黑" panose="020B0503020204020204" pitchFamily="34" charset="-122"/>
                <a:ea typeface="微软雅黑" panose="020B0503020204020204" pitchFamily="34" charset="-122"/>
              </a:rPr>
              <a:t>）用棱台中截面面积公式计算，即</a:t>
            </a:r>
            <a:endParaRPr lang="en-US" altLang="zh-CN"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en-US" sz="1700" dirty="0" smtClean="0">
                <a:solidFill>
                  <a:schemeClr val="tx1"/>
                </a:solidFill>
                <a:latin typeface="微软雅黑" panose="020B0503020204020204" pitchFamily="34" charset="-122"/>
                <a:ea typeface="微软雅黑" panose="020B0503020204020204" pitchFamily="34" charset="-122"/>
              </a:rPr>
              <a:t>     </a:t>
            </a:r>
            <a:endParaRPr lang="zh-CN" altLang="en-US" sz="17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a:t>
            </a:r>
            <a:r>
              <a:rPr lang="en-US" sz="1700" dirty="0" smtClean="0">
                <a:solidFill>
                  <a:schemeClr val="tx1"/>
                </a:solidFill>
                <a:latin typeface="微软雅黑" panose="020B0503020204020204" pitchFamily="34" charset="-122"/>
                <a:ea typeface="微软雅黑" panose="020B0503020204020204" pitchFamily="34" charset="-122"/>
              </a:rPr>
              <a:t>2</a:t>
            </a:r>
            <a:r>
              <a:rPr lang="zh-CN" altLang="en-US" sz="1700" dirty="0" smtClean="0">
                <a:solidFill>
                  <a:schemeClr val="tx1"/>
                </a:solidFill>
                <a:latin typeface="微软雅黑" panose="020B0503020204020204" pitchFamily="34" charset="-122"/>
                <a:ea typeface="微软雅黑" panose="020B0503020204020204" pitchFamily="34" charset="-122"/>
              </a:rPr>
              <a:t>）用</a:t>
            </a:r>
            <a:r>
              <a:rPr lang="en-US" sz="17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sz="17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700" dirty="0" smtClean="0">
                <a:solidFill>
                  <a:schemeClr val="tx1"/>
                </a:solidFill>
                <a:latin typeface="微软雅黑" panose="020B0503020204020204" pitchFamily="34" charset="-122"/>
                <a:ea typeface="微软雅黑" panose="020B0503020204020204" pitchFamily="34" charset="-122"/>
              </a:rPr>
              <a:t>与</a:t>
            </a:r>
            <a:r>
              <a:rPr lang="en-US" sz="17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sz="17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7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各</a:t>
            </a:r>
            <a:r>
              <a:rPr lang="zh-CN" altLang="en-US" sz="1700" dirty="0" smtClean="0">
                <a:solidFill>
                  <a:schemeClr val="tx1"/>
                </a:solidFill>
                <a:latin typeface="微软雅黑" panose="020B0503020204020204" pitchFamily="34" charset="-122"/>
                <a:ea typeface="微软雅黑" panose="020B0503020204020204" pitchFamily="34" charset="-122"/>
              </a:rPr>
              <a:t>相应边的平均值求</a:t>
            </a:r>
            <a:r>
              <a:rPr lang="en-US" sz="17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sz="17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1700" dirty="0" smtClean="0">
                <a:solidFill>
                  <a:schemeClr val="tx1"/>
                </a:solidFill>
                <a:latin typeface="微软雅黑" panose="020B0503020204020204" pitchFamily="34" charset="-122"/>
                <a:ea typeface="微软雅黑" panose="020B0503020204020204" pitchFamily="34" charset="-122"/>
              </a:rPr>
              <a:t>的面积。</a:t>
            </a:r>
          </a:p>
        </p:txBody>
      </p:sp>
      <p:graphicFrame>
        <p:nvGraphicFramePr>
          <p:cNvPr id="16" name="Object 9"/>
          <p:cNvGraphicFramePr>
            <a:graphicFrameLocks noChangeAspect="1"/>
          </p:cNvGraphicFramePr>
          <p:nvPr/>
        </p:nvGraphicFramePr>
        <p:xfrm>
          <a:off x="3714251" y="1885545"/>
          <a:ext cx="1422336" cy="591522"/>
        </p:xfrm>
        <a:graphic>
          <a:graphicData uri="http://schemas.openxmlformats.org/presentationml/2006/ole">
            <p:oleObj spid="_x0000_s64515" name="Equation" r:id="rId5" imgW="850531" imgH="355446" progId="">
              <p:embed/>
            </p:oleObj>
          </a:graphicData>
        </a:graphic>
      </p:graphicFrame>
      <p:graphicFrame>
        <p:nvGraphicFramePr>
          <p:cNvPr id="17" name="Object 11"/>
          <p:cNvGraphicFramePr>
            <a:graphicFrameLocks noChangeAspect="1"/>
          </p:cNvGraphicFramePr>
          <p:nvPr/>
        </p:nvGraphicFramePr>
        <p:xfrm>
          <a:off x="3904727" y="4191976"/>
          <a:ext cx="2017309" cy="602157"/>
        </p:xfrm>
        <a:graphic>
          <a:graphicData uri="http://schemas.openxmlformats.org/presentationml/2006/ole">
            <p:oleObj spid="_x0000_s64514" name="Equation" r:id="rId6" imgW="1180588" imgH="355446" progId="">
              <p:embed/>
            </p:oleObj>
          </a:graphicData>
        </a:graphic>
      </p:graphicFrame>
      <p:graphicFrame>
        <p:nvGraphicFramePr>
          <p:cNvPr id="18" name="Object 13"/>
          <p:cNvGraphicFramePr>
            <a:graphicFrameLocks noChangeAspect="1"/>
          </p:cNvGraphicFramePr>
          <p:nvPr/>
        </p:nvGraphicFramePr>
        <p:xfrm>
          <a:off x="5535476" y="5525795"/>
          <a:ext cx="1893067" cy="601890"/>
        </p:xfrm>
        <a:graphic>
          <a:graphicData uri="http://schemas.openxmlformats.org/presentationml/2006/ole">
            <p:oleObj spid="_x0000_s64513" name="Equation" r:id="rId7" imgW="1231366" imgH="393529"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Horizontal)">
                                      <p:cBhvr>
                                        <p:cTn id="13" dur="500"/>
                                        <p:tgtEl>
                                          <p:spTgt spid="14"/>
                                        </p:tgtEl>
                                      </p:cBhvr>
                                    </p:animEffect>
                                  </p:childTnLst>
                                </p:cTn>
                              </p:par>
                              <p:par>
                                <p:cTn id="14" presetID="16" presetClass="entr" presetSubtype="2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Horizontal)">
                                      <p:cBhvr>
                                        <p:cTn id="16" dur="500"/>
                                        <p:tgtEl>
                                          <p:spTgt spid="16"/>
                                        </p:tgtEl>
                                      </p:cBhvr>
                                    </p:animEffect>
                                  </p:childTnLst>
                                </p:cTn>
                              </p:par>
                              <p:par>
                                <p:cTn id="17" presetID="16" presetClass="entr" presetSubtype="2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Horizontal)">
                                      <p:cBhvr>
                                        <p:cTn id="19" dur="500"/>
                                        <p:tgtEl>
                                          <p:spTgt spid="17"/>
                                        </p:tgtEl>
                                      </p:cBhvr>
                                    </p:animEffect>
                                  </p:childTnLst>
                                </p:cTn>
                              </p:par>
                              <p:par>
                                <p:cTn id="20" presetID="16" presetClass="entr" presetSubtype="2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Picture 3" descr="未标题-1"/>
          <p:cNvPicPr>
            <a:picLocks noChangeAspect="1" noChangeArrowheads="1"/>
          </p:cNvPicPr>
          <p:nvPr/>
        </p:nvPicPr>
        <p:blipFill>
          <a:blip r:embed="rId3" cstate="print"/>
          <a:srcRect/>
          <a:stretch>
            <a:fillRect/>
          </a:stretch>
        </p:blipFill>
        <p:spPr bwMode="auto">
          <a:xfrm>
            <a:off x="-380995" y="3550993"/>
            <a:ext cx="1358931" cy="3308595"/>
          </a:xfrm>
          <a:prstGeom prst="rect">
            <a:avLst/>
          </a:prstGeom>
          <a:noFill/>
        </p:spPr>
      </p:pic>
      <p:pic>
        <p:nvPicPr>
          <p:cNvPr id="13"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矩形 18"/>
          <p:cNvSpPr/>
          <p:nvPr/>
        </p:nvSpPr>
        <p:spPr>
          <a:xfrm>
            <a:off x="1047578" y="1333795"/>
            <a:ext cx="5794232" cy="2110036"/>
          </a:xfrm>
          <a:prstGeom prst="rect">
            <a:avLst/>
          </a:prstGeom>
          <a:solidFill>
            <a:srgbClr val="E5FECE"/>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b="1" dirty="0" smtClean="0">
                <a:solidFill>
                  <a:srgbClr val="C00000"/>
                </a:solidFill>
                <a:latin typeface="楷体_GB2312" pitchFamily="49" charset="-122"/>
                <a:ea typeface="楷体_GB2312" pitchFamily="49" charset="-122"/>
              </a:rPr>
              <a:t>（三）等高面法</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等高面法与断面法相似，只是截取断面时，沿着等高线截取，等高距为两相邻断面的高，如图</a:t>
            </a:r>
            <a:r>
              <a:rPr lang="en-US" sz="1900" dirty="0" smtClean="0">
                <a:solidFill>
                  <a:schemeClr val="tx1"/>
                </a:solidFill>
                <a:latin typeface="微软雅黑" panose="020B0503020204020204" pitchFamily="34" charset="-122"/>
                <a:ea typeface="微软雅黑" panose="020B0503020204020204" pitchFamily="34" charset="-122"/>
              </a:rPr>
              <a:t>2-17</a:t>
            </a:r>
            <a:r>
              <a:rPr lang="zh-CN" altLang="en-US" sz="1900" dirty="0" smtClean="0">
                <a:solidFill>
                  <a:schemeClr val="tx1"/>
                </a:solidFill>
                <a:latin typeface="微软雅黑" panose="020B0503020204020204" pitchFamily="34" charset="-122"/>
                <a:ea typeface="微软雅黑" panose="020B0503020204020204" pitchFamily="34" charset="-122"/>
              </a:rPr>
              <a:t>所示。此法多用于大面积自然山水地形的土方量计算。</a:t>
            </a:r>
            <a:endParaRPr lang="zh-CN" altLang="en-US" sz="1900" dirty="0">
              <a:solidFill>
                <a:schemeClr val="tx1"/>
              </a:solidFill>
              <a:latin typeface="微软雅黑" panose="020B0503020204020204" pitchFamily="34" charset="-122"/>
              <a:ea typeface="微软雅黑" panose="020B0503020204020204" pitchFamily="34" charset="-122"/>
            </a:endParaRPr>
          </a:p>
        </p:txBody>
      </p:sp>
      <p:pic>
        <p:nvPicPr>
          <p:cNvPr id="20" name="Picture 5" descr="1-10"/>
          <p:cNvPicPr>
            <a:picLocks noChangeAspect="1" noChangeArrowheads="1"/>
          </p:cNvPicPr>
          <p:nvPr/>
        </p:nvPicPr>
        <p:blipFill>
          <a:blip r:embed="rId5" cstate="print"/>
          <a:srcRect/>
          <a:stretch>
            <a:fillRect/>
          </a:stretch>
        </p:blipFill>
        <p:spPr bwMode="auto">
          <a:xfrm>
            <a:off x="6952351" y="1238522"/>
            <a:ext cx="4856181" cy="4447068"/>
          </a:xfrm>
          <a:prstGeom prst="rect">
            <a:avLst/>
          </a:prstGeom>
          <a:noFill/>
          <a:ln w="9525">
            <a:noFill/>
            <a:miter lim="800000"/>
            <a:headEnd/>
            <a:tailEnd/>
          </a:ln>
        </p:spPr>
      </p:pic>
      <p:sp>
        <p:nvSpPr>
          <p:cNvPr id="21" name="TextBox 20"/>
          <p:cNvSpPr txBox="1"/>
          <p:nvPr/>
        </p:nvSpPr>
        <p:spPr>
          <a:xfrm>
            <a:off x="8652177" y="5716339"/>
            <a:ext cx="1943796" cy="384717"/>
          </a:xfrm>
          <a:prstGeom prst="rect">
            <a:avLst/>
          </a:prstGeom>
          <a:noFill/>
        </p:spPr>
        <p:txBody>
          <a:bodyPr wrap="none" lIns="121917" tIns="60958" rIns="121917" bIns="60958" rtlCol="0">
            <a:spAutoFit/>
          </a:bodyPr>
          <a:lstStyle/>
          <a:p>
            <a:r>
              <a:rPr lang="zh-CN" altLang="en-US" sz="1700" dirty="0" smtClean="0">
                <a:latin typeface="微软雅黑" panose="020B0503020204020204" pitchFamily="34" charset="-122"/>
                <a:ea typeface="微软雅黑" panose="020B0503020204020204" pitchFamily="34" charset="-122"/>
              </a:rPr>
              <a:t>图</a:t>
            </a:r>
            <a:r>
              <a:rPr lang="en-US" sz="1700" dirty="0" smtClean="0">
                <a:latin typeface="微软雅黑" panose="020B0503020204020204" pitchFamily="34" charset="-122"/>
                <a:ea typeface="微软雅黑" panose="020B0503020204020204" pitchFamily="34" charset="-122"/>
              </a:rPr>
              <a:t>2-17  </a:t>
            </a:r>
            <a:r>
              <a:rPr lang="zh-CN" altLang="en-US" sz="1700" dirty="0" smtClean="0">
                <a:latin typeface="微软雅黑" panose="020B0503020204020204" pitchFamily="34" charset="-122"/>
                <a:ea typeface="微软雅黑" panose="020B0503020204020204" pitchFamily="34" charset="-122"/>
              </a:rPr>
              <a:t>等高面法</a:t>
            </a:r>
            <a:endParaRPr lang="zh-CN" altLang="en-US" sz="1700" dirty="0">
              <a:latin typeface="微软雅黑" panose="020B0503020204020204" pitchFamily="34" charset="-122"/>
              <a:ea typeface="微软雅黑" panose="020B0503020204020204" pitchFamily="34" charset="-122"/>
            </a:endParaRPr>
          </a:p>
        </p:txBody>
      </p:sp>
      <p:sp>
        <p:nvSpPr>
          <p:cNvPr id="22" name="圆角矩形 21"/>
          <p:cNvSpPr/>
          <p:nvPr/>
        </p:nvSpPr>
        <p:spPr>
          <a:xfrm>
            <a:off x="1047578" y="3715613"/>
            <a:ext cx="5714296" cy="2450539"/>
          </a:xfrm>
          <a:prstGeom prst="roundRect">
            <a:avLst/>
          </a:prstGeom>
          <a:solidFill>
            <a:srgbClr val="E5FE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sz="1900" dirty="0" smtClean="0">
                <a:solidFill>
                  <a:schemeClr val="tx1"/>
                </a:solidFill>
                <a:latin typeface="微软雅黑" panose="020B0503020204020204" pitchFamily="34" charset="-122"/>
                <a:ea typeface="微软雅黑" panose="020B0503020204020204" pitchFamily="34" charset="-122"/>
              </a:rPr>
              <a:t>计算公式如下：</a:t>
            </a:r>
          </a:p>
          <a:p>
            <a:r>
              <a:rPr lang="en-US" sz="1900" dirty="0" smtClean="0">
                <a:solidFill>
                  <a:schemeClr val="tx1"/>
                </a:solidFill>
                <a:latin typeface="微软雅黑" panose="020B0503020204020204" pitchFamily="34" charset="-122"/>
                <a:ea typeface="微软雅黑" panose="020B0503020204020204" pitchFamily="34" charset="-122"/>
              </a:rPr>
              <a:t>            </a:t>
            </a:r>
          </a:p>
          <a:p>
            <a:endParaRPr lang="en-US" altLang="zh-CN" sz="1900" dirty="0" smtClean="0">
              <a:solidFill>
                <a:schemeClr val="tx1"/>
              </a:solidFill>
              <a:latin typeface="微软雅黑" panose="020B0503020204020204" pitchFamily="34" charset="-122"/>
              <a:ea typeface="微软雅黑" panose="020B0503020204020204" pitchFamily="34" charset="-122"/>
            </a:endParaRPr>
          </a:p>
          <a:p>
            <a:endParaRPr lang="zh-CN" altLang="en-US" sz="1900" dirty="0" smtClean="0">
              <a:solidFill>
                <a:schemeClr val="tx1"/>
              </a:solidFill>
              <a:latin typeface="微软雅黑" panose="020B0503020204020204" pitchFamily="34" charset="-122"/>
              <a:ea typeface="微软雅黑" panose="020B0503020204020204" pitchFamily="34" charset="-122"/>
            </a:endParaRPr>
          </a:p>
          <a:p>
            <a:r>
              <a:rPr lang="zh-CN" altLang="en-US" sz="1900" dirty="0" smtClean="0">
                <a:solidFill>
                  <a:schemeClr val="tx1"/>
                </a:solidFill>
                <a:latin typeface="微软雅黑" panose="020B0503020204020204" pitchFamily="34" charset="-122"/>
                <a:ea typeface="微软雅黑" panose="020B0503020204020204" pitchFamily="34" charset="-122"/>
              </a:rPr>
              <a:t>式中：</a:t>
            </a:r>
            <a:r>
              <a:rPr lang="en-US" sz="1900" dirty="0" smtClean="0">
                <a:solidFill>
                  <a:schemeClr val="tx1"/>
                </a:solidFill>
                <a:latin typeface="微软雅黑" panose="020B0503020204020204" pitchFamily="34" charset="-122"/>
                <a:ea typeface="微软雅黑" panose="020B0503020204020204" pitchFamily="34" charset="-122"/>
              </a:rPr>
              <a:t>	</a:t>
            </a:r>
            <a:r>
              <a:rPr lang="en-US" sz="19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1900" dirty="0" smtClean="0">
                <a:solidFill>
                  <a:schemeClr val="tx1"/>
                </a:solidFill>
                <a:latin typeface="微软雅黑" panose="020B0503020204020204" pitchFamily="34" charset="-122"/>
                <a:ea typeface="微软雅黑" panose="020B0503020204020204" pitchFamily="34" charset="-122"/>
              </a:rPr>
              <a:t>——</a:t>
            </a:r>
            <a:r>
              <a:rPr lang="zh-CN" altLang="en-US" sz="1900" dirty="0" smtClean="0">
                <a:solidFill>
                  <a:schemeClr val="tx1"/>
                </a:solidFill>
                <a:latin typeface="微软雅黑" panose="020B0503020204020204" pitchFamily="34" charset="-122"/>
                <a:ea typeface="微软雅黑" panose="020B0503020204020204" pitchFamily="34" charset="-122"/>
              </a:rPr>
              <a:t>土方体积，</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900" baseline="30000" dirty="0" smtClean="0">
                <a:solidFill>
                  <a:schemeClr val="tx1"/>
                </a:solidFill>
                <a:latin typeface="微软雅黑" panose="020B0503020204020204" pitchFamily="34" charset="-122"/>
                <a:ea typeface="微软雅黑" panose="020B0503020204020204" pitchFamily="34" charset="-122"/>
              </a:rPr>
              <a:t>3</a:t>
            </a:r>
            <a:r>
              <a:rPr lang="zh-CN" altLang="en-US" sz="1900" dirty="0" smtClean="0">
                <a:solidFill>
                  <a:schemeClr val="tx1"/>
                </a:solidFill>
                <a:latin typeface="微软雅黑" panose="020B0503020204020204" pitchFamily="34" charset="-122"/>
                <a:ea typeface="微软雅黑" panose="020B0503020204020204" pitchFamily="34" charset="-122"/>
              </a:rPr>
              <a:t>；</a:t>
            </a:r>
          </a:p>
          <a:p>
            <a:r>
              <a:rPr lang="en-US" sz="1900" i="1" dirty="0" smtClean="0">
                <a:solidFill>
                  <a:schemeClr val="tx1"/>
                </a:solidFill>
                <a:latin typeface="微软雅黑" panose="020B0503020204020204" pitchFamily="34" charset="-122"/>
                <a:ea typeface="微软雅黑" panose="020B0503020204020204" pitchFamily="34" charset="-122"/>
              </a:rPr>
              <a:t>	</a:t>
            </a:r>
            <a:r>
              <a:rPr lang="en-US" sz="19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1900" dirty="0" smtClean="0">
                <a:solidFill>
                  <a:schemeClr val="tx1"/>
                </a:solidFill>
                <a:latin typeface="微软雅黑" panose="020B0503020204020204" pitchFamily="34" charset="-122"/>
                <a:ea typeface="微软雅黑" panose="020B0503020204020204" pitchFamily="34" charset="-122"/>
              </a:rPr>
              <a:t>——</a:t>
            </a:r>
            <a:r>
              <a:rPr lang="zh-CN" altLang="en-US" sz="1900" dirty="0" smtClean="0">
                <a:solidFill>
                  <a:schemeClr val="tx1"/>
                </a:solidFill>
                <a:latin typeface="微软雅黑" panose="020B0503020204020204" pitchFamily="34" charset="-122"/>
                <a:ea typeface="微软雅黑" panose="020B0503020204020204" pitchFamily="34" charset="-122"/>
              </a:rPr>
              <a:t>断面面积，</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900" baseline="30000" dirty="0" smtClean="0">
                <a:solidFill>
                  <a:schemeClr val="tx1"/>
                </a:solidFill>
                <a:latin typeface="微软雅黑" panose="020B0503020204020204" pitchFamily="34" charset="-122"/>
                <a:ea typeface="微软雅黑" panose="020B0503020204020204" pitchFamily="34" charset="-122"/>
              </a:rPr>
              <a:t>2</a:t>
            </a:r>
            <a:r>
              <a:rPr lang="zh-CN" altLang="en-US" sz="1900" dirty="0" smtClean="0">
                <a:solidFill>
                  <a:schemeClr val="tx1"/>
                </a:solidFill>
                <a:latin typeface="微软雅黑" panose="020B0503020204020204" pitchFamily="34" charset="-122"/>
                <a:ea typeface="微软雅黑" panose="020B0503020204020204" pitchFamily="34" charset="-122"/>
              </a:rPr>
              <a:t>；</a:t>
            </a:r>
          </a:p>
          <a:p>
            <a:r>
              <a:rPr lang="en-US" sz="1900" dirty="0" smtClean="0">
                <a:solidFill>
                  <a:schemeClr val="tx1"/>
                </a:solidFill>
                <a:latin typeface="微软雅黑" panose="020B0503020204020204" pitchFamily="34" charset="-122"/>
                <a:ea typeface="微软雅黑" panose="020B0503020204020204" pitchFamily="34" charset="-122"/>
              </a:rPr>
              <a:t>	</a:t>
            </a:r>
            <a:r>
              <a:rPr lang="en-US" sz="19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1900" dirty="0" smtClean="0">
                <a:solidFill>
                  <a:schemeClr val="tx1"/>
                </a:solidFill>
                <a:latin typeface="微软雅黑" panose="020B0503020204020204" pitchFamily="34" charset="-122"/>
                <a:ea typeface="微软雅黑" panose="020B0503020204020204" pitchFamily="34" charset="-122"/>
              </a:rPr>
              <a:t>——</a:t>
            </a:r>
            <a:r>
              <a:rPr lang="zh-CN" altLang="en-US" sz="1900" dirty="0" smtClean="0">
                <a:solidFill>
                  <a:schemeClr val="tx1"/>
                </a:solidFill>
                <a:latin typeface="微软雅黑" panose="020B0503020204020204" pitchFamily="34" charset="-122"/>
                <a:ea typeface="微软雅黑" panose="020B0503020204020204" pitchFamily="34" charset="-122"/>
              </a:rPr>
              <a:t>等高距，</a:t>
            </a:r>
            <a:r>
              <a:rPr lang="en-US" sz="19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900" dirty="0" smtClean="0">
                <a:solidFill>
                  <a:schemeClr val="tx1"/>
                </a:solidFill>
                <a:latin typeface="微软雅黑" panose="020B0503020204020204" pitchFamily="34" charset="-122"/>
                <a:ea typeface="微软雅黑" panose="020B0503020204020204" pitchFamily="34" charset="-122"/>
              </a:rPr>
              <a:t>。</a:t>
            </a:r>
          </a:p>
        </p:txBody>
      </p:sp>
      <p:graphicFrame>
        <p:nvGraphicFramePr>
          <p:cNvPr id="23" name="Object 6"/>
          <p:cNvGraphicFramePr>
            <a:graphicFrameLocks noChangeAspect="1"/>
          </p:cNvGraphicFramePr>
          <p:nvPr/>
        </p:nvGraphicFramePr>
        <p:xfrm>
          <a:off x="1047578" y="4287249"/>
          <a:ext cx="4787827" cy="721955"/>
        </p:xfrm>
        <a:graphic>
          <a:graphicData uri="http://schemas.openxmlformats.org/presentationml/2006/ole">
            <p:oleObj spid="_x0000_s66561" name="Equation" r:id="rId6" imgW="2590800" imgH="3937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plus(in)">
                                      <p:cBhvr>
                                        <p:cTn id="27" dur="2000"/>
                                        <p:tgtEl>
                                          <p:spTgt spid="22"/>
                                        </p:tgtEl>
                                      </p:cBhvr>
                                    </p:animEffect>
                                  </p:childTnLst>
                                </p:cTn>
                              </p:par>
                              <p:par>
                                <p:cTn id="28" presetID="13" presetClass="entr" presetSubtype="16"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plus(in)">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1" grpId="0"/>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圆角矩形 15"/>
          <p:cNvSpPr/>
          <p:nvPr/>
        </p:nvSpPr>
        <p:spPr>
          <a:xfrm>
            <a:off x="761863" y="1333794"/>
            <a:ext cx="11010455" cy="5116918"/>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700" b="1" dirty="0" smtClean="0">
                <a:solidFill>
                  <a:srgbClr val="C00000"/>
                </a:solidFill>
                <a:latin typeface="楷体_GB2312" pitchFamily="49" charset="-122"/>
                <a:ea typeface="楷体_GB2312" pitchFamily="49" charset="-122"/>
              </a:rPr>
              <a:t>（四）方格网法</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在园林工程中，经常有一些平整场地的工作，即将原来高低不平和破碎的地形按设计要求整理成为具有一定坡度、较平坦的场地，如广场、停车场、运动场等。这类地块的土方量计算最适宜用方格网法。</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方格网法是把平整场地的设计工作和土方量的计算工作结合在一起进行的，其工作步骤如下：</a:t>
            </a:r>
          </a:p>
          <a:p>
            <a:pPr indent="609600">
              <a:lnSpc>
                <a:spcPct val="150000"/>
              </a:lnSpc>
            </a:pPr>
            <a:r>
              <a:rPr lang="en-US" sz="1700" b="1" dirty="0" smtClean="0">
                <a:solidFill>
                  <a:srgbClr val="C00000"/>
                </a:solidFill>
                <a:latin typeface="微软雅黑" panose="020B0503020204020204" pitchFamily="34" charset="-122"/>
                <a:ea typeface="微软雅黑" panose="020B0503020204020204" pitchFamily="34" charset="-122"/>
              </a:rPr>
              <a:t>1</a:t>
            </a:r>
            <a:r>
              <a:rPr lang="zh-CN" altLang="en-US" sz="1700" b="1" dirty="0" smtClean="0">
                <a:solidFill>
                  <a:srgbClr val="C00000"/>
                </a:solidFill>
                <a:latin typeface="微软雅黑" panose="020B0503020204020204" pitchFamily="34" charset="-122"/>
                <a:ea typeface="微软雅黑" panose="020B0503020204020204" pitchFamily="34" charset="-122"/>
              </a:rPr>
              <a:t>．作方格控制网</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在附有等高线的施工现场地形图上划分方格网，用以控制施工场地。方格网边长的大小取决于计算精度要求和地形复杂程度，一般选用</a:t>
            </a:r>
            <a:r>
              <a:rPr lang="en-US" sz="1700" dirty="0" smtClean="0">
                <a:solidFill>
                  <a:schemeClr val="tx1"/>
                </a:solidFill>
                <a:latin typeface="微软雅黑" panose="020B0503020204020204" pitchFamily="34" charset="-122"/>
                <a:ea typeface="微软雅黑" panose="020B0503020204020204" pitchFamily="34" charset="-122"/>
              </a:rPr>
              <a:t>20</a:t>
            </a:r>
            <a:r>
              <a:rPr lang="zh-CN" altLang="en-US" sz="1700" dirty="0" smtClean="0">
                <a:solidFill>
                  <a:schemeClr val="tx1"/>
                </a:solidFill>
                <a:latin typeface="微软雅黑" panose="020B0503020204020204" pitchFamily="34" charset="-122"/>
                <a:ea typeface="微软雅黑" panose="020B0503020204020204" pitchFamily="34" charset="-122"/>
              </a:rPr>
              <a:t>～</a:t>
            </a:r>
            <a:r>
              <a:rPr lang="en-US" sz="1700" dirty="0" smtClean="0">
                <a:solidFill>
                  <a:schemeClr val="tx1"/>
                </a:solidFill>
                <a:latin typeface="微软雅黑" panose="020B0503020204020204" pitchFamily="34" charset="-122"/>
                <a:ea typeface="微软雅黑" panose="020B0503020204020204" pitchFamily="34" charset="-122"/>
              </a:rPr>
              <a:t>40 </a:t>
            </a:r>
            <a:r>
              <a:rPr lang="en-US" sz="17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700" dirty="0" smtClean="0">
                <a:solidFill>
                  <a:schemeClr val="tx1"/>
                </a:solidFill>
                <a:latin typeface="微软雅黑" panose="020B0503020204020204" pitchFamily="34" charset="-122"/>
                <a:ea typeface="微软雅黑" panose="020B0503020204020204" pitchFamily="34" charset="-122"/>
              </a:rPr>
              <a:t>。</a:t>
            </a:r>
          </a:p>
          <a:p>
            <a:pPr indent="609600">
              <a:lnSpc>
                <a:spcPct val="150000"/>
              </a:lnSpc>
            </a:pPr>
            <a:r>
              <a:rPr lang="en-US" sz="1700" b="1" dirty="0" smtClean="0">
                <a:solidFill>
                  <a:srgbClr val="C00000"/>
                </a:solidFill>
                <a:latin typeface="微软雅黑" panose="020B0503020204020204" pitchFamily="34" charset="-122"/>
                <a:ea typeface="微软雅黑" panose="020B0503020204020204" pitchFamily="34" charset="-122"/>
              </a:rPr>
              <a:t>2</a:t>
            </a:r>
            <a:r>
              <a:rPr lang="zh-CN" altLang="en-US" sz="1700" b="1" dirty="0" smtClean="0">
                <a:solidFill>
                  <a:srgbClr val="C00000"/>
                </a:solidFill>
                <a:latin typeface="微软雅黑" panose="020B0503020204020204" pitchFamily="34" charset="-122"/>
                <a:ea typeface="微软雅黑" panose="020B0503020204020204" pitchFamily="34" charset="-122"/>
              </a:rPr>
              <a:t>．求角点原地形高程</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在地形图上，采用插入法求出各角点的原地形高程，或将方格网各角点测设到地面上，再测出各角点的高程，并标注在图上。</a:t>
            </a:r>
          </a:p>
          <a:p>
            <a:pPr indent="609600">
              <a:lnSpc>
                <a:spcPct val="150000"/>
              </a:lnSpc>
            </a:pPr>
            <a:r>
              <a:rPr lang="en-US" sz="1700" b="1" dirty="0" smtClean="0">
                <a:solidFill>
                  <a:srgbClr val="C00000"/>
                </a:solidFill>
                <a:latin typeface="微软雅黑" panose="020B0503020204020204" pitchFamily="34" charset="-122"/>
                <a:ea typeface="微软雅黑" panose="020B0503020204020204" pitchFamily="34" charset="-122"/>
              </a:rPr>
              <a:t>3</a:t>
            </a:r>
            <a:r>
              <a:rPr lang="zh-CN" altLang="en-US" sz="1700" b="1" dirty="0" smtClean="0">
                <a:solidFill>
                  <a:srgbClr val="C00000"/>
                </a:solidFill>
                <a:latin typeface="微软雅黑" panose="020B0503020204020204" pitchFamily="34" charset="-122"/>
                <a:ea typeface="微软雅黑" panose="020B0503020204020204" pitchFamily="34" charset="-122"/>
              </a:rPr>
              <a:t>．确定角点设计高程</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根据地面的形状、坡向、坡度值等情况，依设计意图确定各角点的设计高程。</a:t>
            </a:r>
          </a:p>
        </p:txBody>
      </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3" cstate="print"/>
          <a:srcRect/>
          <a:stretch>
            <a:fillRect/>
          </a:stretch>
        </p:blipFill>
        <p:spPr bwMode="auto">
          <a:xfrm>
            <a:off x="-380995" y="3550993"/>
            <a:ext cx="1358931" cy="33085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plus(in)">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666625" y="1333795"/>
            <a:ext cx="4380960" cy="4906380"/>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600" b="1" dirty="0" smtClean="0">
                <a:solidFill>
                  <a:srgbClr val="C00000"/>
                </a:solidFill>
                <a:latin typeface="楷体_GB2312" pitchFamily="49" charset="-122"/>
                <a:ea typeface="楷体_GB2312" pitchFamily="49" charset="-122"/>
              </a:rPr>
              <a:t>（四）方格网法</a:t>
            </a:r>
          </a:p>
          <a:p>
            <a:pPr indent="609600">
              <a:lnSpc>
                <a:spcPct val="150000"/>
              </a:lnSpc>
            </a:pPr>
            <a:r>
              <a:rPr lang="en-US" sz="1600" b="1" dirty="0" smtClean="0">
                <a:solidFill>
                  <a:srgbClr val="C00000"/>
                </a:solidFill>
                <a:latin typeface="微软雅黑" panose="020B0503020204020204" pitchFamily="34" charset="-122"/>
                <a:ea typeface="微软雅黑" panose="020B0503020204020204" pitchFamily="34" charset="-122"/>
              </a:rPr>
              <a:t>4</a:t>
            </a:r>
            <a:r>
              <a:rPr lang="zh-CN" altLang="en-US" sz="1600" b="1" dirty="0" smtClean="0">
                <a:solidFill>
                  <a:srgbClr val="C00000"/>
                </a:solidFill>
                <a:latin typeface="微软雅黑" panose="020B0503020204020204" pitchFamily="34" charset="-122"/>
                <a:ea typeface="微软雅黑" panose="020B0503020204020204" pitchFamily="34" charset="-122"/>
              </a:rPr>
              <a:t>．求施工高程</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利用原地形高程与设计高程，求施工高程。</a:t>
            </a:r>
          </a:p>
          <a:p>
            <a:pPr indent="609600">
              <a:lnSpc>
                <a:spcPct val="150000"/>
              </a:lnSpc>
            </a:pPr>
            <a:r>
              <a:rPr lang="en-US" sz="1600" b="1" dirty="0" smtClean="0">
                <a:solidFill>
                  <a:srgbClr val="C00000"/>
                </a:solidFill>
                <a:latin typeface="微软雅黑" panose="020B0503020204020204" pitchFamily="34" charset="-122"/>
                <a:ea typeface="微软雅黑" panose="020B0503020204020204" pitchFamily="34" charset="-122"/>
              </a:rPr>
              <a:t>5</a:t>
            </a:r>
            <a:r>
              <a:rPr lang="zh-CN" altLang="en-US" sz="1600" b="1" dirty="0" smtClean="0">
                <a:solidFill>
                  <a:srgbClr val="C00000"/>
                </a:solidFill>
                <a:latin typeface="微软雅黑" panose="020B0503020204020204" pitchFamily="34" charset="-122"/>
                <a:ea typeface="微软雅黑" panose="020B0503020204020204" pitchFamily="34" charset="-122"/>
              </a:rPr>
              <a:t>．求零点线</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零点线是不挖不填的点（零点）的连线，是挖方与填方的界定线，由零点线可以划分出挖方区或填方区。</a:t>
            </a:r>
          </a:p>
          <a:p>
            <a:pPr indent="609600">
              <a:lnSpc>
                <a:spcPct val="150000"/>
              </a:lnSpc>
            </a:pPr>
            <a:r>
              <a:rPr lang="en-US" sz="1600" b="1" dirty="0" smtClean="0">
                <a:solidFill>
                  <a:srgbClr val="C00000"/>
                </a:solidFill>
                <a:latin typeface="微软雅黑" panose="020B0503020204020204" pitchFamily="34" charset="-122"/>
                <a:ea typeface="微软雅黑" panose="020B0503020204020204" pitchFamily="34" charset="-122"/>
              </a:rPr>
              <a:t>6</a:t>
            </a:r>
            <a:r>
              <a:rPr lang="zh-CN" altLang="en-US" sz="1600" b="1" dirty="0" smtClean="0">
                <a:solidFill>
                  <a:srgbClr val="C00000"/>
                </a:solidFill>
                <a:latin typeface="微软雅黑" panose="020B0503020204020204" pitchFamily="34" charset="-122"/>
                <a:ea typeface="微软雅黑" panose="020B0503020204020204" pitchFamily="34" charset="-122"/>
              </a:rPr>
              <a:t>．计算土方量</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零点线与施工高程为土方计算提供了填、挖方面积与填、挖方高度，依据不同的棱柱体计算公式（参见表</a:t>
            </a:r>
            <a:r>
              <a:rPr lang="en-US" sz="1600" dirty="0" smtClean="0">
                <a:solidFill>
                  <a:schemeClr val="tx1"/>
                </a:solidFill>
                <a:latin typeface="微软雅黑" panose="020B0503020204020204" pitchFamily="34" charset="-122"/>
                <a:ea typeface="微软雅黑" panose="020B0503020204020204" pitchFamily="34" charset="-122"/>
              </a:rPr>
              <a:t>2-4</a:t>
            </a:r>
            <a:r>
              <a:rPr lang="zh-CN" altLang="en-US" sz="1600" dirty="0" smtClean="0">
                <a:solidFill>
                  <a:schemeClr val="tx1"/>
                </a:solidFill>
                <a:latin typeface="微软雅黑" panose="020B0503020204020204" pitchFamily="34" charset="-122"/>
                <a:ea typeface="微软雅黑" panose="020B0503020204020204" pitchFamily="34" charset="-122"/>
              </a:rPr>
              <a:t>），可求出方格内土方的填方量和挖方量。</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4" cstate="print"/>
          <a:srcRect/>
          <a:stretch>
            <a:fillRect/>
          </a:stretch>
        </p:blipFill>
        <p:spPr bwMode="auto">
          <a:xfrm>
            <a:off x="-380995" y="3550993"/>
            <a:ext cx="1358931" cy="3308595"/>
          </a:xfrm>
          <a:prstGeom prst="rect">
            <a:avLst/>
          </a:prstGeom>
          <a:noFill/>
        </p:spPr>
      </p:pic>
      <p:graphicFrame>
        <p:nvGraphicFramePr>
          <p:cNvPr id="12" name="表格 11"/>
          <p:cNvGraphicFramePr>
            <a:graphicFrameLocks noGrp="1"/>
          </p:cNvGraphicFramePr>
          <p:nvPr/>
        </p:nvGraphicFramePr>
        <p:xfrm>
          <a:off x="5047585" y="857431"/>
          <a:ext cx="6952393" cy="5618271"/>
        </p:xfrm>
        <a:graphic>
          <a:graphicData uri="http://schemas.openxmlformats.org/drawingml/2006/table">
            <a:tbl>
              <a:tblPr firstRow="1" bandRow="1">
                <a:tableStyleId>{5C22544A-7EE6-4342-B048-85BDC9FD1C3A}</a:tableStyleId>
              </a:tblPr>
              <a:tblGrid>
                <a:gridCol w="476191"/>
                <a:gridCol w="1047621"/>
                <a:gridCol w="1428574"/>
                <a:gridCol w="1714289"/>
                <a:gridCol w="2285718"/>
              </a:tblGrid>
              <a:tr h="381091">
                <a:tc>
                  <a:txBody>
                    <a:bodyPr/>
                    <a:lstStyle/>
                    <a:p>
                      <a:pPr algn="ctr">
                        <a:spcBef>
                          <a:spcPts val="300"/>
                        </a:spcBef>
                        <a:spcAft>
                          <a:spcPts val="300"/>
                        </a:spcAft>
                      </a:pPr>
                      <a:r>
                        <a:rPr lang="zh-CN" sz="1300" kern="100" dirty="0">
                          <a:latin typeface="微软雅黑" panose="020B0503020204020204" pitchFamily="34" charset="-122"/>
                          <a:ea typeface="微软雅黑" panose="020B0503020204020204" pitchFamily="34" charset="-122"/>
                          <a:cs typeface="Times New Roman" panose="02020603050405020304"/>
                        </a:rPr>
                        <a:t>序号</a:t>
                      </a:r>
                    </a:p>
                  </a:txBody>
                  <a:tcPr marL="48254" marR="48254" marT="0" marB="0" anchor="ctr"/>
                </a:tc>
                <a:tc>
                  <a:txBody>
                    <a:bodyPr/>
                    <a:lstStyle/>
                    <a:p>
                      <a:pPr algn="ctr">
                        <a:spcBef>
                          <a:spcPts val="300"/>
                        </a:spcBef>
                        <a:spcAft>
                          <a:spcPts val="300"/>
                        </a:spcAft>
                      </a:pPr>
                      <a:r>
                        <a:rPr lang="zh-CN" sz="1300" kern="100" dirty="0">
                          <a:latin typeface="微软雅黑" panose="020B0503020204020204" pitchFamily="34" charset="-122"/>
                          <a:ea typeface="微软雅黑" panose="020B0503020204020204" pitchFamily="34" charset="-122"/>
                          <a:cs typeface="Times New Roman" panose="02020603050405020304"/>
                        </a:rPr>
                        <a:t>挖填情况</a:t>
                      </a:r>
                    </a:p>
                  </a:txBody>
                  <a:tcPr marL="91428" marR="91428" marT="0" marB="0" anchor="ctr"/>
                </a:tc>
                <a:tc>
                  <a:txBody>
                    <a:bodyPr/>
                    <a:lstStyle/>
                    <a:p>
                      <a:pPr algn="ctr">
                        <a:spcBef>
                          <a:spcPts val="300"/>
                        </a:spcBef>
                        <a:spcAft>
                          <a:spcPts val="300"/>
                        </a:spcAft>
                      </a:pPr>
                      <a:r>
                        <a:rPr lang="zh-CN" sz="1300" kern="100" dirty="0">
                          <a:latin typeface="微软雅黑" panose="020B0503020204020204" pitchFamily="34" charset="-122"/>
                          <a:ea typeface="微软雅黑" panose="020B0503020204020204" pitchFamily="34" charset="-122"/>
                          <a:cs typeface="Times New Roman" panose="02020603050405020304"/>
                        </a:rPr>
                        <a:t>平面图式</a:t>
                      </a:r>
                    </a:p>
                  </a:txBody>
                  <a:tcPr marL="91428" marR="91428" marT="0" marB="0" anchor="ctr"/>
                </a:tc>
                <a:tc>
                  <a:txBody>
                    <a:bodyPr/>
                    <a:lstStyle/>
                    <a:p>
                      <a:pPr algn="ctr">
                        <a:spcBef>
                          <a:spcPts val="300"/>
                        </a:spcBef>
                        <a:spcAft>
                          <a:spcPts val="300"/>
                        </a:spcAft>
                      </a:pPr>
                      <a:r>
                        <a:rPr lang="zh-CN" sz="1300" kern="100">
                          <a:latin typeface="微软雅黑" panose="020B0503020204020204" pitchFamily="34" charset="-122"/>
                          <a:ea typeface="微软雅黑" panose="020B0503020204020204" pitchFamily="34" charset="-122"/>
                          <a:cs typeface="Times New Roman" panose="02020603050405020304"/>
                        </a:rPr>
                        <a:t>立体图式</a:t>
                      </a:r>
                    </a:p>
                  </a:txBody>
                  <a:tcPr marL="91428" marR="91428" marT="0" marB="0" anchor="ctr"/>
                </a:tc>
                <a:tc>
                  <a:txBody>
                    <a:bodyPr/>
                    <a:lstStyle/>
                    <a:p>
                      <a:pPr algn="ctr">
                        <a:spcBef>
                          <a:spcPts val="300"/>
                        </a:spcBef>
                        <a:spcAft>
                          <a:spcPts val="300"/>
                        </a:spcAft>
                      </a:pPr>
                      <a:r>
                        <a:rPr lang="zh-CN" sz="1300" kern="100">
                          <a:latin typeface="微软雅黑" panose="020B0503020204020204" pitchFamily="34" charset="-122"/>
                          <a:ea typeface="微软雅黑" panose="020B0503020204020204" pitchFamily="34" charset="-122"/>
                          <a:cs typeface="Times New Roman" panose="02020603050405020304"/>
                        </a:rPr>
                        <a:t>计算公式</a:t>
                      </a:r>
                    </a:p>
                  </a:txBody>
                  <a:tcPr marL="91428" marR="91428" marT="0" marB="0" anchor="ctr"/>
                </a:tc>
              </a:tr>
              <a:tr h="1524364">
                <a:tc>
                  <a:txBody>
                    <a:bodyPr/>
                    <a:lstStyle/>
                    <a:p>
                      <a:pPr algn="ctr">
                        <a:spcBef>
                          <a:spcPts val="200"/>
                        </a:spcBef>
                        <a:spcAft>
                          <a:spcPts val="200"/>
                        </a:spcAft>
                      </a:pPr>
                      <a:r>
                        <a:rPr lang="en-US" sz="1300" kern="100" dirty="0">
                          <a:latin typeface="微软雅黑" panose="020B0503020204020204" pitchFamily="34" charset="-122"/>
                          <a:ea typeface="微软雅黑" panose="020B0503020204020204" pitchFamily="34" charset="-122"/>
                          <a:cs typeface="Times New Roman" panose="02020603050405020304"/>
                        </a:rPr>
                        <a:t>1</a:t>
                      </a: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indent="114300" algn="just">
                        <a:spcBef>
                          <a:spcPts val="200"/>
                        </a:spcBef>
                        <a:spcAft>
                          <a:spcPts val="200"/>
                        </a:spcAft>
                      </a:pPr>
                      <a:r>
                        <a:rPr lang="zh-CN" sz="1300" kern="100" dirty="0">
                          <a:latin typeface="微软雅黑" panose="020B0503020204020204" pitchFamily="34" charset="-122"/>
                          <a:ea typeface="微软雅黑" panose="020B0503020204020204" pitchFamily="34" charset="-122"/>
                          <a:cs typeface="Times New Roman" panose="02020603050405020304"/>
                        </a:rPr>
                        <a:t>四点全为填方（或挖方）时</a:t>
                      </a:r>
                    </a:p>
                  </a:txBody>
                  <a:tcPr marL="91428" marR="91428" marT="0" marB="0" anchor="ctr"/>
                </a:tc>
                <a:tc>
                  <a:txBody>
                    <a:bodyPr/>
                    <a:lstStyle/>
                    <a:p>
                      <a:pPr algn="ctr">
                        <a:spcBef>
                          <a:spcPts val="200"/>
                        </a:spcBef>
                        <a:spcAft>
                          <a:spcPts val="200"/>
                        </a:spcAft>
                      </a:pPr>
                      <a:endParaRPr lang="en-US" sz="13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endParaRPr lang="en-US" sz="13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r h="1856408">
                <a:tc>
                  <a:txBody>
                    <a:bodyPr/>
                    <a:lstStyle/>
                    <a:p>
                      <a:pPr algn="ctr">
                        <a:spcBef>
                          <a:spcPts val="200"/>
                        </a:spcBef>
                        <a:spcAft>
                          <a:spcPts val="200"/>
                        </a:spcAft>
                      </a:pPr>
                      <a:r>
                        <a:rPr lang="en-US" sz="1300" kern="100" dirty="0">
                          <a:latin typeface="微软雅黑" panose="020B0503020204020204" pitchFamily="34" charset="-122"/>
                          <a:ea typeface="微软雅黑" panose="020B0503020204020204" pitchFamily="34" charset="-122"/>
                          <a:cs typeface="Times New Roman" panose="02020603050405020304"/>
                        </a:rPr>
                        <a:t>2</a:t>
                      </a: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indent="114300" algn="just">
                        <a:spcBef>
                          <a:spcPts val="200"/>
                        </a:spcBef>
                        <a:spcAft>
                          <a:spcPts val="200"/>
                        </a:spcAft>
                      </a:pPr>
                      <a:r>
                        <a:rPr lang="zh-CN" sz="1300" kern="100" dirty="0">
                          <a:latin typeface="微软雅黑" panose="020B0503020204020204" pitchFamily="34" charset="-122"/>
                          <a:ea typeface="微软雅黑" panose="020B0503020204020204" pitchFamily="34" charset="-122"/>
                          <a:cs typeface="Times New Roman" panose="02020603050405020304"/>
                        </a:rPr>
                        <a:t>两点填方、两点挖方时</a:t>
                      </a:r>
                    </a:p>
                  </a:txBody>
                  <a:tcPr marL="91428" marR="91428" marT="0" marB="0" anchor="ctr"/>
                </a:tc>
                <a:tc>
                  <a:txBody>
                    <a:bodyPr/>
                    <a:lstStyle/>
                    <a:p>
                      <a:pPr algn="ctr">
                        <a:spcBef>
                          <a:spcPts val="200"/>
                        </a:spcBef>
                        <a:spcAft>
                          <a:spcPts val="200"/>
                        </a:spcAft>
                      </a:pPr>
                      <a:endParaRPr lang="en-US" sz="13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endParaRPr lang="en-US" sz="13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r h="1856408">
                <a:tc>
                  <a:txBody>
                    <a:bodyPr/>
                    <a:lstStyle/>
                    <a:p>
                      <a:pPr algn="ctr">
                        <a:spcBef>
                          <a:spcPts val="200"/>
                        </a:spcBef>
                        <a:spcAft>
                          <a:spcPts val="200"/>
                        </a:spcAft>
                      </a:pPr>
                      <a:r>
                        <a:rPr lang="en-US" sz="1300" kern="100">
                          <a:latin typeface="微软雅黑" panose="020B0503020204020204" pitchFamily="34" charset="-122"/>
                          <a:ea typeface="微软雅黑" panose="020B0503020204020204" pitchFamily="34" charset="-122"/>
                          <a:cs typeface="Times New Roman" panose="02020603050405020304"/>
                        </a:rPr>
                        <a:t>3</a:t>
                      </a:r>
                      <a:endParaRPr lang="zh-CN" sz="1300" kern="10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indent="114300" algn="just">
                        <a:spcBef>
                          <a:spcPts val="200"/>
                        </a:spcBef>
                        <a:spcAft>
                          <a:spcPts val="200"/>
                        </a:spcAft>
                      </a:pPr>
                      <a:r>
                        <a:rPr lang="zh-CN" sz="1300" kern="100" dirty="0">
                          <a:latin typeface="微软雅黑" panose="020B0503020204020204" pitchFamily="34" charset="-122"/>
                          <a:ea typeface="微软雅黑" panose="020B0503020204020204" pitchFamily="34" charset="-122"/>
                          <a:cs typeface="Times New Roman" panose="02020603050405020304"/>
                        </a:rPr>
                        <a:t>三点填方（或挖方）、一点挖方（或填方）时</a:t>
                      </a:r>
                    </a:p>
                  </a:txBody>
                  <a:tcPr marL="91428" marR="91428" marT="0" marB="0" anchor="ctr"/>
                </a:tc>
                <a:tc>
                  <a:txBody>
                    <a:bodyPr/>
                    <a:lstStyle/>
                    <a:p>
                      <a:pPr algn="ctr">
                        <a:spcBef>
                          <a:spcPts val="200"/>
                        </a:spcBef>
                        <a:spcAft>
                          <a:spcPts val="200"/>
                        </a:spcAft>
                      </a:pPr>
                      <a:endParaRPr lang="en-US" sz="13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ctr">
                        <a:spcBef>
                          <a:spcPts val="200"/>
                        </a:spcBef>
                        <a:spcAft>
                          <a:spcPts val="200"/>
                        </a:spcAft>
                      </a:pPr>
                      <a:endParaRPr lang="en-US" sz="13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c>
                  <a:txBody>
                    <a:bodyPr/>
                    <a:lstStyle/>
                    <a:p>
                      <a:pPr algn="l">
                        <a:spcBef>
                          <a:spcPts val="200"/>
                        </a:spcBef>
                        <a:spcAft>
                          <a:spcPts val="200"/>
                        </a:spcAft>
                      </a:pPr>
                      <a:endParaRPr lang="zh-CN" sz="1300" kern="100" dirty="0">
                        <a:latin typeface="微软雅黑" panose="020B0503020204020204" pitchFamily="34" charset="-122"/>
                        <a:ea typeface="微软雅黑" panose="020B0503020204020204" pitchFamily="34" charset="-122"/>
                        <a:cs typeface="Times New Roman" panose="02020603050405020304"/>
                      </a:endParaRPr>
                    </a:p>
                  </a:txBody>
                  <a:tcPr marL="91428" marR="91428" marT="0" marB="0" anchor="ctr"/>
                </a:tc>
              </a:tr>
            </a:tbl>
          </a:graphicData>
        </a:graphic>
      </p:graphicFrame>
      <p:pic>
        <p:nvPicPr>
          <p:cNvPr id="14" name="Picture 2" descr="b1-2a"/>
          <p:cNvPicPr>
            <a:picLocks noChangeAspect="1" noChangeArrowheads="1"/>
          </p:cNvPicPr>
          <p:nvPr/>
        </p:nvPicPr>
        <p:blipFill>
          <a:blip r:embed="rId5" cstate="print"/>
          <a:srcRect/>
          <a:stretch>
            <a:fillRect/>
          </a:stretch>
        </p:blipFill>
        <p:spPr bwMode="auto">
          <a:xfrm>
            <a:off x="6666636" y="1429067"/>
            <a:ext cx="1142859" cy="1143273"/>
          </a:xfrm>
          <a:prstGeom prst="rect">
            <a:avLst/>
          </a:prstGeom>
          <a:noFill/>
          <a:ln w="9525">
            <a:noFill/>
            <a:miter lim="800000"/>
            <a:headEnd/>
            <a:tailEnd/>
          </a:ln>
        </p:spPr>
      </p:pic>
      <p:pic>
        <p:nvPicPr>
          <p:cNvPr id="17" name="Picture 3" descr="b1-2B"/>
          <p:cNvPicPr>
            <a:picLocks noChangeAspect="1" noChangeArrowheads="1"/>
          </p:cNvPicPr>
          <p:nvPr/>
        </p:nvPicPr>
        <p:blipFill>
          <a:blip r:embed="rId6" cstate="print"/>
          <a:srcRect/>
          <a:stretch>
            <a:fillRect/>
          </a:stretch>
        </p:blipFill>
        <p:spPr bwMode="auto">
          <a:xfrm>
            <a:off x="8095210" y="1524340"/>
            <a:ext cx="1428574" cy="904283"/>
          </a:xfrm>
          <a:prstGeom prst="rect">
            <a:avLst/>
          </a:prstGeom>
          <a:noFill/>
          <a:ln w="9525">
            <a:noFill/>
            <a:miter lim="800000"/>
            <a:headEnd/>
            <a:tailEnd/>
          </a:ln>
        </p:spPr>
      </p:pic>
      <p:pic>
        <p:nvPicPr>
          <p:cNvPr id="18" name="Picture 4" descr="b1-2c"/>
          <p:cNvPicPr>
            <a:picLocks noChangeAspect="1" noChangeArrowheads="1"/>
          </p:cNvPicPr>
          <p:nvPr/>
        </p:nvPicPr>
        <p:blipFill>
          <a:blip r:embed="rId7" cstate="print"/>
          <a:srcRect/>
          <a:stretch>
            <a:fillRect/>
          </a:stretch>
        </p:blipFill>
        <p:spPr bwMode="auto">
          <a:xfrm>
            <a:off x="6571398" y="2953432"/>
            <a:ext cx="1438869" cy="1238545"/>
          </a:xfrm>
          <a:prstGeom prst="rect">
            <a:avLst/>
          </a:prstGeom>
          <a:noFill/>
          <a:ln w="9525">
            <a:noFill/>
            <a:miter lim="800000"/>
            <a:headEnd/>
            <a:tailEnd/>
          </a:ln>
        </p:spPr>
      </p:pic>
      <p:pic>
        <p:nvPicPr>
          <p:cNvPr id="19" name="Picture 5" descr="b1-2d"/>
          <p:cNvPicPr>
            <a:picLocks noChangeAspect="1" noChangeArrowheads="1"/>
          </p:cNvPicPr>
          <p:nvPr/>
        </p:nvPicPr>
        <p:blipFill>
          <a:blip r:embed="rId8" cstate="print"/>
          <a:srcRect/>
          <a:stretch>
            <a:fillRect/>
          </a:stretch>
        </p:blipFill>
        <p:spPr bwMode="auto">
          <a:xfrm>
            <a:off x="8095210" y="3048704"/>
            <a:ext cx="1428574" cy="901574"/>
          </a:xfrm>
          <a:prstGeom prst="rect">
            <a:avLst/>
          </a:prstGeom>
          <a:noFill/>
          <a:ln w="9525">
            <a:noFill/>
            <a:miter lim="800000"/>
            <a:headEnd/>
            <a:tailEnd/>
          </a:ln>
        </p:spPr>
      </p:pic>
      <p:pic>
        <p:nvPicPr>
          <p:cNvPr id="20" name="Picture 6" descr="b1-2e"/>
          <p:cNvPicPr>
            <a:picLocks noChangeAspect="1" noChangeArrowheads="1"/>
          </p:cNvPicPr>
          <p:nvPr/>
        </p:nvPicPr>
        <p:blipFill>
          <a:blip r:embed="rId9" cstate="print"/>
          <a:srcRect/>
          <a:stretch>
            <a:fillRect/>
          </a:stretch>
        </p:blipFill>
        <p:spPr bwMode="auto">
          <a:xfrm>
            <a:off x="6666636" y="4858885"/>
            <a:ext cx="1238097" cy="1201014"/>
          </a:xfrm>
          <a:prstGeom prst="rect">
            <a:avLst/>
          </a:prstGeom>
          <a:noFill/>
          <a:ln w="9525">
            <a:noFill/>
            <a:miter lim="800000"/>
            <a:headEnd/>
            <a:tailEnd/>
          </a:ln>
        </p:spPr>
      </p:pic>
      <p:pic>
        <p:nvPicPr>
          <p:cNvPr id="21" name="Picture 7" descr="b1-2f"/>
          <p:cNvPicPr>
            <a:picLocks noChangeAspect="1" noChangeArrowheads="1"/>
          </p:cNvPicPr>
          <p:nvPr/>
        </p:nvPicPr>
        <p:blipFill>
          <a:blip r:embed="rId10" cstate="print"/>
          <a:srcRect/>
          <a:stretch>
            <a:fillRect/>
          </a:stretch>
        </p:blipFill>
        <p:spPr bwMode="auto">
          <a:xfrm>
            <a:off x="8095211" y="5144703"/>
            <a:ext cx="1596993" cy="857455"/>
          </a:xfrm>
          <a:prstGeom prst="rect">
            <a:avLst/>
          </a:prstGeom>
          <a:noFill/>
          <a:ln w="9525">
            <a:noFill/>
            <a:miter lim="800000"/>
            <a:headEnd/>
            <a:tailEnd/>
          </a:ln>
        </p:spPr>
      </p:pic>
      <p:graphicFrame>
        <p:nvGraphicFramePr>
          <p:cNvPr id="22" name="Object 8"/>
          <p:cNvGraphicFramePr>
            <a:graphicFrameLocks noChangeAspect="1"/>
          </p:cNvGraphicFramePr>
          <p:nvPr/>
        </p:nvGraphicFramePr>
        <p:xfrm>
          <a:off x="9809499" y="1714885"/>
          <a:ext cx="2190480" cy="435764"/>
        </p:xfrm>
        <a:graphic>
          <a:graphicData uri="http://schemas.openxmlformats.org/presentationml/2006/ole">
            <p:oleObj spid="_x0000_s67589" name="Equation" r:id="rId11" imgW="1676400" imgH="330200" progId="">
              <p:embed/>
            </p:oleObj>
          </a:graphicData>
        </a:graphic>
      </p:graphicFrame>
      <p:graphicFrame>
        <p:nvGraphicFramePr>
          <p:cNvPr id="23" name="Object 10"/>
          <p:cNvGraphicFramePr>
            <a:graphicFrameLocks noChangeAspect="1"/>
          </p:cNvGraphicFramePr>
          <p:nvPr/>
        </p:nvGraphicFramePr>
        <p:xfrm>
          <a:off x="9714261" y="3009604"/>
          <a:ext cx="2169690" cy="451658"/>
        </p:xfrm>
        <a:graphic>
          <a:graphicData uri="http://schemas.openxmlformats.org/presentationml/2006/ole">
            <p:oleObj spid="_x0000_s67588" name="Equation" r:id="rId12" imgW="1714500" imgH="342900" progId="">
              <p:embed/>
            </p:oleObj>
          </a:graphicData>
        </a:graphic>
      </p:graphicFrame>
      <p:graphicFrame>
        <p:nvGraphicFramePr>
          <p:cNvPr id="24" name="Object 12"/>
          <p:cNvGraphicFramePr>
            <a:graphicFrameLocks noChangeAspect="1"/>
          </p:cNvGraphicFramePr>
          <p:nvPr/>
        </p:nvGraphicFramePr>
        <p:xfrm>
          <a:off x="9734244" y="3574862"/>
          <a:ext cx="2169695" cy="426569"/>
        </p:xfrm>
        <a:graphic>
          <a:graphicData uri="http://schemas.openxmlformats.org/presentationml/2006/ole">
            <p:oleObj spid="_x0000_s67587" name="Equation" r:id="rId13" imgW="1739900" imgH="342900" progId="">
              <p:embed/>
            </p:oleObj>
          </a:graphicData>
        </a:graphic>
      </p:graphicFrame>
      <p:graphicFrame>
        <p:nvGraphicFramePr>
          <p:cNvPr id="25" name="Object 14"/>
          <p:cNvGraphicFramePr>
            <a:graphicFrameLocks noChangeAspect="1"/>
          </p:cNvGraphicFramePr>
          <p:nvPr/>
        </p:nvGraphicFramePr>
        <p:xfrm>
          <a:off x="9999976" y="4719489"/>
          <a:ext cx="1904765" cy="1054081"/>
        </p:xfrm>
        <a:graphic>
          <a:graphicData uri="http://schemas.openxmlformats.org/presentationml/2006/ole">
            <p:oleObj spid="_x0000_s67586" name="Equation" r:id="rId14" imgW="1270000" imgH="698500" progId="">
              <p:embed/>
            </p:oleObj>
          </a:graphicData>
        </a:graphic>
      </p:graphicFrame>
      <p:graphicFrame>
        <p:nvGraphicFramePr>
          <p:cNvPr id="26" name="Object 16"/>
          <p:cNvGraphicFramePr>
            <a:graphicFrameLocks noChangeAspect="1"/>
          </p:cNvGraphicFramePr>
          <p:nvPr/>
        </p:nvGraphicFramePr>
        <p:xfrm>
          <a:off x="9999975" y="5761613"/>
          <a:ext cx="1404933" cy="486498"/>
        </p:xfrm>
        <a:graphic>
          <a:graphicData uri="http://schemas.openxmlformats.org/presentationml/2006/ole">
            <p:oleObj spid="_x0000_s67585" name="Equation" r:id="rId15" imgW="990170" imgH="342751" progId="">
              <p:embed/>
            </p:oleObj>
          </a:graphicData>
        </a:graphic>
      </p:graphicFrame>
      <p:sp>
        <p:nvSpPr>
          <p:cNvPr id="27" name="TextBox 26"/>
          <p:cNvSpPr txBox="1"/>
          <p:nvPr/>
        </p:nvSpPr>
        <p:spPr>
          <a:xfrm>
            <a:off x="7047590" y="476340"/>
            <a:ext cx="2615454" cy="338550"/>
          </a:xfrm>
          <a:prstGeom prst="rect">
            <a:avLst/>
          </a:prstGeom>
          <a:noFill/>
        </p:spPr>
        <p:txBody>
          <a:bodyPr wrap="none" lIns="121917" tIns="60958" rIns="121917" bIns="60958" rtlCol="0">
            <a:spAutoFit/>
          </a:bodyPr>
          <a:lstStyle/>
          <a:p>
            <a:r>
              <a:rPr lang="zh-CN" altLang="en-US" sz="1400" dirty="0" smtClean="0">
                <a:latin typeface="微软雅黑" panose="020B0503020204020204" pitchFamily="34" charset="-122"/>
                <a:ea typeface="微软雅黑" panose="020B0503020204020204" pitchFamily="34" charset="-122"/>
              </a:rPr>
              <a:t>表</a:t>
            </a:r>
            <a:r>
              <a:rPr lang="en-US" sz="1400" dirty="0" smtClean="0">
                <a:latin typeface="微软雅黑" panose="020B0503020204020204" pitchFamily="34" charset="-122"/>
                <a:ea typeface="微软雅黑" panose="020B0503020204020204" pitchFamily="34" charset="-122"/>
              </a:rPr>
              <a:t>2-4  </a:t>
            </a:r>
            <a:r>
              <a:rPr lang="zh-CN" altLang="en-US" sz="1400" dirty="0" smtClean="0">
                <a:latin typeface="微软雅黑" panose="020B0503020204020204" pitchFamily="34" charset="-122"/>
                <a:ea typeface="微软雅黑" panose="020B0503020204020204" pitchFamily="34" charset="-122"/>
              </a:rPr>
              <a:t>方格网计算土方量公式</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checkerboard(across)">
                                      <p:cBhvr>
                                        <p:cTn id="16" dur="500"/>
                                        <p:tgtEl>
                                          <p:spTgt spid="27"/>
                                        </p:tgtEl>
                                      </p:cBhvr>
                                    </p:animEffect>
                                  </p:childTnLst>
                                </p:cTn>
                              </p:par>
                              <p:par>
                                <p:cTn id="17" presetID="5"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par>
                                <p:cTn id="23" presetID="5"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par>
                                <p:cTn id="26" presetID="5"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heckerboard(across)">
                                      <p:cBhvr>
                                        <p:cTn id="28" dur="500"/>
                                        <p:tgtEl>
                                          <p:spTgt spid="20"/>
                                        </p:tgtEl>
                                      </p:cBhvr>
                                    </p:animEffect>
                                  </p:childTnLst>
                                </p:cTn>
                              </p:par>
                              <p:par>
                                <p:cTn id="29" presetID="5"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heckerboard(across)">
                                      <p:cBhvr>
                                        <p:cTn id="31" dur="500"/>
                                        <p:tgtEl>
                                          <p:spTgt spid="17"/>
                                        </p:tgtEl>
                                      </p:cBhvr>
                                    </p:animEffect>
                                  </p:childTnLst>
                                </p:cTn>
                              </p:par>
                              <p:par>
                                <p:cTn id="32" presetID="5"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heckerboard(across)">
                                      <p:cBhvr>
                                        <p:cTn id="34" dur="500"/>
                                        <p:tgtEl>
                                          <p:spTgt spid="19"/>
                                        </p:tgtEl>
                                      </p:cBhvr>
                                    </p:animEffect>
                                  </p:childTnLst>
                                </p:cTn>
                              </p:par>
                              <p:par>
                                <p:cTn id="35" presetID="5" presetClass="entr" presetSubtype="1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heckerboard(across)">
                                      <p:cBhvr>
                                        <p:cTn id="37" dur="500"/>
                                        <p:tgtEl>
                                          <p:spTgt spid="21"/>
                                        </p:tgtEl>
                                      </p:cBhvr>
                                    </p:animEffect>
                                  </p:childTnLst>
                                </p:cTn>
                              </p:par>
                              <p:par>
                                <p:cTn id="38" presetID="5" presetClass="entr" presetSubtype="1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heckerboard(across)">
                                      <p:cBhvr>
                                        <p:cTn id="40" dur="500"/>
                                        <p:tgtEl>
                                          <p:spTgt spid="22"/>
                                        </p:tgtEl>
                                      </p:cBhvr>
                                    </p:animEffect>
                                  </p:childTnLst>
                                </p:cTn>
                              </p:par>
                              <p:par>
                                <p:cTn id="41" presetID="5" presetClass="entr" presetSubtype="1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heckerboard(across)">
                                      <p:cBhvr>
                                        <p:cTn id="43" dur="500"/>
                                        <p:tgtEl>
                                          <p:spTgt spid="23"/>
                                        </p:tgtEl>
                                      </p:cBhvr>
                                    </p:animEffect>
                                  </p:childTnLst>
                                </p:cTn>
                              </p:par>
                              <p:par>
                                <p:cTn id="44" presetID="5" presetClass="entr" presetSubtype="1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heckerboard(across)">
                                      <p:cBhvr>
                                        <p:cTn id="46" dur="500"/>
                                        <p:tgtEl>
                                          <p:spTgt spid="24"/>
                                        </p:tgtEl>
                                      </p:cBhvr>
                                    </p:animEffect>
                                  </p:childTnLst>
                                </p:cTn>
                              </p:par>
                              <p:par>
                                <p:cTn id="47" presetID="5" presetClass="entr" presetSubtype="1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heckerboard(across)">
                                      <p:cBhvr>
                                        <p:cTn id="49" dur="500"/>
                                        <p:tgtEl>
                                          <p:spTgt spid="25"/>
                                        </p:tgtEl>
                                      </p:cBhvr>
                                    </p:animEffect>
                                  </p:childTnLst>
                                </p:cTn>
                              </p:par>
                              <p:par>
                                <p:cTn id="50" presetID="5" presetClass="entr" presetSubtype="1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3" cstate="print"/>
          <a:srcRect/>
          <a:stretch>
            <a:fillRect/>
          </a:stretch>
        </p:blipFill>
        <p:spPr bwMode="auto">
          <a:xfrm>
            <a:off x="-380995" y="3550993"/>
            <a:ext cx="1358931" cy="3308595"/>
          </a:xfrm>
          <a:prstGeom prst="rect">
            <a:avLst/>
          </a:prstGeom>
          <a:noFill/>
        </p:spPr>
      </p:pic>
      <p:sp>
        <p:nvSpPr>
          <p:cNvPr id="28" name="圆角矩形 27"/>
          <p:cNvSpPr/>
          <p:nvPr/>
        </p:nvSpPr>
        <p:spPr>
          <a:xfrm>
            <a:off x="1333293" y="1333795"/>
            <a:ext cx="9523827" cy="5254036"/>
          </a:xfrm>
          <a:prstGeom prst="round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900" b="1" dirty="0" smtClean="0">
                <a:solidFill>
                  <a:srgbClr val="C00000"/>
                </a:solidFill>
                <a:latin typeface="楷体_GB2312" pitchFamily="49" charset="-122"/>
                <a:ea typeface="楷体_GB2312" pitchFamily="49" charset="-122"/>
              </a:rPr>
              <a:t>（五）土方平衡调配</a:t>
            </a:r>
          </a:p>
          <a:p>
            <a:pPr indent="609600">
              <a:lnSpc>
                <a:spcPct val="150000"/>
              </a:lnSpc>
            </a:pPr>
            <a:r>
              <a:rPr lang="en-US" sz="1900" b="1" dirty="0" smtClean="0">
                <a:solidFill>
                  <a:srgbClr val="C00000"/>
                </a:solidFill>
                <a:latin typeface="微软雅黑" panose="020B0503020204020204" pitchFamily="34" charset="-122"/>
                <a:ea typeface="微软雅黑" panose="020B0503020204020204" pitchFamily="34" charset="-122"/>
              </a:rPr>
              <a:t>1</a:t>
            </a:r>
            <a:r>
              <a:rPr lang="zh-CN" altLang="en-US" sz="1900" b="1" dirty="0" smtClean="0">
                <a:solidFill>
                  <a:srgbClr val="C00000"/>
                </a:solidFill>
                <a:latin typeface="微软雅黑" panose="020B0503020204020204" pitchFamily="34" charset="-122"/>
                <a:ea typeface="微软雅黑" panose="020B0503020204020204" pitchFamily="34" charset="-122"/>
              </a:rPr>
              <a:t>．土方平衡调配原则</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1</a:t>
            </a:r>
            <a:r>
              <a:rPr lang="zh-CN" altLang="en-US" sz="1900" dirty="0" smtClean="0">
                <a:solidFill>
                  <a:schemeClr val="tx1"/>
                </a:solidFill>
                <a:latin typeface="微软雅黑" panose="020B0503020204020204" pitchFamily="34" charset="-122"/>
                <a:ea typeface="微软雅黑" panose="020B0503020204020204" pitchFamily="34" charset="-122"/>
              </a:rPr>
              <a:t>）力求做到挖方与填方平衡，就近挖方与填方。</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2</a:t>
            </a:r>
            <a:r>
              <a:rPr lang="zh-CN" altLang="en-US" sz="1900" dirty="0" smtClean="0">
                <a:solidFill>
                  <a:schemeClr val="tx1"/>
                </a:solidFill>
                <a:latin typeface="微软雅黑" panose="020B0503020204020204" pitchFamily="34" charset="-122"/>
                <a:ea typeface="微软雅黑" panose="020B0503020204020204" pitchFamily="34" charset="-122"/>
              </a:rPr>
              <a:t>）分区调配和全场调配相结合，避免土方随意挖填，而破坏全局平衡。</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3</a:t>
            </a:r>
            <a:r>
              <a:rPr lang="zh-CN" altLang="en-US" sz="1900" dirty="0" smtClean="0">
                <a:solidFill>
                  <a:schemeClr val="tx1"/>
                </a:solidFill>
                <a:latin typeface="微软雅黑" panose="020B0503020204020204" pitchFamily="34" charset="-122"/>
                <a:ea typeface="微软雅黑" panose="020B0503020204020204" pitchFamily="34" charset="-122"/>
              </a:rPr>
              <a:t>）一个区域的挖方，应优先调配到与其最近的填方区，近处填满土后，再考虑向稍远的填方区调配。</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a:t>
            </a:r>
            <a:r>
              <a:rPr lang="en-US" sz="1900" dirty="0" smtClean="0">
                <a:solidFill>
                  <a:schemeClr val="tx1"/>
                </a:solidFill>
                <a:latin typeface="微软雅黑" panose="020B0503020204020204" pitchFamily="34" charset="-122"/>
                <a:ea typeface="微软雅黑" panose="020B0503020204020204" pitchFamily="34" charset="-122"/>
              </a:rPr>
              <a:t>4</a:t>
            </a:r>
            <a:r>
              <a:rPr lang="zh-CN" altLang="en-US" sz="1900" dirty="0" smtClean="0">
                <a:solidFill>
                  <a:schemeClr val="tx1"/>
                </a:solidFill>
                <a:latin typeface="微软雅黑" panose="020B0503020204020204" pitchFamily="34" charset="-122"/>
                <a:ea typeface="微软雅黑" panose="020B0503020204020204" pitchFamily="34" charset="-122"/>
              </a:rPr>
              <a:t>）为保证园林绿地面积，取土或弃土时尽量不要占用园林绿地。</a:t>
            </a:r>
          </a:p>
          <a:p>
            <a:pPr indent="609600">
              <a:lnSpc>
                <a:spcPct val="150000"/>
              </a:lnSpc>
            </a:pPr>
            <a:r>
              <a:rPr lang="en-US" sz="1900" b="1" dirty="0" smtClean="0">
                <a:solidFill>
                  <a:srgbClr val="C00000"/>
                </a:solidFill>
                <a:latin typeface="微软雅黑" panose="020B0503020204020204" pitchFamily="34" charset="-122"/>
                <a:ea typeface="微软雅黑" panose="020B0503020204020204" pitchFamily="34" charset="-122"/>
              </a:rPr>
              <a:t>2</a:t>
            </a:r>
            <a:r>
              <a:rPr lang="zh-CN" altLang="en-US" sz="1900" b="1" dirty="0" smtClean="0">
                <a:solidFill>
                  <a:srgbClr val="C00000"/>
                </a:solidFill>
                <a:latin typeface="微软雅黑" panose="020B0503020204020204" pitchFamily="34" charset="-122"/>
                <a:ea typeface="微软雅黑" panose="020B0503020204020204" pitchFamily="34" charset="-122"/>
              </a:rPr>
              <a:t>．土方平衡调配方法</a:t>
            </a:r>
          </a:p>
          <a:p>
            <a:pPr indent="609600">
              <a:lnSpc>
                <a:spcPct val="150000"/>
              </a:lnSpc>
            </a:pPr>
            <a:r>
              <a:rPr lang="zh-CN" altLang="en-US" sz="1900" dirty="0" smtClean="0">
                <a:solidFill>
                  <a:schemeClr val="tx1"/>
                </a:solidFill>
                <a:latin typeface="微软雅黑" panose="020B0503020204020204" pitchFamily="34" charset="-122"/>
                <a:ea typeface="微软雅黑" panose="020B0503020204020204" pitchFamily="34" charset="-122"/>
              </a:rPr>
              <a:t>在图上划出挖方区与填方区的分界线，并综合各挖方区与填方区实际，划分出若干个调配区，确定调配区的大小和位置。根据所给条件，计算出各调配区的土方量，并提出取土或弃土的数量。注明调配区土方盈缺情况，土方调配数量、方向和距离，完成土方调配图。</a:t>
            </a:r>
            <a:endParaRPr lang="zh-CN" altLang="en-US" sz="1900" dirty="0">
              <a:solidFill>
                <a:schemeClr val="tx1"/>
              </a:solidFill>
              <a:latin typeface="微软雅黑" panose="020B0503020204020204" pitchFamily="34" charset="-122"/>
              <a:ea typeface="微软雅黑" panose="020B0503020204020204" pitchFamily="34" charset="-122"/>
            </a:endParaRPr>
          </a:p>
        </p:txBody>
      </p:sp>
      <p:grpSp>
        <p:nvGrpSpPr>
          <p:cNvPr id="11" name="Group 505"/>
          <p:cNvGrpSpPr/>
          <p:nvPr/>
        </p:nvGrpSpPr>
        <p:grpSpPr bwMode="auto">
          <a:xfrm>
            <a:off x="10524362" y="858026"/>
            <a:ext cx="1428760" cy="1833563"/>
            <a:chOff x="3000" y="2304"/>
            <a:chExt cx="721" cy="1153"/>
          </a:xfrm>
        </p:grpSpPr>
        <p:grpSp>
          <p:nvGrpSpPr>
            <p:cNvPr id="12" name="Group 506"/>
            <p:cNvGrpSpPr/>
            <p:nvPr/>
          </p:nvGrpSpPr>
          <p:grpSpPr bwMode="auto">
            <a:xfrm>
              <a:off x="3031" y="2304"/>
              <a:ext cx="690" cy="1153"/>
              <a:chOff x="3031" y="2304"/>
              <a:chExt cx="690" cy="1153"/>
            </a:xfrm>
          </p:grpSpPr>
          <p:sp>
            <p:nvSpPr>
              <p:cNvPr id="17" name="Freeform 507"/>
              <p:cNvSpPr/>
              <p:nvPr/>
            </p:nvSpPr>
            <p:spPr bwMode="auto">
              <a:xfrm>
                <a:off x="3386" y="3109"/>
                <a:ext cx="300" cy="333"/>
              </a:xfrm>
              <a:custGeom>
                <a:avLst/>
                <a:gdLst/>
                <a:ahLst/>
                <a:cxnLst>
                  <a:cxn ang="0">
                    <a:pos x="0" y="90"/>
                  </a:cxn>
                  <a:cxn ang="0">
                    <a:pos x="66" y="105"/>
                  </a:cxn>
                  <a:cxn ang="0">
                    <a:pos x="132" y="105"/>
                  </a:cxn>
                  <a:cxn ang="0">
                    <a:pos x="146" y="151"/>
                  </a:cxn>
                  <a:cxn ang="0">
                    <a:pos x="132" y="188"/>
                  </a:cxn>
                  <a:cxn ang="0">
                    <a:pos x="132" y="219"/>
                  </a:cxn>
                  <a:cxn ang="0">
                    <a:pos x="118" y="279"/>
                  </a:cxn>
                  <a:cxn ang="0">
                    <a:pos x="143" y="287"/>
                  </a:cxn>
                  <a:cxn ang="0">
                    <a:pos x="129" y="317"/>
                  </a:cxn>
                  <a:cxn ang="0">
                    <a:pos x="143" y="324"/>
                  </a:cxn>
                  <a:cxn ang="0">
                    <a:pos x="188" y="332"/>
                  </a:cxn>
                  <a:cxn ang="0">
                    <a:pos x="160" y="294"/>
                  </a:cxn>
                  <a:cxn ang="0">
                    <a:pos x="160" y="241"/>
                  </a:cxn>
                  <a:cxn ang="0">
                    <a:pos x="171" y="215"/>
                  </a:cxn>
                  <a:cxn ang="0">
                    <a:pos x="184" y="181"/>
                  </a:cxn>
                  <a:cxn ang="0">
                    <a:pos x="198" y="117"/>
                  </a:cxn>
                  <a:cxn ang="0">
                    <a:pos x="240" y="128"/>
                  </a:cxn>
                  <a:cxn ang="0">
                    <a:pos x="271" y="143"/>
                  </a:cxn>
                  <a:cxn ang="0">
                    <a:pos x="254" y="188"/>
                  </a:cxn>
                  <a:cxn ang="0">
                    <a:pos x="247" y="211"/>
                  </a:cxn>
                  <a:cxn ang="0">
                    <a:pos x="230" y="219"/>
                  </a:cxn>
                  <a:cxn ang="0">
                    <a:pos x="216" y="234"/>
                  </a:cxn>
                  <a:cxn ang="0">
                    <a:pos x="254" y="245"/>
                  </a:cxn>
                  <a:cxn ang="0">
                    <a:pos x="268" y="226"/>
                  </a:cxn>
                  <a:cxn ang="0">
                    <a:pos x="282" y="188"/>
                  </a:cxn>
                  <a:cxn ang="0">
                    <a:pos x="292" y="154"/>
                  </a:cxn>
                  <a:cxn ang="0">
                    <a:pos x="299" y="120"/>
                  </a:cxn>
                  <a:cxn ang="0">
                    <a:pos x="254" y="94"/>
                  </a:cxn>
                  <a:cxn ang="0">
                    <a:pos x="237" y="75"/>
                  </a:cxn>
                  <a:cxn ang="0">
                    <a:pos x="247" y="64"/>
                  </a:cxn>
                  <a:cxn ang="0">
                    <a:pos x="244" y="22"/>
                  </a:cxn>
                  <a:cxn ang="0">
                    <a:pos x="7" y="0"/>
                  </a:cxn>
                </a:cxnLst>
                <a:rect l="0" t="0" r="r" b="b"/>
                <a:pathLst>
                  <a:path w="300" h="333">
                    <a:moveTo>
                      <a:pt x="7" y="0"/>
                    </a:moveTo>
                    <a:lnTo>
                      <a:pt x="0" y="90"/>
                    </a:lnTo>
                    <a:lnTo>
                      <a:pt x="35" y="98"/>
                    </a:lnTo>
                    <a:lnTo>
                      <a:pt x="66" y="105"/>
                    </a:lnTo>
                    <a:lnTo>
                      <a:pt x="101" y="105"/>
                    </a:lnTo>
                    <a:lnTo>
                      <a:pt x="132" y="105"/>
                    </a:lnTo>
                    <a:lnTo>
                      <a:pt x="146" y="105"/>
                    </a:lnTo>
                    <a:lnTo>
                      <a:pt x="146" y="151"/>
                    </a:lnTo>
                    <a:lnTo>
                      <a:pt x="139" y="169"/>
                    </a:lnTo>
                    <a:lnTo>
                      <a:pt x="132" y="188"/>
                    </a:lnTo>
                    <a:lnTo>
                      <a:pt x="139" y="196"/>
                    </a:lnTo>
                    <a:lnTo>
                      <a:pt x="132" y="219"/>
                    </a:lnTo>
                    <a:lnTo>
                      <a:pt x="129" y="237"/>
                    </a:lnTo>
                    <a:lnTo>
                      <a:pt x="118" y="279"/>
                    </a:lnTo>
                    <a:lnTo>
                      <a:pt x="132" y="287"/>
                    </a:lnTo>
                    <a:lnTo>
                      <a:pt x="143" y="287"/>
                    </a:lnTo>
                    <a:lnTo>
                      <a:pt x="132" y="305"/>
                    </a:lnTo>
                    <a:lnTo>
                      <a:pt x="129" y="317"/>
                    </a:lnTo>
                    <a:lnTo>
                      <a:pt x="132" y="321"/>
                    </a:lnTo>
                    <a:lnTo>
                      <a:pt x="143" y="324"/>
                    </a:lnTo>
                    <a:lnTo>
                      <a:pt x="143" y="332"/>
                    </a:lnTo>
                    <a:lnTo>
                      <a:pt x="188" y="332"/>
                    </a:lnTo>
                    <a:lnTo>
                      <a:pt x="171" y="305"/>
                    </a:lnTo>
                    <a:lnTo>
                      <a:pt x="160" y="294"/>
                    </a:lnTo>
                    <a:lnTo>
                      <a:pt x="150" y="287"/>
                    </a:lnTo>
                    <a:lnTo>
                      <a:pt x="160" y="241"/>
                    </a:lnTo>
                    <a:lnTo>
                      <a:pt x="160" y="226"/>
                    </a:lnTo>
                    <a:lnTo>
                      <a:pt x="171" y="215"/>
                    </a:lnTo>
                    <a:lnTo>
                      <a:pt x="181" y="196"/>
                    </a:lnTo>
                    <a:lnTo>
                      <a:pt x="184" y="181"/>
                    </a:lnTo>
                    <a:lnTo>
                      <a:pt x="195" y="132"/>
                    </a:lnTo>
                    <a:lnTo>
                      <a:pt x="198" y="117"/>
                    </a:lnTo>
                    <a:lnTo>
                      <a:pt x="219" y="120"/>
                    </a:lnTo>
                    <a:lnTo>
                      <a:pt x="240" y="128"/>
                    </a:lnTo>
                    <a:lnTo>
                      <a:pt x="254" y="135"/>
                    </a:lnTo>
                    <a:lnTo>
                      <a:pt x="271" y="143"/>
                    </a:lnTo>
                    <a:lnTo>
                      <a:pt x="271" y="151"/>
                    </a:lnTo>
                    <a:lnTo>
                      <a:pt x="254" y="188"/>
                    </a:lnTo>
                    <a:lnTo>
                      <a:pt x="244" y="200"/>
                    </a:lnTo>
                    <a:lnTo>
                      <a:pt x="247" y="211"/>
                    </a:lnTo>
                    <a:lnTo>
                      <a:pt x="244" y="219"/>
                    </a:lnTo>
                    <a:lnTo>
                      <a:pt x="230" y="219"/>
                    </a:lnTo>
                    <a:lnTo>
                      <a:pt x="219" y="222"/>
                    </a:lnTo>
                    <a:lnTo>
                      <a:pt x="216" y="234"/>
                    </a:lnTo>
                    <a:lnTo>
                      <a:pt x="230" y="271"/>
                    </a:lnTo>
                    <a:lnTo>
                      <a:pt x="254" y="245"/>
                    </a:lnTo>
                    <a:lnTo>
                      <a:pt x="254" y="234"/>
                    </a:lnTo>
                    <a:lnTo>
                      <a:pt x="268" y="226"/>
                    </a:lnTo>
                    <a:lnTo>
                      <a:pt x="278" y="211"/>
                    </a:lnTo>
                    <a:lnTo>
                      <a:pt x="282" y="188"/>
                    </a:lnTo>
                    <a:lnTo>
                      <a:pt x="285" y="173"/>
                    </a:lnTo>
                    <a:lnTo>
                      <a:pt x="292" y="154"/>
                    </a:lnTo>
                    <a:lnTo>
                      <a:pt x="299" y="143"/>
                    </a:lnTo>
                    <a:lnTo>
                      <a:pt x="299" y="120"/>
                    </a:lnTo>
                    <a:lnTo>
                      <a:pt x="289" y="109"/>
                    </a:lnTo>
                    <a:lnTo>
                      <a:pt x="254" y="94"/>
                    </a:lnTo>
                    <a:lnTo>
                      <a:pt x="244" y="83"/>
                    </a:lnTo>
                    <a:lnTo>
                      <a:pt x="237" y="75"/>
                    </a:lnTo>
                    <a:lnTo>
                      <a:pt x="240" y="75"/>
                    </a:lnTo>
                    <a:lnTo>
                      <a:pt x="247" y="64"/>
                    </a:lnTo>
                    <a:lnTo>
                      <a:pt x="251" y="45"/>
                    </a:lnTo>
                    <a:lnTo>
                      <a:pt x="244" y="22"/>
                    </a:lnTo>
                    <a:lnTo>
                      <a:pt x="7" y="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18" name="Freeform 508"/>
              <p:cNvSpPr/>
              <p:nvPr/>
            </p:nvSpPr>
            <p:spPr bwMode="auto">
              <a:xfrm>
                <a:off x="3174" y="3093"/>
                <a:ext cx="220" cy="364"/>
              </a:xfrm>
              <a:custGeom>
                <a:avLst/>
                <a:gdLst/>
                <a:ahLst/>
                <a:cxnLst>
                  <a:cxn ang="0">
                    <a:pos x="7" y="0"/>
                  </a:cxn>
                  <a:cxn ang="0">
                    <a:pos x="7" y="19"/>
                  </a:cxn>
                  <a:cxn ang="0">
                    <a:pos x="7" y="38"/>
                  </a:cxn>
                  <a:cxn ang="0">
                    <a:pos x="10" y="61"/>
                  </a:cxn>
                  <a:cxn ang="0">
                    <a:pos x="17" y="72"/>
                  </a:cxn>
                  <a:cxn ang="0">
                    <a:pos x="35" y="106"/>
                  </a:cxn>
                  <a:cxn ang="0">
                    <a:pos x="17" y="155"/>
                  </a:cxn>
                  <a:cxn ang="0">
                    <a:pos x="3" y="174"/>
                  </a:cxn>
                  <a:cxn ang="0">
                    <a:pos x="0" y="197"/>
                  </a:cxn>
                  <a:cxn ang="0">
                    <a:pos x="7" y="219"/>
                  </a:cxn>
                  <a:cxn ang="0">
                    <a:pos x="7" y="242"/>
                  </a:cxn>
                  <a:cxn ang="0">
                    <a:pos x="10" y="314"/>
                  </a:cxn>
                  <a:cxn ang="0">
                    <a:pos x="35" y="321"/>
                  </a:cxn>
                  <a:cxn ang="0">
                    <a:pos x="28" y="340"/>
                  </a:cxn>
                  <a:cxn ang="0">
                    <a:pos x="35" y="359"/>
                  </a:cxn>
                  <a:cxn ang="0">
                    <a:pos x="42" y="363"/>
                  </a:cxn>
                  <a:cxn ang="0">
                    <a:pos x="76" y="363"/>
                  </a:cxn>
                  <a:cxn ang="0">
                    <a:pos x="69" y="348"/>
                  </a:cxn>
                  <a:cxn ang="0">
                    <a:pos x="52" y="321"/>
                  </a:cxn>
                  <a:cxn ang="0">
                    <a:pos x="38" y="306"/>
                  </a:cxn>
                  <a:cxn ang="0">
                    <a:pos x="28" y="242"/>
                  </a:cxn>
                  <a:cxn ang="0">
                    <a:pos x="42" y="201"/>
                  </a:cxn>
                  <a:cxn ang="0">
                    <a:pos x="45" y="182"/>
                  </a:cxn>
                  <a:cxn ang="0">
                    <a:pos x="49" y="159"/>
                  </a:cxn>
                  <a:cxn ang="0">
                    <a:pos x="73" y="178"/>
                  </a:cxn>
                  <a:cxn ang="0">
                    <a:pos x="94" y="185"/>
                  </a:cxn>
                  <a:cxn ang="0">
                    <a:pos x="122" y="193"/>
                  </a:cxn>
                  <a:cxn ang="0">
                    <a:pos x="125" y="197"/>
                  </a:cxn>
                  <a:cxn ang="0">
                    <a:pos x="136" y="212"/>
                  </a:cxn>
                  <a:cxn ang="0">
                    <a:pos x="167" y="223"/>
                  </a:cxn>
                  <a:cxn ang="0">
                    <a:pos x="167" y="227"/>
                  </a:cxn>
                  <a:cxn ang="0">
                    <a:pos x="160" y="235"/>
                  </a:cxn>
                  <a:cxn ang="0">
                    <a:pos x="160" y="238"/>
                  </a:cxn>
                  <a:cxn ang="0">
                    <a:pos x="163" y="246"/>
                  </a:cxn>
                  <a:cxn ang="0">
                    <a:pos x="156" y="257"/>
                  </a:cxn>
                  <a:cxn ang="0">
                    <a:pos x="177" y="299"/>
                  </a:cxn>
                  <a:cxn ang="0">
                    <a:pos x="184" y="284"/>
                  </a:cxn>
                  <a:cxn ang="0">
                    <a:pos x="191" y="272"/>
                  </a:cxn>
                  <a:cxn ang="0">
                    <a:pos x="195" y="212"/>
                  </a:cxn>
                  <a:cxn ang="0">
                    <a:pos x="188" y="201"/>
                  </a:cxn>
                  <a:cxn ang="0">
                    <a:pos x="170" y="201"/>
                  </a:cxn>
                  <a:cxn ang="0">
                    <a:pos x="156" y="193"/>
                  </a:cxn>
                  <a:cxn ang="0">
                    <a:pos x="149" y="182"/>
                  </a:cxn>
                  <a:cxn ang="0">
                    <a:pos x="136" y="174"/>
                  </a:cxn>
                  <a:cxn ang="0">
                    <a:pos x="118" y="151"/>
                  </a:cxn>
                  <a:cxn ang="0">
                    <a:pos x="170" y="121"/>
                  </a:cxn>
                  <a:cxn ang="0">
                    <a:pos x="177" y="99"/>
                  </a:cxn>
                  <a:cxn ang="0">
                    <a:pos x="177" y="95"/>
                  </a:cxn>
                  <a:cxn ang="0">
                    <a:pos x="212" y="106"/>
                  </a:cxn>
                  <a:cxn ang="0">
                    <a:pos x="219" y="16"/>
                  </a:cxn>
                  <a:cxn ang="0">
                    <a:pos x="7" y="0"/>
                  </a:cxn>
                  <a:cxn ang="0">
                    <a:pos x="7" y="0"/>
                  </a:cxn>
                </a:cxnLst>
                <a:rect l="0" t="0" r="r" b="b"/>
                <a:pathLst>
                  <a:path w="220" h="364">
                    <a:moveTo>
                      <a:pt x="7" y="0"/>
                    </a:moveTo>
                    <a:lnTo>
                      <a:pt x="7" y="19"/>
                    </a:lnTo>
                    <a:lnTo>
                      <a:pt x="7" y="38"/>
                    </a:lnTo>
                    <a:lnTo>
                      <a:pt x="10" y="61"/>
                    </a:lnTo>
                    <a:lnTo>
                      <a:pt x="17" y="72"/>
                    </a:lnTo>
                    <a:lnTo>
                      <a:pt x="35" y="106"/>
                    </a:lnTo>
                    <a:lnTo>
                      <a:pt x="17" y="155"/>
                    </a:lnTo>
                    <a:lnTo>
                      <a:pt x="3" y="174"/>
                    </a:lnTo>
                    <a:lnTo>
                      <a:pt x="0" y="197"/>
                    </a:lnTo>
                    <a:lnTo>
                      <a:pt x="7" y="219"/>
                    </a:lnTo>
                    <a:lnTo>
                      <a:pt x="7" y="242"/>
                    </a:lnTo>
                    <a:lnTo>
                      <a:pt x="10" y="314"/>
                    </a:lnTo>
                    <a:lnTo>
                      <a:pt x="35" y="321"/>
                    </a:lnTo>
                    <a:lnTo>
                      <a:pt x="28" y="340"/>
                    </a:lnTo>
                    <a:lnTo>
                      <a:pt x="35" y="359"/>
                    </a:lnTo>
                    <a:lnTo>
                      <a:pt x="42" y="363"/>
                    </a:lnTo>
                    <a:lnTo>
                      <a:pt x="76" y="363"/>
                    </a:lnTo>
                    <a:lnTo>
                      <a:pt x="69" y="348"/>
                    </a:lnTo>
                    <a:lnTo>
                      <a:pt x="52" y="321"/>
                    </a:lnTo>
                    <a:lnTo>
                      <a:pt x="38" y="306"/>
                    </a:lnTo>
                    <a:lnTo>
                      <a:pt x="28" y="242"/>
                    </a:lnTo>
                    <a:lnTo>
                      <a:pt x="42" y="201"/>
                    </a:lnTo>
                    <a:lnTo>
                      <a:pt x="45" y="182"/>
                    </a:lnTo>
                    <a:lnTo>
                      <a:pt x="49" y="159"/>
                    </a:lnTo>
                    <a:lnTo>
                      <a:pt x="73" y="178"/>
                    </a:lnTo>
                    <a:lnTo>
                      <a:pt x="94" y="185"/>
                    </a:lnTo>
                    <a:lnTo>
                      <a:pt x="122" y="193"/>
                    </a:lnTo>
                    <a:lnTo>
                      <a:pt x="125" y="197"/>
                    </a:lnTo>
                    <a:lnTo>
                      <a:pt x="136" y="212"/>
                    </a:lnTo>
                    <a:lnTo>
                      <a:pt x="167" y="223"/>
                    </a:lnTo>
                    <a:lnTo>
                      <a:pt x="167" y="227"/>
                    </a:lnTo>
                    <a:lnTo>
                      <a:pt x="160" y="235"/>
                    </a:lnTo>
                    <a:lnTo>
                      <a:pt x="160" y="238"/>
                    </a:lnTo>
                    <a:lnTo>
                      <a:pt x="163" y="246"/>
                    </a:lnTo>
                    <a:lnTo>
                      <a:pt x="156" y="257"/>
                    </a:lnTo>
                    <a:lnTo>
                      <a:pt x="177" y="299"/>
                    </a:lnTo>
                    <a:lnTo>
                      <a:pt x="184" y="284"/>
                    </a:lnTo>
                    <a:lnTo>
                      <a:pt x="191" y="272"/>
                    </a:lnTo>
                    <a:lnTo>
                      <a:pt x="195" y="212"/>
                    </a:lnTo>
                    <a:lnTo>
                      <a:pt x="188" y="201"/>
                    </a:lnTo>
                    <a:lnTo>
                      <a:pt x="170" y="201"/>
                    </a:lnTo>
                    <a:lnTo>
                      <a:pt x="156" y="193"/>
                    </a:lnTo>
                    <a:lnTo>
                      <a:pt x="149" y="182"/>
                    </a:lnTo>
                    <a:lnTo>
                      <a:pt x="136" y="174"/>
                    </a:lnTo>
                    <a:lnTo>
                      <a:pt x="118" y="151"/>
                    </a:lnTo>
                    <a:lnTo>
                      <a:pt x="170" y="121"/>
                    </a:lnTo>
                    <a:lnTo>
                      <a:pt x="177" y="99"/>
                    </a:lnTo>
                    <a:lnTo>
                      <a:pt x="177" y="95"/>
                    </a:lnTo>
                    <a:lnTo>
                      <a:pt x="212" y="106"/>
                    </a:lnTo>
                    <a:lnTo>
                      <a:pt x="219" y="16"/>
                    </a:lnTo>
                    <a:lnTo>
                      <a:pt x="7" y="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19" name="Freeform 509"/>
              <p:cNvSpPr/>
              <p:nvPr/>
            </p:nvSpPr>
            <p:spPr bwMode="auto">
              <a:xfrm>
                <a:off x="3031" y="2852"/>
                <a:ext cx="690" cy="280"/>
              </a:xfrm>
              <a:custGeom>
                <a:avLst/>
                <a:gdLst/>
                <a:ahLst/>
                <a:cxnLst>
                  <a:cxn ang="0">
                    <a:pos x="219" y="143"/>
                  </a:cxn>
                  <a:cxn ang="0">
                    <a:pos x="181" y="166"/>
                  </a:cxn>
                  <a:cxn ang="0">
                    <a:pos x="167" y="166"/>
                  </a:cxn>
                  <a:cxn ang="0">
                    <a:pos x="150" y="151"/>
                  </a:cxn>
                  <a:cxn ang="0">
                    <a:pos x="129" y="151"/>
                  </a:cxn>
                  <a:cxn ang="0">
                    <a:pos x="112" y="166"/>
                  </a:cxn>
                  <a:cxn ang="0">
                    <a:pos x="94" y="170"/>
                  </a:cxn>
                  <a:cxn ang="0">
                    <a:pos x="70" y="170"/>
                  </a:cxn>
                  <a:cxn ang="0">
                    <a:pos x="46" y="158"/>
                  </a:cxn>
                  <a:cxn ang="0">
                    <a:pos x="42" y="128"/>
                  </a:cxn>
                  <a:cxn ang="0">
                    <a:pos x="49" y="105"/>
                  </a:cxn>
                  <a:cxn ang="0">
                    <a:pos x="63" y="94"/>
                  </a:cxn>
                  <a:cxn ang="0">
                    <a:pos x="59" y="90"/>
                  </a:cxn>
                  <a:cxn ang="0">
                    <a:pos x="39" y="98"/>
                  </a:cxn>
                  <a:cxn ang="0">
                    <a:pos x="28" y="105"/>
                  </a:cxn>
                  <a:cxn ang="0">
                    <a:pos x="18" y="117"/>
                  </a:cxn>
                  <a:cxn ang="0">
                    <a:pos x="11" y="139"/>
                  </a:cxn>
                  <a:cxn ang="0">
                    <a:pos x="14" y="166"/>
                  </a:cxn>
                  <a:cxn ang="0">
                    <a:pos x="14" y="181"/>
                  </a:cxn>
                  <a:cxn ang="0">
                    <a:pos x="0" y="173"/>
                  </a:cxn>
                  <a:cxn ang="0">
                    <a:pos x="4" y="192"/>
                  </a:cxn>
                  <a:cxn ang="0">
                    <a:pos x="21" y="219"/>
                  </a:cxn>
                  <a:cxn ang="0">
                    <a:pos x="49" y="234"/>
                  </a:cxn>
                  <a:cxn ang="0">
                    <a:pos x="80" y="241"/>
                  </a:cxn>
                  <a:cxn ang="0">
                    <a:pos x="112" y="234"/>
                  </a:cxn>
                  <a:cxn ang="0">
                    <a:pos x="139" y="215"/>
                  </a:cxn>
                  <a:cxn ang="0">
                    <a:pos x="153" y="189"/>
                  </a:cxn>
                  <a:cxn ang="0">
                    <a:pos x="164" y="185"/>
                  </a:cxn>
                  <a:cxn ang="0">
                    <a:pos x="160" y="204"/>
                  </a:cxn>
                  <a:cxn ang="0">
                    <a:pos x="150" y="241"/>
                  </a:cxn>
                  <a:cxn ang="0">
                    <a:pos x="599" y="279"/>
                  </a:cxn>
                  <a:cxn ang="0">
                    <a:pos x="599" y="166"/>
                  </a:cxn>
                  <a:cxn ang="0">
                    <a:pos x="619" y="177"/>
                  </a:cxn>
                  <a:cxn ang="0">
                    <a:pos x="640" y="196"/>
                  </a:cxn>
                  <a:cxn ang="0">
                    <a:pos x="644" y="173"/>
                  </a:cxn>
                  <a:cxn ang="0">
                    <a:pos x="654" y="189"/>
                  </a:cxn>
                  <a:cxn ang="0">
                    <a:pos x="668" y="204"/>
                  </a:cxn>
                  <a:cxn ang="0">
                    <a:pos x="679" y="177"/>
                  </a:cxn>
                  <a:cxn ang="0">
                    <a:pos x="682" y="147"/>
                  </a:cxn>
                  <a:cxn ang="0">
                    <a:pos x="679" y="98"/>
                  </a:cxn>
                  <a:cxn ang="0">
                    <a:pos x="682" y="60"/>
                  </a:cxn>
                  <a:cxn ang="0">
                    <a:pos x="668" y="49"/>
                  </a:cxn>
                  <a:cxn ang="0">
                    <a:pos x="668" y="30"/>
                  </a:cxn>
                  <a:cxn ang="0">
                    <a:pos x="675" y="19"/>
                  </a:cxn>
                  <a:cxn ang="0">
                    <a:pos x="689" y="0"/>
                  </a:cxn>
                  <a:cxn ang="0">
                    <a:pos x="633" y="0"/>
                  </a:cxn>
                  <a:cxn ang="0">
                    <a:pos x="609" y="0"/>
                  </a:cxn>
                  <a:cxn ang="0">
                    <a:pos x="557" y="15"/>
                  </a:cxn>
                  <a:cxn ang="0">
                    <a:pos x="508" y="64"/>
                  </a:cxn>
                  <a:cxn ang="0">
                    <a:pos x="498" y="109"/>
                  </a:cxn>
                </a:cxnLst>
                <a:rect l="0" t="0" r="r" b="b"/>
                <a:pathLst>
                  <a:path w="690" h="280">
                    <a:moveTo>
                      <a:pt x="498" y="155"/>
                    </a:moveTo>
                    <a:lnTo>
                      <a:pt x="219" y="143"/>
                    </a:lnTo>
                    <a:lnTo>
                      <a:pt x="199" y="151"/>
                    </a:lnTo>
                    <a:lnTo>
                      <a:pt x="181" y="166"/>
                    </a:lnTo>
                    <a:lnTo>
                      <a:pt x="178" y="173"/>
                    </a:lnTo>
                    <a:lnTo>
                      <a:pt x="167" y="166"/>
                    </a:lnTo>
                    <a:lnTo>
                      <a:pt x="160" y="158"/>
                    </a:lnTo>
                    <a:lnTo>
                      <a:pt x="150" y="151"/>
                    </a:lnTo>
                    <a:lnTo>
                      <a:pt x="139" y="151"/>
                    </a:lnTo>
                    <a:lnTo>
                      <a:pt x="129" y="151"/>
                    </a:lnTo>
                    <a:lnTo>
                      <a:pt x="119" y="158"/>
                    </a:lnTo>
                    <a:lnTo>
                      <a:pt x="112" y="166"/>
                    </a:lnTo>
                    <a:lnTo>
                      <a:pt x="105" y="166"/>
                    </a:lnTo>
                    <a:lnTo>
                      <a:pt x="94" y="170"/>
                    </a:lnTo>
                    <a:lnTo>
                      <a:pt x="84" y="170"/>
                    </a:lnTo>
                    <a:lnTo>
                      <a:pt x="70" y="170"/>
                    </a:lnTo>
                    <a:lnTo>
                      <a:pt x="59" y="170"/>
                    </a:lnTo>
                    <a:lnTo>
                      <a:pt x="46" y="158"/>
                    </a:lnTo>
                    <a:lnTo>
                      <a:pt x="39" y="143"/>
                    </a:lnTo>
                    <a:lnTo>
                      <a:pt x="42" y="128"/>
                    </a:lnTo>
                    <a:lnTo>
                      <a:pt x="42" y="117"/>
                    </a:lnTo>
                    <a:lnTo>
                      <a:pt x="49" y="105"/>
                    </a:lnTo>
                    <a:lnTo>
                      <a:pt x="56" y="102"/>
                    </a:lnTo>
                    <a:lnTo>
                      <a:pt x="63" y="94"/>
                    </a:lnTo>
                    <a:lnTo>
                      <a:pt x="73" y="90"/>
                    </a:lnTo>
                    <a:lnTo>
                      <a:pt x="59" y="90"/>
                    </a:lnTo>
                    <a:lnTo>
                      <a:pt x="49" y="94"/>
                    </a:lnTo>
                    <a:lnTo>
                      <a:pt x="39" y="98"/>
                    </a:lnTo>
                    <a:lnTo>
                      <a:pt x="32" y="102"/>
                    </a:lnTo>
                    <a:lnTo>
                      <a:pt x="28" y="105"/>
                    </a:lnTo>
                    <a:lnTo>
                      <a:pt x="25" y="109"/>
                    </a:lnTo>
                    <a:lnTo>
                      <a:pt x="18" y="117"/>
                    </a:lnTo>
                    <a:lnTo>
                      <a:pt x="14" y="124"/>
                    </a:lnTo>
                    <a:lnTo>
                      <a:pt x="11" y="139"/>
                    </a:lnTo>
                    <a:lnTo>
                      <a:pt x="11" y="155"/>
                    </a:lnTo>
                    <a:lnTo>
                      <a:pt x="14" y="166"/>
                    </a:lnTo>
                    <a:lnTo>
                      <a:pt x="14" y="177"/>
                    </a:lnTo>
                    <a:lnTo>
                      <a:pt x="14" y="181"/>
                    </a:lnTo>
                    <a:lnTo>
                      <a:pt x="7" y="181"/>
                    </a:lnTo>
                    <a:lnTo>
                      <a:pt x="0" y="173"/>
                    </a:lnTo>
                    <a:lnTo>
                      <a:pt x="0" y="181"/>
                    </a:lnTo>
                    <a:lnTo>
                      <a:pt x="4" y="192"/>
                    </a:lnTo>
                    <a:lnTo>
                      <a:pt x="11" y="207"/>
                    </a:lnTo>
                    <a:lnTo>
                      <a:pt x="21" y="219"/>
                    </a:lnTo>
                    <a:lnTo>
                      <a:pt x="35" y="226"/>
                    </a:lnTo>
                    <a:lnTo>
                      <a:pt x="49" y="234"/>
                    </a:lnTo>
                    <a:lnTo>
                      <a:pt x="66" y="241"/>
                    </a:lnTo>
                    <a:lnTo>
                      <a:pt x="80" y="241"/>
                    </a:lnTo>
                    <a:lnTo>
                      <a:pt x="98" y="241"/>
                    </a:lnTo>
                    <a:lnTo>
                      <a:pt x="112" y="234"/>
                    </a:lnTo>
                    <a:lnTo>
                      <a:pt x="126" y="226"/>
                    </a:lnTo>
                    <a:lnTo>
                      <a:pt x="139" y="215"/>
                    </a:lnTo>
                    <a:lnTo>
                      <a:pt x="146" y="204"/>
                    </a:lnTo>
                    <a:lnTo>
                      <a:pt x="153" y="189"/>
                    </a:lnTo>
                    <a:lnTo>
                      <a:pt x="157" y="185"/>
                    </a:lnTo>
                    <a:lnTo>
                      <a:pt x="164" y="185"/>
                    </a:lnTo>
                    <a:lnTo>
                      <a:pt x="171" y="189"/>
                    </a:lnTo>
                    <a:lnTo>
                      <a:pt x="160" y="204"/>
                    </a:lnTo>
                    <a:lnTo>
                      <a:pt x="153" y="223"/>
                    </a:lnTo>
                    <a:lnTo>
                      <a:pt x="150" y="241"/>
                    </a:lnTo>
                    <a:lnTo>
                      <a:pt x="362" y="257"/>
                    </a:lnTo>
                    <a:lnTo>
                      <a:pt x="599" y="279"/>
                    </a:lnTo>
                    <a:lnTo>
                      <a:pt x="602" y="185"/>
                    </a:lnTo>
                    <a:lnTo>
                      <a:pt x="599" y="166"/>
                    </a:lnTo>
                    <a:lnTo>
                      <a:pt x="619" y="158"/>
                    </a:lnTo>
                    <a:lnTo>
                      <a:pt x="619" y="177"/>
                    </a:lnTo>
                    <a:lnTo>
                      <a:pt x="626" y="192"/>
                    </a:lnTo>
                    <a:lnTo>
                      <a:pt x="640" y="196"/>
                    </a:lnTo>
                    <a:lnTo>
                      <a:pt x="640" y="189"/>
                    </a:lnTo>
                    <a:lnTo>
                      <a:pt x="644" y="173"/>
                    </a:lnTo>
                    <a:lnTo>
                      <a:pt x="647" y="173"/>
                    </a:lnTo>
                    <a:lnTo>
                      <a:pt x="654" y="189"/>
                    </a:lnTo>
                    <a:lnTo>
                      <a:pt x="661" y="200"/>
                    </a:lnTo>
                    <a:lnTo>
                      <a:pt x="668" y="204"/>
                    </a:lnTo>
                    <a:lnTo>
                      <a:pt x="675" y="196"/>
                    </a:lnTo>
                    <a:lnTo>
                      <a:pt x="679" y="177"/>
                    </a:lnTo>
                    <a:lnTo>
                      <a:pt x="682" y="162"/>
                    </a:lnTo>
                    <a:lnTo>
                      <a:pt x="682" y="147"/>
                    </a:lnTo>
                    <a:lnTo>
                      <a:pt x="682" y="128"/>
                    </a:lnTo>
                    <a:lnTo>
                      <a:pt x="679" y="98"/>
                    </a:lnTo>
                    <a:lnTo>
                      <a:pt x="675" y="68"/>
                    </a:lnTo>
                    <a:lnTo>
                      <a:pt x="682" y="60"/>
                    </a:lnTo>
                    <a:lnTo>
                      <a:pt x="675" y="49"/>
                    </a:lnTo>
                    <a:lnTo>
                      <a:pt x="668" y="49"/>
                    </a:lnTo>
                    <a:lnTo>
                      <a:pt x="672" y="37"/>
                    </a:lnTo>
                    <a:lnTo>
                      <a:pt x="668" y="30"/>
                    </a:lnTo>
                    <a:lnTo>
                      <a:pt x="665" y="26"/>
                    </a:lnTo>
                    <a:lnTo>
                      <a:pt x="675" y="19"/>
                    </a:lnTo>
                    <a:lnTo>
                      <a:pt x="682" y="11"/>
                    </a:lnTo>
                    <a:lnTo>
                      <a:pt x="689" y="0"/>
                    </a:lnTo>
                    <a:lnTo>
                      <a:pt x="640" y="3"/>
                    </a:lnTo>
                    <a:lnTo>
                      <a:pt x="633" y="0"/>
                    </a:lnTo>
                    <a:lnTo>
                      <a:pt x="626" y="3"/>
                    </a:lnTo>
                    <a:lnTo>
                      <a:pt x="609" y="0"/>
                    </a:lnTo>
                    <a:lnTo>
                      <a:pt x="592" y="3"/>
                    </a:lnTo>
                    <a:lnTo>
                      <a:pt x="557" y="15"/>
                    </a:lnTo>
                    <a:lnTo>
                      <a:pt x="529" y="34"/>
                    </a:lnTo>
                    <a:lnTo>
                      <a:pt x="508" y="64"/>
                    </a:lnTo>
                    <a:lnTo>
                      <a:pt x="498" y="98"/>
                    </a:lnTo>
                    <a:lnTo>
                      <a:pt x="498" y="109"/>
                    </a:lnTo>
                    <a:lnTo>
                      <a:pt x="498" y="155"/>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0" name="Freeform 510"/>
              <p:cNvSpPr/>
              <p:nvPr/>
            </p:nvSpPr>
            <p:spPr bwMode="auto">
              <a:xfrm>
                <a:off x="3257" y="2304"/>
                <a:ext cx="290" cy="704"/>
              </a:xfrm>
              <a:custGeom>
                <a:avLst/>
                <a:gdLst/>
                <a:ahLst/>
                <a:cxnLst>
                  <a:cxn ang="0">
                    <a:pos x="171" y="476"/>
                  </a:cxn>
                  <a:cxn ang="0">
                    <a:pos x="160" y="499"/>
                  </a:cxn>
                  <a:cxn ang="0">
                    <a:pos x="146" y="446"/>
                  </a:cxn>
                  <a:cxn ang="0">
                    <a:pos x="150" y="442"/>
                  </a:cxn>
                  <a:cxn ang="0">
                    <a:pos x="153" y="427"/>
                  </a:cxn>
                  <a:cxn ang="0">
                    <a:pos x="136" y="389"/>
                  </a:cxn>
                  <a:cxn ang="0">
                    <a:pos x="136" y="378"/>
                  </a:cxn>
                  <a:cxn ang="0">
                    <a:pos x="77" y="321"/>
                  </a:cxn>
                  <a:cxn ang="0">
                    <a:pos x="112" y="442"/>
                  </a:cxn>
                  <a:cxn ang="0">
                    <a:pos x="105" y="457"/>
                  </a:cxn>
                  <a:cxn ang="0">
                    <a:pos x="87" y="480"/>
                  </a:cxn>
                  <a:cxn ang="0">
                    <a:pos x="87" y="495"/>
                  </a:cxn>
                  <a:cxn ang="0">
                    <a:pos x="108" y="567"/>
                  </a:cxn>
                  <a:cxn ang="0">
                    <a:pos x="98" y="635"/>
                  </a:cxn>
                  <a:cxn ang="0">
                    <a:pos x="98" y="653"/>
                  </a:cxn>
                  <a:cxn ang="0">
                    <a:pos x="108" y="676"/>
                  </a:cxn>
                  <a:cxn ang="0">
                    <a:pos x="98" y="699"/>
                  </a:cxn>
                  <a:cxn ang="0">
                    <a:pos x="28" y="684"/>
                  </a:cxn>
                  <a:cxn ang="0">
                    <a:pos x="32" y="699"/>
                  </a:cxn>
                  <a:cxn ang="0">
                    <a:pos x="272" y="653"/>
                  </a:cxn>
                  <a:cxn ang="0">
                    <a:pos x="174" y="574"/>
                  </a:cxn>
                  <a:cxn ang="0">
                    <a:pos x="216" y="638"/>
                  </a:cxn>
                  <a:cxn ang="0">
                    <a:pos x="206" y="548"/>
                  </a:cxn>
                  <a:cxn ang="0">
                    <a:pos x="233" y="578"/>
                  </a:cxn>
                  <a:cxn ang="0">
                    <a:pos x="258" y="631"/>
                  </a:cxn>
                  <a:cxn ang="0">
                    <a:pos x="275" y="638"/>
                  </a:cxn>
                  <a:cxn ang="0">
                    <a:pos x="261" y="627"/>
                  </a:cxn>
                  <a:cxn ang="0">
                    <a:pos x="240" y="604"/>
                  </a:cxn>
                  <a:cxn ang="0">
                    <a:pos x="240" y="551"/>
                  </a:cxn>
                  <a:cxn ang="0">
                    <a:pos x="251" y="578"/>
                  </a:cxn>
                  <a:cxn ang="0">
                    <a:pos x="289" y="604"/>
                  </a:cxn>
                  <a:cxn ang="0">
                    <a:pos x="282" y="597"/>
                  </a:cxn>
                  <a:cxn ang="0">
                    <a:pos x="258" y="582"/>
                  </a:cxn>
                  <a:cxn ang="0">
                    <a:pos x="247" y="548"/>
                  </a:cxn>
                  <a:cxn ang="0">
                    <a:pos x="258" y="521"/>
                  </a:cxn>
                  <a:cxn ang="0">
                    <a:pos x="240" y="517"/>
                  </a:cxn>
                  <a:cxn ang="0">
                    <a:pos x="171" y="540"/>
                  </a:cxn>
                  <a:cxn ang="0">
                    <a:pos x="192" y="517"/>
                  </a:cxn>
                  <a:cxn ang="0">
                    <a:pos x="202" y="533"/>
                  </a:cxn>
                  <a:cxn ang="0">
                    <a:pos x="206" y="506"/>
                  </a:cxn>
                  <a:cxn ang="0">
                    <a:pos x="209" y="499"/>
                  </a:cxn>
                  <a:cxn ang="0">
                    <a:pos x="206" y="491"/>
                  </a:cxn>
                  <a:cxn ang="0">
                    <a:pos x="202" y="480"/>
                  </a:cxn>
                  <a:cxn ang="0">
                    <a:pos x="202" y="476"/>
                  </a:cxn>
                  <a:cxn ang="0">
                    <a:pos x="192" y="472"/>
                  </a:cxn>
                  <a:cxn ang="0">
                    <a:pos x="98" y="23"/>
                  </a:cxn>
                  <a:cxn ang="0">
                    <a:pos x="101" y="4"/>
                  </a:cxn>
                  <a:cxn ang="0">
                    <a:pos x="87" y="0"/>
                  </a:cxn>
                  <a:cxn ang="0">
                    <a:pos x="80" y="11"/>
                  </a:cxn>
                  <a:cxn ang="0">
                    <a:pos x="84" y="23"/>
                  </a:cxn>
                  <a:cxn ang="0">
                    <a:pos x="178" y="461"/>
                  </a:cxn>
                </a:cxnLst>
                <a:rect l="0" t="0" r="r" b="b"/>
                <a:pathLst>
                  <a:path w="290" h="704">
                    <a:moveTo>
                      <a:pt x="178" y="461"/>
                    </a:moveTo>
                    <a:lnTo>
                      <a:pt x="171" y="476"/>
                    </a:lnTo>
                    <a:lnTo>
                      <a:pt x="171" y="487"/>
                    </a:lnTo>
                    <a:lnTo>
                      <a:pt x="160" y="499"/>
                    </a:lnTo>
                    <a:lnTo>
                      <a:pt x="157" y="461"/>
                    </a:lnTo>
                    <a:lnTo>
                      <a:pt x="146" y="446"/>
                    </a:lnTo>
                    <a:lnTo>
                      <a:pt x="150" y="446"/>
                    </a:lnTo>
                    <a:lnTo>
                      <a:pt x="150" y="442"/>
                    </a:lnTo>
                    <a:lnTo>
                      <a:pt x="150" y="438"/>
                    </a:lnTo>
                    <a:lnTo>
                      <a:pt x="153" y="427"/>
                    </a:lnTo>
                    <a:lnTo>
                      <a:pt x="157" y="419"/>
                    </a:lnTo>
                    <a:lnTo>
                      <a:pt x="136" y="389"/>
                    </a:lnTo>
                    <a:lnTo>
                      <a:pt x="160" y="385"/>
                    </a:lnTo>
                    <a:lnTo>
                      <a:pt x="136" y="378"/>
                    </a:lnTo>
                    <a:lnTo>
                      <a:pt x="136" y="321"/>
                    </a:lnTo>
                    <a:lnTo>
                      <a:pt x="77" y="321"/>
                    </a:lnTo>
                    <a:lnTo>
                      <a:pt x="87" y="415"/>
                    </a:lnTo>
                    <a:lnTo>
                      <a:pt x="112" y="442"/>
                    </a:lnTo>
                    <a:lnTo>
                      <a:pt x="105" y="446"/>
                    </a:lnTo>
                    <a:lnTo>
                      <a:pt x="105" y="457"/>
                    </a:lnTo>
                    <a:lnTo>
                      <a:pt x="87" y="472"/>
                    </a:lnTo>
                    <a:lnTo>
                      <a:pt x="87" y="480"/>
                    </a:lnTo>
                    <a:lnTo>
                      <a:pt x="87" y="487"/>
                    </a:lnTo>
                    <a:lnTo>
                      <a:pt x="87" y="495"/>
                    </a:lnTo>
                    <a:lnTo>
                      <a:pt x="98" y="525"/>
                    </a:lnTo>
                    <a:lnTo>
                      <a:pt x="108" y="567"/>
                    </a:lnTo>
                    <a:lnTo>
                      <a:pt x="105" y="608"/>
                    </a:lnTo>
                    <a:lnTo>
                      <a:pt x="98" y="635"/>
                    </a:lnTo>
                    <a:lnTo>
                      <a:pt x="101" y="638"/>
                    </a:lnTo>
                    <a:lnTo>
                      <a:pt x="98" y="653"/>
                    </a:lnTo>
                    <a:lnTo>
                      <a:pt x="101" y="672"/>
                    </a:lnTo>
                    <a:lnTo>
                      <a:pt x="108" y="676"/>
                    </a:lnTo>
                    <a:lnTo>
                      <a:pt x="94" y="680"/>
                    </a:lnTo>
                    <a:lnTo>
                      <a:pt x="98" y="699"/>
                    </a:lnTo>
                    <a:lnTo>
                      <a:pt x="56" y="684"/>
                    </a:lnTo>
                    <a:lnTo>
                      <a:pt x="28" y="684"/>
                    </a:lnTo>
                    <a:lnTo>
                      <a:pt x="0" y="691"/>
                    </a:lnTo>
                    <a:lnTo>
                      <a:pt x="32" y="699"/>
                    </a:lnTo>
                    <a:lnTo>
                      <a:pt x="272" y="703"/>
                    </a:lnTo>
                    <a:lnTo>
                      <a:pt x="272" y="653"/>
                    </a:lnTo>
                    <a:lnTo>
                      <a:pt x="181" y="627"/>
                    </a:lnTo>
                    <a:lnTo>
                      <a:pt x="174" y="574"/>
                    </a:lnTo>
                    <a:lnTo>
                      <a:pt x="199" y="555"/>
                    </a:lnTo>
                    <a:lnTo>
                      <a:pt x="216" y="638"/>
                    </a:lnTo>
                    <a:lnTo>
                      <a:pt x="226" y="642"/>
                    </a:lnTo>
                    <a:lnTo>
                      <a:pt x="206" y="548"/>
                    </a:lnTo>
                    <a:lnTo>
                      <a:pt x="226" y="536"/>
                    </a:lnTo>
                    <a:lnTo>
                      <a:pt x="233" y="578"/>
                    </a:lnTo>
                    <a:lnTo>
                      <a:pt x="240" y="608"/>
                    </a:lnTo>
                    <a:lnTo>
                      <a:pt x="258" y="631"/>
                    </a:lnTo>
                    <a:lnTo>
                      <a:pt x="268" y="638"/>
                    </a:lnTo>
                    <a:lnTo>
                      <a:pt x="275" y="638"/>
                    </a:lnTo>
                    <a:lnTo>
                      <a:pt x="275" y="631"/>
                    </a:lnTo>
                    <a:lnTo>
                      <a:pt x="261" y="627"/>
                    </a:lnTo>
                    <a:lnTo>
                      <a:pt x="247" y="612"/>
                    </a:lnTo>
                    <a:lnTo>
                      <a:pt x="240" y="604"/>
                    </a:lnTo>
                    <a:lnTo>
                      <a:pt x="237" y="574"/>
                    </a:lnTo>
                    <a:lnTo>
                      <a:pt x="240" y="551"/>
                    </a:lnTo>
                    <a:lnTo>
                      <a:pt x="240" y="563"/>
                    </a:lnTo>
                    <a:lnTo>
                      <a:pt x="251" y="578"/>
                    </a:lnTo>
                    <a:lnTo>
                      <a:pt x="268" y="597"/>
                    </a:lnTo>
                    <a:lnTo>
                      <a:pt x="289" y="604"/>
                    </a:lnTo>
                    <a:lnTo>
                      <a:pt x="289" y="601"/>
                    </a:lnTo>
                    <a:lnTo>
                      <a:pt x="282" y="597"/>
                    </a:lnTo>
                    <a:lnTo>
                      <a:pt x="268" y="593"/>
                    </a:lnTo>
                    <a:lnTo>
                      <a:pt x="258" y="582"/>
                    </a:lnTo>
                    <a:lnTo>
                      <a:pt x="251" y="563"/>
                    </a:lnTo>
                    <a:lnTo>
                      <a:pt x="247" y="548"/>
                    </a:lnTo>
                    <a:lnTo>
                      <a:pt x="261" y="533"/>
                    </a:lnTo>
                    <a:lnTo>
                      <a:pt x="258" y="521"/>
                    </a:lnTo>
                    <a:lnTo>
                      <a:pt x="258" y="517"/>
                    </a:lnTo>
                    <a:lnTo>
                      <a:pt x="240" y="517"/>
                    </a:lnTo>
                    <a:lnTo>
                      <a:pt x="226" y="525"/>
                    </a:lnTo>
                    <a:lnTo>
                      <a:pt x="171" y="540"/>
                    </a:lnTo>
                    <a:lnTo>
                      <a:pt x="185" y="517"/>
                    </a:lnTo>
                    <a:lnTo>
                      <a:pt x="192" y="517"/>
                    </a:lnTo>
                    <a:lnTo>
                      <a:pt x="192" y="533"/>
                    </a:lnTo>
                    <a:lnTo>
                      <a:pt x="202" y="533"/>
                    </a:lnTo>
                    <a:lnTo>
                      <a:pt x="199" y="517"/>
                    </a:lnTo>
                    <a:lnTo>
                      <a:pt x="206" y="506"/>
                    </a:lnTo>
                    <a:lnTo>
                      <a:pt x="209" y="502"/>
                    </a:lnTo>
                    <a:lnTo>
                      <a:pt x="209" y="499"/>
                    </a:lnTo>
                    <a:lnTo>
                      <a:pt x="209" y="495"/>
                    </a:lnTo>
                    <a:lnTo>
                      <a:pt x="206" y="491"/>
                    </a:lnTo>
                    <a:lnTo>
                      <a:pt x="206" y="487"/>
                    </a:lnTo>
                    <a:lnTo>
                      <a:pt x="202" y="480"/>
                    </a:lnTo>
                    <a:lnTo>
                      <a:pt x="199" y="480"/>
                    </a:lnTo>
                    <a:lnTo>
                      <a:pt x="202" y="476"/>
                    </a:lnTo>
                    <a:lnTo>
                      <a:pt x="199" y="472"/>
                    </a:lnTo>
                    <a:lnTo>
                      <a:pt x="192" y="472"/>
                    </a:lnTo>
                    <a:lnTo>
                      <a:pt x="98" y="49"/>
                    </a:lnTo>
                    <a:lnTo>
                      <a:pt x="98" y="23"/>
                    </a:lnTo>
                    <a:lnTo>
                      <a:pt x="101" y="19"/>
                    </a:lnTo>
                    <a:lnTo>
                      <a:pt x="101" y="4"/>
                    </a:lnTo>
                    <a:lnTo>
                      <a:pt x="94" y="0"/>
                    </a:lnTo>
                    <a:lnTo>
                      <a:pt x="87" y="0"/>
                    </a:lnTo>
                    <a:lnTo>
                      <a:pt x="80" y="4"/>
                    </a:lnTo>
                    <a:lnTo>
                      <a:pt x="80" y="11"/>
                    </a:lnTo>
                    <a:lnTo>
                      <a:pt x="80" y="19"/>
                    </a:lnTo>
                    <a:lnTo>
                      <a:pt x="84" y="23"/>
                    </a:lnTo>
                    <a:lnTo>
                      <a:pt x="87" y="34"/>
                    </a:lnTo>
                    <a:lnTo>
                      <a:pt x="178" y="461"/>
                    </a:lnTo>
                    <a:close/>
                  </a:path>
                </a:pathLst>
              </a:custGeom>
              <a:solidFill>
                <a:srgbClr val="777777"/>
              </a:solidFill>
              <a:ln w="3175" cap="flat">
                <a:noFill/>
                <a:prstDash val="solid"/>
                <a:round/>
              </a:ln>
              <a:effectLst/>
            </p:spPr>
            <p:txBody>
              <a:bodyPr wrap="none" anchor="ctr">
                <a:spAutoFit/>
              </a:bodyPr>
              <a:lstStyle/>
              <a:p>
                <a:endParaRPr lang="zh-CN" altLang="en-US"/>
              </a:p>
            </p:txBody>
          </p:sp>
        </p:grpSp>
        <p:sp>
          <p:nvSpPr>
            <p:cNvPr id="14" name="Freeform 511"/>
            <p:cNvSpPr/>
            <p:nvPr/>
          </p:nvSpPr>
          <p:spPr bwMode="auto">
            <a:xfrm>
              <a:off x="3083" y="2534"/>
              <a:ext cx="304" cy="96"/>
            </a:xfrm>
            <a:custGeom>
              <a:avLst/>
              <a:gdLst/>
              <a:ahLst/>
              <a:cxnLst>
                <a:cxn ang="0">
                  <a:pos x="303" y="38"/>
                </a:cxn>
                <a:cxn ang="0">
                  <a:pos x="279" y="31"/>
                </a:cxn>
                <a:cxn ang="0">
                  <a:pos x="254" y="27"/>
                </a:cxn>
                <a:cxn ang="0">
                  <a:pos x="213" y="23"/>
                </a:cxn>
                <a:cxn ang="0">
                  <a:pos x="199" y="27"/>
                </a:cxn>
                <a:cxn ang="0">
                  <a:pos x="164" y="38"/>
                </a:cxn>
                <a:cxn ang="0">
                  <a:pos x="133" y="50"/>
                </a:cxn>
                <a:cxn ang="0">
                  <a:pos x="115" y="53"/>
                </a:cxn>
                <a:cxn ang="0">
                  <a:pos x="91" y="57"/>
                </a:cxn>
                <a:cxn ang="0">
                  <a:pos x="77" y="76"/>
                </a:cxn>
                <a:cxn ang="0">
                  <a:pos x="67" y="76"/>
                </a:cxn>
                <a:cxn ang="0">
                  <a:pos x="46" y="80"/>
                </a:cxn>
                <a:cxn ang="0">
                  <a:pos x="0" y="95"/>
                </a:cxn>
                <a:cxn ang="0">
                  <a:pos x="7" y="91"/>
                </a:cxn>
                <a:cxn ang="0">
                  <a:pos x="21" y="91"/>
                </a:cxn>
                <a:cxn ang="0">
                  <a:pos x="39" y="76"/>
                </a:cxn>
                <a:cxn ang="0">
                  <a:pos x="42" y="68"/>
                </a:cxn>
                <a:cxn ang="0">
                  <a:pos x="67" y="57"/>
                </a:cxn>
                <a:cxn ang="0">
                  <a:pos x="77" y="31"/>
                </a:cxn>
                <a:cxn ang="0">
                  <a:pos x="94" y="31"/>
                </a:cxn>
                <a:cxn ang="0">
                  <a:pos x="129" y="23"/>
                </a:cxn>
                <a:cxn ang="0">
                  <a:pos x="160" y="8"/>
                </a:cxn>
                <a:cxn ang="0">
                  <a:pos x="209" y="0"/>
                </a:cxn>
                <a:cxn ang="0">
                  <a:pos x="251" y="0"/>
                </a:cxn>
                <a:cxn ang="0">
                  <a:pos x="275" y="8"/>
                </a:cxn>
                <a:cxn ang="0">
                  <a:pos x="296" y="16"/>
                </a:cxn>
                <a:cxn ang="0">
                  <a:pos x="303" y="38"/>
                </a:cxn>
                <a:cxn ang="0">
                  <a:pos x="303" y="38"/>
                </a:cxn>
              </a:cxnLst>
              <a:rect l="0" t="0" r="r" b="b"/>
              <a:pathLst>
                <a:path w="304" h="96">
                  <a:moveTo>
                    <a:pt x="303" y="38"/>
                  </a:moveTo>
                  <a:lnTo>
                    <a:pt x="279" y="31"/>
                  </a:lnTo>
                  <a:lnTo>
                    <a:pt x="254" y="27"/>
                  </a:lnTo>
                  <a:lnTo>
                    <a:pt x="213" y="23"/>
                  </a:lnTo>
                  <a:lnTo>
                    <a:pt x="199" y="27"/>
                  </a:lnTo>
                  <a:lnTo>
                    <a:pt x="164" y="38"/>
                  </a:lnTo>
                  <a:lnTo>
                    <a:pt x="133" y="50"/>
                  </a:lnTo>
                  <a:lnTo>
                    <a:pt x="115" y="53"/>
                  </a:lnTo>
                  <a:lnTo>
                    <a:pt x="91" y="57"/>
                  </a:lnTo>
                  <a:lnTo>
                    <a:pt x="77" y="76"/>
                  </a:lnTo>
                  <a:lnTo>
                    <a:pt x="67" y="76"/>
                  </a:lnTo>
                  <a:lnTo>
                    <a:pt x="46" y="80"/>
                  </a:lnTo>
                  <a:lnTo>
                    <a:pt x="0" y="95"/>
                  </a:lnTo>
                  <a:lnTo>
                    <a:pt x="7" y="91"/>
                  </a:lnTo>
                  <a:lnTo>
                    <a:pt x="21" y="91"/>
                  </a:lnTo>
                  <a:lnTo>
                    <a:pt x="39" y="76"/>
                  </a:lnTo>
                  <a:lnTo>
                    <a:pt x="42" y="68"/>
                  </a:lnTo>
                  <a:lnTo>
                    <a:pt x="67" y="57"/>
                  </a:lnTo>
                  <a:lnTo>
                    <a:pt x="77" y="31"/>
                  </a:lnTo>
                  <a:lnTo>
                    <a:pt x="94" y="31"/>
                  </a:lnTo>
                  <a:lnTo>
                    <a:pt x="129" y="23"/>
                  </a:lnTo>
                  <a:lnTo>
                    <a:pt x="160" y="8"/>
                  </a:lnTo>
                  <a:lnTo>
                    <a:pt x="209" y="0"/>
                  </a:lnTo>
                  <a:lnTo>
                    <a:pt x="251" y="0"/>
                  </a:lnTo>
                  <a:lnTo>
                    <a:pt x="275" y="8"/>
                  </a:lnTo>
                  <a:lnTo>
                    <a:pt x="296" y="16"/>
                  </a:lnTo>
                  <a:lnTo>
                    <a:pt x="303" y="38"/>
                  </a:lnTo>
                  <a:close/>
                </a:path>
              </a:pathLst>
            </a:custGeom>
            <a:solidFill>
              <a:srgbClr val="EEEEEE"/>
            </a:solidFill>
            <a:ln w="3175" cap="flat">
              <a:noFill/>
              <a:prstDash val="solid"/>
              <a:round/>
            </a:ln>
            <a:effectLst/>
          </p:spPr>
          <p:txBody>
            <a:bodyPr wrap="none" anchor="ctr">
              <a:spAutoFit/>
            </a:bodyPr>
            <a:lstStyle/>
            <a:p>
              <a:endParaRPr lang="zh-CN" altLang="en-US"/>
            </a:p>
          </p:txBody>
        </p:sp>
        <p:sp>
          <p:nvSpPr>
            <p:cNvPr id="16" name="Freeform 512"/>
            <p:cNvSpPr/>
            <p:nvPr/>
          </p:nvSpPr>
          <p:spPr bwMode="auto">
            <a:xfrm>
              <a:off x="3000" y="2349"/>
              <a:ext cx="370" cy="239"/>
            </a:xfrm>
            <a:custGeom>
              <a:avLst/>
              <a:gdLst/>
              <a:ahLst/>
              <a:cxnLst>
                <a:cxn ang="0">
                  <a:pos x="341" y="12"/>
                </a:cxn>
                <a:cxn ang="0">
                  <a:pos x="348" y="0"/>
                </a:cxn>
                <a:cxn ang="0">
                  <a:pos x="320" y="4"/>
                </a:cxn>
                <a:cxn ang="0">
                  <a:pos x="292" y="8"/>
                </a:cxn>
                <a:cxn ang="0">
                  <a:pos x="268" y="8"/>
                </a:cxn>
                <a:cxn ang="0">
                  <a:pos x="219" y="15"/>
                </a:cxn>
                <a:cxn ang="0">
                  <a:pos x="174" y="34"/>
                </a:cxn>
                <a:cxn ang="0">
                  <a:pos x="146" y="49"/>
                </a:cxn>
                <a:cxn ang="0">
                  <a:pos x="101" y="53"/>
                </a:cxn>
                <a:cxn ang="0">
                  <a:pos x="73" y="65"/>
                </a:cxn>
                <a:cxn ang="0">
                  <a:pos x="73" y="95"/>
                </a:cxn>
                <a:cxn ang="0">
                  <a:pos x="38" y="106"/>
                </a:cxn>
                <a:cxn ang="0">
                  <a:pos x="24" y="114"/>
                </a:cxn>
                <a:cxn ang="0">
                  <a:pos x="24" y="136"/>
                </a:cxn>
                <a:cxn ang="0">
                  <a:pos x="17" y="140"/>
                </a:cxn>
                <a:cxn ang="0">
                  <a:pos x="0" y="167"/>
                </a:cxn>
                <a:cxn ang="0">
                  <a:pos x="17" y="155"/>
                </a:cxn>
                <a:cxn ang="0">
                  <a:pos x="38" y="155"/>
                </a:cxn>
                <a:cxn ang="0">
                  <a:pos x="45" y="155"/>
                </a:cxn>
                <a:cxn ang="0">
                  <a:pos x="45" y="129"/>
                </a:cxn>
                <a:cxn ang="0">
                  <a:pos x="73" y="133"/>
                </a:cxn>
                <a:cxn ang="0">
                  <a:pos x="87" y="133"/>
                </a:cxn>
                <a:cxn ang="0">
                  <a:pos x="87" y="102"/>
                </a:cxn>
                <a:cxn ang="0">
                  <a:pos x="132" y="114"/>
                </a:cxn>
                <a:cxn ang="0">
                  <a:pos x="177" y="125"/>
                </a:cxn>
                <a:cxn ang="0">
                  <a:pos x="167" y="140"/>
                </a:cxn>
                <a:cxn ang="0">
                  <a:pos x="157" y="151"/>
                </a:cxn>
                <a:cxn ang="0">
                  <a:pos x="129" y="155"/>
                </a:cxn>
                <a:cxn ang="0">
                  <a:pos x="111" y="159"/>
                </a:cxn>
                <a:cxn ang="0">
                  <a:pos x="111" y="185"/>
                </a:cxn>
                <a:cxn ang="0">
                  <a:pos x="66" y="185"/>
                </a:cxn>
                <a:cxn ang="0">
                  <a:pos x="56" y="193"/>
                </a:cxn>
                <a:cxn ang="0">
                  <a:pos x="56" y="212"/>
                </a:cxn>
                <a:cxn ang="0">
                  <a:pos x="35" y="216"/>
                </a:cxn>
                <a:cxn ang="0">
                  <a:pos x="21" y="227"/>
                </a:cxn>
                <a:cxn ang="0">
                  <a:pos x="7" y="238"/>
                </a:cxn>
                <a:cxn ang="0">
                  <a:pos x="28" y="231"/>
                </a:cxn>
                <a:cxn ang="0">
                  <a:pos x="42" y="231"/>
                </a:cxn>
                <a:cxn ang="0">
                  <a:pos x="56" y="231"/>
                </a:cxn>
                <a:cxn ang="0">
                  <a:pos x="63" y="231"/>
                </a:cxn>
                <a:cxn ang="0">
                  <a:pos x="59" y="212"/>
                </a:cxn>
                <a:cxn ang="0">
                  <a:pos x="66" y="208"/>
                </a:cxn>
                <a:cxn ang="0">
                  <a:pos x="97" y="208"/>
                </a:cxn>
                <a:cxn ang="0">
                  <a:pos x="115" y="208"/>
                </a:cxn>
                <a:cxn ang="0">
                  <a:pos x="129" y="201"/>
                </a:cxn>
                <a:cxn ang="0">
                  <a:pos x="129" y="185"/>
                </a:cxn>
                <a:cxn ang="0">
                  <a:pos x="163" y="189"/>
                </a:cxn>
                <a:cxn ang="0">
                  <a:pos x="195" y="185"/>
                </a:cxn>
                <a:cxn ang="0">
                  <a:pos x="216" y="178"/>
                </a:cxn>
                <a:cxn ang="0">
                  <a:pos x="247" y="170"/>
                </a:cxn>
                <a:cxn ang="0">
                  <a:pos x="282" y="163"/>
                </a:cxn>
                <a:cxn ang="0">
                  <a:pos x="334" y="170"/>
                </a:cxn>
                <a:cxn ang="0">
                  <a:pos x="369" y="178"/>
                </a:cxn>
                <a:cxn ang="0">
                  <a:pos x="365" y="170"/>
                </a:cxn>
                <a:cxn ang="0">
                  <a:pos x="344" y="133"/>
                </a:cxn>
                <a:cxn ang="0">
                  <a:pos x="334" y="95"/>
                </a:cxn>
                <a:cxn ang="0">
                  <a:pos x="330" y="46"/>
                </a:cxn>
                <a:cxn ang="0">
                  <a:pos x="341" y="12"/>
                </a:cxn>
                <a:cxn ang="0">
                  <a:pos x="341" y="12"/>
                </a:cxn>
              </a:cxnLst>
              <a:rect l="0" t="0" r="r" b="b"/>
              <a:pathLst>
                <a:path w="370" h="239">
                  <a:moveTo>
                    <a:pt x="341" y="12"/>
                  </a:moveTo>
                  <a:lnTo>
                    <a:pt x="348" y="0"/>
                  </a:lnTo>
                  <a:lnTo>
                    <a:pt x="320" y="4"/>
                  </a:lnTo>
                  <a:lnTo>
                    <a:pt x="292" y="8"/>
                  </a:lnTo>
                  <a:lnTo>
                    <a:pt x="268" y="8"/>
                  </a:lnTo>
                  <a:lnTo>
                    <a:pt x="219" y="15"/>
                  </a:lnTo>
                  <a:lnTo>
                    <a:pt x="174" y="34"/>
                  </a:lnTo>
                  <a:lnTo>
                    <a:pt x="146" y="49"/>
                  </a:lnTo>
                  <a:lnTo>
                    <a:pt x="101" y="53"/>
                  </a:lnTo>
                  <a:lnTo>
                    <a:pt x="73" y="65"/>
                  </a:lnTo>
                  <a:lnTo>
                    <a:pt x="73" y="95"/>
                  </a:lnTo>
                  <a:lnTo>
                    <a:pt x="38" y="106"/>
                  </a:lnTo>
                  <a:lnTo>
                    <a:pt x="24" y="114"/>
                  </a:lnTo>
                  <a:lnTo>
                    <a:pt x="24" y="136"/>
                  </a:lnTo>
                  <a:lnTo>
                    <a:pt x="17" y="140"/>
                  </a:lnTo>
                  <a:lnTo>
                    <a:pt x="0" y="167"/>
                  </a:lnTo>
                  <a:lnTo>
                    <a:pt x="17" y="155"/>
                  </a:lnTo>
                  <a:lnTo>
                    <a:pt x="38" y="155"/>
                  </a:lnTo>
                  <a:lnTo>
                    <a:pt x="45" y="155"/>
                  </a:lnTo>
                  <a:lnTo>
                    <a:pt x="45" y="129"/>
                  </a:lnTo>
                  <a:lnTo>
                    <a:pt x="73" y="133"/>
                  </a:lnTo>
                  <a:lnTo>
                    <a:pt x="87" y="133"/>
                  </a:lnTo>
                  <a:lnTo>
                    <a:pt x="87" y="102"/>
                  </a:lnTo>
                  <a:lnTo>
                    <a:pt x="132" y="114"/>
                  </a:lnTo>
                  <a:lnTo>
                    <a:pt x="177" y="125"/>
                  </a:lnTo>
                  <a:lnTo>
                    <a:pt x="167" y="140"/>
                  </a:lnTo>
                  <a:lnTo>
                    <a:pt x="157" y="151"/>
                  </a:lnTo>
                  <a:lnTo>
                    <a:pt x="129" y="155"/>
                  </a:lnTo>
                  <a:lnTo>
                    <a:pt x="111" y="159"/>
                  </a:lnTo>
                  <a:lnTo>
                    <a:pt x="111" y="185"/>
                  </a:lnTo>
                  <a:lnTo>
                    <a:pt x="66" y="185"/>
                  </a:lnTo>
                  <a:lnTo>
                    <a:pt x="56" y="193"/>
                  </a:lnTo>
                  <a:lnTo>
                    <a:pt x="56" y="212"/>
                  </a:lnTo>
                  <a:lnTo>
                    <a:pt x="35" y="216"/>
                  </a:lnTo>
                  <a:lnTo>
                    <a:pt x="21" y="227"/>
                  </a:lnTo>
                  <a:lnTo>
                    <a:pt x="7" y="238"/>
                  </a:lnTo>
                  <a:lnTo>
                    <a:pt x="28" y="231"/>
                  </a:lnTo>
                  <a:lnTo>
                    <a:pt x="42" y="231"/>
                  </a:lnTo>
                  <a:lnTo>
                    <a:pt x="56" y="231"/>
                  </a:lnTo>
                  <a:lnTo>
                    <a:pt x="63" y="231"/>
                  </a:lnTo>
                  <a:lnTo>
                    <a:pt x="59" y="212"/>
                  </a:lnTo>
                  <a:lnTo>
                    <a:pt x="66" y="208"/>
                  </a:lnTo>
                  <a:lnTo>
                    <a:pt x="97" y="208"/>
                  </a:lnTo>
                  <a:lnTo>
                    <a:pt x="115" y="208"/>
                  </a:lnTo>
                  <a:lnTo>
                    <a:pt x="129" y="201"/>
                  </a:lnTo>
                  <a:lnTo>
                    <a:pt x="129" y="185"/>
                  </a:lnTo>
                  <a:lnTo>
                    <a:pt x="163" y="189"/>
                  </a:lnTo>
                  <a:lnTo>
                    <a:pt x="195" y="185"/>
                  </a:lnTo>
                  <a:lnTo>
                    <a:pt x="216" y="178"/>
                  </a:lnTo>
                  <a:lnTo>
                    <a:pt x="247" y="170"/>
                  </a:lnTo>
                  <a:lnTo>
                    <a:pt x="282" y="163"/>
                  </a:lnTo>
                  <a:lnTo>
                    <a:pt x="334" y="170"/>
                  </a:lnTo>
                  <a:lnTo>
                    <a:pt x="369" y="178"/>
                  </a:lnTo>
                  <a:lnTo>
                    <a:pt x="365" y="170"/>
                  </a:lnTo>
                  <a:lnTo>
                    <a:pt x="344" y="133"/>
                  </a:lnTo>
                  <a:lnTo>
                    <a:pt x="334" y="95"/>
                  </a:lnTo>
                  <a:lnTo>
                    <a:pt x="330" y="46"/>
                  </a:lnTo>
                  <a:lnTo>
                    <a:pt x="341" y="12"/>
                  </a:lnTo>
                  <a:close/>
                </a:path>
              </a:pathLst>
            </a:custGeom>
            <a:solidFill>
              <a:srgbClr val="BBBBBB"/>
            </a:solidFill>
            <a:ln w="3175" cap="flat">
              <a:noFill/>
              <a:prstDash val="solid"/>
              <a:round/>
            </a:ln>
            <a:effectLst/>
          </p:spPr>
          <p:txBody>
            <a:bodyPr wrap="none" anchor="ctr">
              <a:spAutoFit/>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8"/>
                                        </p:tgtEl>
                                        <p:attrNameLst>
                                          <p:attrName>style.visibility</p:attrName>
                                        </p:attrNameLst>
                                      </p:cBhvr>
                                      <p:to>
                                        <p:strVal val="visible"/>
                                      </p:to>
                                    </p:set>
                                    <p:anim calcmode="discrete" valueType="clr">
                                      <p:cBhvr override="childStyle">
                                        <p:cTn id="13"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8"/>
                                        </p:tgtEl>
                                        <p:attrNameLst>
                                          <p:attrName>fillcolor</p:attrName>
                                        </p:attrNameLst>
                                      </p:cBhvr>
                                      <p:tavLst>
                                        <p:tav tm="0">
                                          <p:val>
                                            <p:clrVal>
                                              <a:schemeClr val="accent2"/>
                                            </p:clrVal>
                                          </p:val>
                                        </p:tav>
                                        <p:tav tm="50000">
                                          <p:val>
                                            <p:clrVal>
                                              <a:schemeClr val="hlink"/>
                                            </p:clrVal>
                                          </p:val>
                                        </p:tav>
                                      </p:tavLst>
                                    </p:anim>
                                    <p:set>
                                      <p:cBhvr>
                                        <p:cTn id="15"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52341" y="3048704"/>
            <a:ext cx="5474483" cy="2099109"/>
          </a:xfrm>
          <a:prstGeom prst="rect">
            <a:avLst/>
          </a:prstGeom>
          <a:solidFill>
            <a:srgbClr val="F1FFC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2100" dirty="0" smtClean="0">
                <a:solidFill>
                  <a:schemeClr val="tx1"/>
                </a:solidFill>
                <a:latin typeface="微软雅黑" panose="020B0503020204020204" pitchFamily="34" charset="-122"/>
                <a:ea typeface="微软雅黑" panose="020B0503020204020204" pitchFamily="34" charset="-122"/>
              </a:rPr>
              <a:t>（</a:t>
            </a:r>
            <a:r>
              <a:rPr lang="en-US" sz="2100" dirty="0" smtClean="0">
                <a:solidFill>
                  <a:schemeClr val="tx1"/>
                </a:solidFill>
                <a:latin typeface="微软雅黑" panose="020B0503020204020204" pitchFamily="34" charset="-122"/>
                <a:ea typeface="微软雅黑" panose="020B0503020204020204" pitchFamily="34" charset="-122"/>
              </a:rPr>
              <a:t>1</a:t>
            </a:r>
            <a:r>
              <a:rPr lang="zh-CN" altLang="en-US" sz="2100" dirty="0" smtClean="0">
                <a:solidFill>
                  <a:schemeClr val="tx1"/>
                </a:solidFill>
                <a:latin typeface="微软雅黑" panose="020B0503020204020204" pitchFamily="34" charset="-122"/>
                <a:ea typeface="微软雅黑" panose="020B0503020204020204" pitchFamily="34" charset="-122"/>
              </a:rPr>
              <a:t>）作方格控制网</a:t>
            </a:r>
          </a:p>
          <a:p>
            <a:pPr indent="609600">
              <a:lnSpc>
                <a:spcPct val="150000"/>
              </a:lnSpc>
            </a:pPr>
            <a:r>
              <a:rPr lang="zh-CN" altLang="en-US" sz="2100" dirty="0" smtClean="0">
                <a:solidFill>
                  <a:schemeClr val="tx1"/>
                </a:solidFill>
                <a:latin typeface="微软雅黑" panose="020B0503020204020204" pitchFamily="34" charset="-122"/>
                <a:ea typeface="微软雅黑" panose="020B0503020204020204" pitchFamily="34" charset="-122"/>
              </a:rPr>
              <a:t>按正南、正北方向划分边长为</a:t>
            </a:r>
            <a:r>
              <a:rPr lang="en-US" sz="2100" dirty="0" smtClean="0">
                <a:solidFill>
                  <a:schemeClr val="tx1"/>
                </a:solidFill>
                <a:latin typeface="微软雅黑" panose="020B0503020204020204" pitchFamily="34" charset="-122"/>
                <a:ea typeface="微软雅黑" panose="020B0503020204020204" pitchFamily="34" charset="-122"/>
              </a:rPr>
              <a:t>20 </a:t>
            </a:r>
            <a:r>
              <a:rPr lang="en-US" sz="21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2100" dirty="0" smtClean="0">
                <a:solidFill>
                  <a:schemeClr val="tx1"/>
                </a:solidFill>
                <a:latin typeface="微软雅黑" panose="020B0503020204020204" pitchFamily="34" charset="-122"/>
                <a:ea typeface="微软雅黑" panose="020B0503020204020204" pitchFamily="34" charset="-122"/>
              </a:rPr>
              <a:t>的方格，作方格控制网，编号分别为</a:t>
            </a:r>
            <a:r>
              <a:rPr lang="en-US" sz="2100" dirty="0" smtClean="0">
                <a:solidFill>
                  <a:schemeClr val="tx1"/>
                </a:solidFill>
                <a:latin typeface="微软雅黑" panose="020B0503020204020204" pitchFamily="34" charset="-122"/>
                <a:ea typeface="微软雅黑" panose="020B0503020204020204" pitchFamily="34" charset="-122"/>
              </a:rPr>
              <a:t>1-1</a:t>
            </a:r>
            <a:r>
              <a:rPr lang="zh-CN" altLang="en-US" sz="2100" dirty="0" smtClean="0">
                <a:solidFill>
                  <a:schemeClr val="tx1"/>
                </a:solidFill>
                <a:latin typeface="微软雅黑" panose="020B0503020204020204" pitchFamily="34" charset="-122"/>
                <a:ea typeface="微软雅黑" panose="020B0503020204020204" pitchFamily="34" charset="-122"/>
              </a:rPr>
              <a:t>，</a:t>
            </a:r>
            <a:r>
              <a:rPr lang="en-US" sz="2100" dirty="0" smtClean="0">
                <a:solidFill>
                  <a:schemeClr val="tx1"/>
                </a:solidFill>
                <a:latin typeface="微软雅黑" panose="020B0503020204020204" pitchFamily="34" charset="-122"/>
                <a:ea typeface="微软雅黑" panose="020B0503020204020204" pitchFamily="34" charset="-122"/>
              </a:rPr>
              <a:t>1-2</a:t>
            </a:r>
            <a:r>
              <a:rPr lang="zh-CN" altLang="en-US" sz="2100" dirty="0" smtClean="0">
                <a:solidFill>
                  <a:schemeClr val="tx1"/>
                </a:solidFill>
                <a:latin typeface="微软雅黑" panose="020B0503020204020204" pitchFamily="34" charset="-122"/>
                <a:ea typeface="微软雅黑" panose="020B0503020204020204" pitchFamily="34" charset="-122"/>
              </a:rPr>
              <a:t>，</a:t>
            </a:r>
            <a:r>
              <a:rPr lang="en-US" sz="2100" dirty="0" smtClean="0">
                <a:solidFill>
                  <a:schemeClr val="tx1"/>
                </a:solidFill>
                <a:latin typeface="微软雅黑" panose="020B0503020204020204" pitchFamily="34" charset="-122"/>
                <a:ea typeface="微软雅黑" panose="020B0503020204020204" pitchFamily="34" charset="-122"/>
              </a:rPr>
              <a:t>1-3</a:t>
            </a:r>
            <a:r>
              <a:rPr lang="zh-CN" altLang="en-US" sz="2100" dirty="0" smtClean="0">
                <a:solidFill>
                  <a:schemeClr val="tx1"/>
                </a:solidFill>
                <a:latin typeface="微软雅黑" panose="020B0503020204020204" pitchFamily="34" charset="-122"/>
                <a:ea typeface="微软雅黑" panose="020B0503020204020204" pitchFamily="34" charset="-122"/>
              </a:rPr>
              <a:t>，</a:t>
            </a:r>
            <a:r>
              <a:rPr lang="en-US" sz="2100" dirty="0" smtClean="0">
                <a:solidFill>
                  <a:schemeClr val="tx1"/>
                </a:solidFill>
                <a:latin typeface="微软雅黑" panose="020B0503020204020204" pitchFamily="34" charset="-122"/>
                <a:ea typeface="微软雅黑" panose="020B0503020204020204" pitchFamily="34" charset="-122"/>
              </a:rPr>
              <a:t>1-4</a:t>
            </a:r>
            <a:r>
              <a:rPr lang="zh-CN" altLang="en-US" sz="2100" dirty="0" smtClean="0">
                <a:solidFill>
                  <a:schemeClr val="tx1"/>
                </a:solidFill>
                <a:latin typeface="微软雅黑" panose="020B0503020204020204" pitchFamily="34" charset="-122"/>
                <a:ea typeface="微软雅黑" panose="020B0503020204020204" pitchFamily="34" charset="-122"/>
              </a:rPr>
              <a:t>，</a:t>
            </a:r>
            <a:r>
              <a:rPr lang="en-US" sz="2100" dirty="0" smtClean="0">
                <a:solidFill>
                  <a:schemeClr val="tx1"/>
                </a:solidFill>
                <a:latin typeface="微软雅黑" panose="020B0503020204020204" pitchFamily="34" charset="-122"/>
                <a:ea typeface="微软雅黑" panose="020B0503020204020204" pitchFamily="34" charset="-122"/>
              </a:rPr>
              <a:t>1-5</a:t>
            </a:r>
            <a:r>
              <a:rPr lang="zh-CN" altLang="en-US" sz="2100" dirty="0" smtClean="0">
                <a:solidFill>
                  <a:schemeClr val="tx1"/>
                </a:solidFill>
                <a:latin typeface="微软雅黑" panose="020B0503020204020204" pitchFamily="34" charset="-122"/>
                <a:ea typeface="微软雅黑" panose="020B0503020204020204" pitchFamily="34" charset="-122"/>
              </a:rPr>
              <a:t>，</a:t>
            </a:r>
            <a:r>
              <a:rPr lang="en-US" altLang="zh-CN" sz="2100" dirty="0" smtClean="0">
                <a:solidFill>
                  <a:schemeClr val="tx1"/>
                </a:solidFill>
                <a:latin typeface="微软雅黑" panose="020B0503020204020204" pitchFamily="34" charset="-122"/>
                <a:ea typeface="微软雅黑" panose="020B0503020204020204" pitchFamily="34" charset="-122"/>
              </a:rPr>
              <a:t>…</a:t>
            </a:r>
            <a:r>
              <a:rPr lang="zh-CN" altLang="en-US" sz="2100" dirty="0" smtClean="0">
                <a:solidFill>
                  <a:schemeClr val="tx1"/>
                </a:solidFill>
                <a:latin typeface="微软雅黑" panose="020B0503020204020204" pitchFamily="34" charset="-122"/>
                <a:ea typeface="微软雅黑" panose="020B0503020204020204" pitchFamily="34" charset="-122"/>
              </a:rPr>
              <a:t>，</a:t>
            </a:r>
            <a:r>
              <a:rPr lang="en-US" sz="2100" dirty="0" smtClean="0">
                <a:solidFill>
                  <a:schemeClr val="tx1"/>
                </a:solidFill>
                <a:latin typeface="微软雅黑" panose="020B0503020204020204" pitchFamily="34" charset="-122"/>
                <a:ea typeface="微软雅黑" panose="020B0503020204020204" pitchFamily="34" charset="-122"/>
              </a:rPr>
              <a:t>4-4</a:t>
            </a:r>
            <a:r>
              <a:rPr lang="zh-CN" altLang="en-US" sz="2100" dirty="0" smtClean="0">
                <a:solidFill>
                  <a:schemeClr val="tx1"/>
                </a:solidFill>
                <a:latin typeface="微软雅黑" panose="020B0503020204020204" pitchFamily="34" charset="-122"/>
                <a:ea typeface="微软雅黑" panose="020B0503020204020204" pitchFamily="34" charset="-122"/>
              </a:rPr>
              <a:t>，如图</a:t>
            </a:r>
            <a:r>
              <a:rPr lang="en-US" sz="2100" dirty="0" smtClean="0">
                <a:solidFill>
                  <a:schemeClr val="tx1"/>
                </a:solidFill>
                <a:latin typeface="微软雅黑" panose="020B0503020204020204" pitchFamily="34" charset="-122"/>
                <a:ea typeface="微软雅黑" panose="020B0503020204020204" pitchFamily="34" charset="-122"/>
              </a:rPr>
              <a:t>2-18</a:t>
            </a:r>
            <a:r>
              <a:rPr lang="zh-CN" altLang="en-US" sz="2100" dirty="0" smtClean="0">
                <a:solidFill>
                  <a:schemeClr val="tx1"/>
                </a:solidFill>
                <a:latin typeface="微软雅黑" panose="020B0503020204020204" pitchFamily="34" charset="-122"/>
                <a:ea typeface="微软雅黑" panose="020B0503020204020204" pitchFamily="34" charset="-122"/>
              </a:rPr>
              <a:t>所示。</a:t>
            </a:r>
          </a:p>
        </p:txBody>
      </p:sp>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圆角矩形 9"/>
          <p:cNvSpPr/>
          <p:nvPr/>
        </p:nvSpPr>
        <p:spPr>
          <a:xfrm>
            <a:off x="1047578" y="1810158"/>
            <a:ext cx="5333343" cy="10480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2100" dirty="0" smtClean="0">
                <a:solidFill>
                  <a:schemeClr val="tx1"/>
                </a:solidFill>
                <a:latin typeface="微软雅黑" panose="020B0503020204020204" pitchFamily="34" charset="-122"/>
                <a:ea typeface="微软雅黑" panose="020B0503020204020204" pitchFamily="34" charset="-122"/>
              </a:rPr>
              <a:t>某景区广场地形土方工程量的计算流程如图</a:t>
            </a:r>
            <a:r>
              <a:rPr lang="en-US" sz="2100" dirty="0" smtClean="0">
                <a:solidFill>
                  <a:schemeClr val="tx1"/>
                </a:solidFill>
                <a:latin typeface="微软雅黑" panose="020B0503020204020204" pitchFamily="34" charset="-122"/>
                <a:ea typeface="微软雅黑" panose="020B0503020204020204" pitchFamily="34" charset="-122"/>
              </a:rPr>
              <a:t>2-18</a:t>
            </a:r>
            <a:r>
              <a:rPr lang="zh-CN" altLang="en-US" sz="2100" dirty="0" smtClean="0">
                <a:solidFill>
                  <a:schemeClr val="tx1"/>
                </a:solidFill>
                <a:latin typeface="微软雅黑" panose="020B0503020204020204" pitchFamily="34" charset="-122"/>
                <a:ea typeface="微软雅黑" panose="020B0503020204020204" pitchFamily="34" charset="-122"/>
              </a:rPr>
              <a:t>所示</a:t>
            </a:r>
            <a:r>
              <a:rPr lang="zh-CN" altLang="en-US" sz="2100" dirty="0" smtClean="0">
                <a:solidFill>
                  <a:schemeClr val="tx1"/>
                </a:solidFill>
              </a:rPr>
              <a:t>。</a:t>
            </a:r>
            <a:endParaRPr lang="zh-CN" altLang="en-US" sz="2100" dirty="0">
              <a:solidFill>
                <a:schemeClr val="tx1"/>
              </a:solidFill>
            </a:endParaRPr>
          </a:p>
        </p:txBody>
      </p:sp>
      <p:sp>
        <p:nvSpPr>
          <p:cNvPr id="11" name="圆角矩形 10"/>
          <p:cNvSpPr/>
          <p:nvPr/>
        </p:nvSpPr>
        <p:spPr>
          <a:xfrm>
            <a:off x="952340" y="1238521"/>
            <a:ext cx="2190480"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chemeClr val="tx1"/>
                </a:solidFill>
                <a:latin typeface="微软雅黑" panose="020B0503020204020204" pitchFamily="34" charset="-122"/>
                <a:ea typeface="微软雅黑" panose="020B0503020204020204" pitchFamily="34" charset="-122"/>
              </a:rPr>
              <a:t>应用实例</a:t>
            </a:r>
            <a:endParaRPr lang="zh-CN" altLang="en-US" sz="2100" b="1" dirty="0">
              <a:solidFill>
                <a:schemeClr val="tx1"/>
              </a:solidFill>
              <a:latin typeface="微软雅黑" panose="020B0503020204020204" pitchFamily="34" charset="-122"/>
              <a:ea typeface="微软雅黑" panose="020B0503020204020204" pitchFamily="34" charset="-122"/>
            </a:endParaRPr>
          </a:p>
        </p:txBody>
      </p:sp>
      <p:pic>
        <p:nvPicPr>
          <p:cNvPr id="12" name="Picture 2" descr="2-18"/>
          <p:cNvPicPr>
            <a:picLocks noChangeAspect="1" noChangeArrowheads="1"/>
          </p:cNvPicPr>
          <p:nvPr/>
        </p:nvPicPr>
        <p:blipFill>
          <a:blip r:embed="rId3" cstate="print"/>
          <a:srcRect/>
          <a:stretch>
            <a:fillRect/>
          </a:stretch>
        </p:blipFill>
        <p:spPr bwMode="auto">
          <a:xfrm>
            <a:off x="6476160" y="1238522"/>
            <a:ext cx="4893096" cy="4191970"/>
          </a:xfrm>
          <a:prstGeom prst="rect">
            <a:avLst/>
          </a:prstGeom>
          <a:noFill/>
          <a:ln w="9525">
            <a:noFill/>
            <a:miter lim="800000"/>
            <a:headEnd/>
            <a:tailEnd/>
          </a:ln>
        </p:spPr>
      </p:pic>
      <p:sp>
        <p:nvSpPr>
          <p:cNvPr id="14" name="TextBox 13"/>
          <p:cNvSpPr txBox="1"/>
          <p:nvPr/>
        </p:nvSpPr>
        <p:spPr>
          <a:xfrm>
            <a:off x="6730588" y="5430522"/>
            <a:ext cx="4510203" cy="369328"/>
          </a:xfrm>
          <a:prstGeom prst="rect">
            <a:avLst/>
          </a:prstGeom>
          <a:noFill/>
        </p:spPr>
        <p:txBody>
          <a:bodyPr wrap="non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图</a:t>
            </a:r>
            <a:r>
              <a:rPr lang="en-US" sz="1600" dirty="0" smtClean="0">
                <a:latin typeface="微软雅黑" panose="020B0503020204020204" pitchFamily="34" charset="-122"/>
                <a:ea typeface="微软雅黑" panose="020B0503020204020204" pitchFamily="34" charset="-122"/>
              </a:rPr>
              <a:t>2-18  </a:t>
            </a:r>
            <a:r>
              <a:rPr lang="zh-CN" altLang="en-US" sz="1600" dirty="0" smtClean="0">
                <a:latin typeface="微软雅黑" panose="020B0503020204020204" pitchFamily="34" charset="-122"/>
                <a:ea typeface="微软雅黑" panose="020B0503020204020204" pitchFamily="34" charset="-122"/>
              </a:rPr>
              <a:t>在某景区广场地形平面图作方格控制网</a:t>
            </a:r>
            <a:endParaRPr lang="zh-CN" altLang="en-US" sz="1600" dirty="0">
              <a:latin typeface="微软雅黑" panose="020B0503020204020204" pitchFamily="34" charset="-122"/>
              <a:ea typeface="微软雅黑" panose="020B0503020204020204" pitchFamily="34" charset="-122"/>
            </a:endParaRPr>
          </a:p>
        </p:txBody>
      </p:sp>
      <p:pic>
        <p:nvPicPr>
          <p:cNvPr id="15" name="Picture 3" descr="未标题-1"/>
          <p:cNvPicPr>
            <a:picLocks noChangeAspect="1" noChangeArrowheads="1"/>
          </p:cNvPicPr>
          <p:nvPr/>
        </p:nvPicPr>
        <p:blipFill>
          <a:blip r:embed="rId4" cstate="print"/>
          <a:srcRect/>
          <a:stretch>
            <a:fillRect/>
          </a:stretch>
        </p:blipFill>
        <p:spPr bwMode="auto">
          <a:xfrm>
            <a:off x="-380995" y="3550993"/>
            <a:ext cx="1358931" cy="33085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par>
                                <p:cTn id="22" presetID="29"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ppt_x</p:attrName>
                                        </p:attrNameLst>
                                      </p:cBhvr>
                                      <p:tavLst>
                                        <p:tav tm="0">
                                          <p:val>
                                            <p:strVal val="#ppt_x-.2"/>
                                          </p:val>
                                        </p:tav>
                                        <p:tav tm="100000">
                                          <p:val>
                                            <p:strVal val="#ppt_x"/>
                                          </p:val>
                                        </p:tav>
                                      </p:tavLst>
                                    </p:anim>
                                    <p:anim calcmode="lin" valueType="num">
                                      <p:cBhvr>
                                        <p:cTn id="2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2"/>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ppt_x</p:attrName>
                                        </p:attrNameLst>
                                      </p:cBhvr>
                                      <p:tavLst>
                                        <p:tav tm="0">
                                          <p:val>
                                            <p:strVal val="#ppt_x-.2"/>
                                          </p:val>
                                        </p:tav>
                                        <p:tav tm="100000">
                                          <p:val>
                                            <p:strVal val="#ppt_x"/>
                                          </p:val>
                                        </p:tav>
                                      </p:tavLst>
                                    </p:anim>
                                    <p:anim calcmode="lin" valueType="num">
                                      <p:cBhvr>
                                        <p:cTn id="3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6"/>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ppt_x</p:attrName>
                                        </p:attrNameLst>
                                      </p:cBhvr>
                                      <p:tavLst>
                                        <p:tav tm="0">
                                          <p:val>
                                            <p:strVal val="#ppt_x-.2"/>
                                          </p:val>
                                        </p:tav>
                                        <p:tav tm="100000">
                                          <p:val>
                                            <p:strVal val="#ppt_x"/>
                                          </p:val>
                                        </p:tav>
                                      </p:tavLst>
                                    </p:anim>
                                    <p:anim calcmode="lin" valueType="num">
                                      <p:cBhvr>
                                        <p:cTn id="3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10" grpId="0" animBg="1"/>
      <p:bldP spid="11" grpId="0" animBg="1"/>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圆角矩形 9"/>
          <p:cNvSpPr/>
          <p:nvPr/>
        </p:nvSpPr>
        <p:spPr>
          <a:xfrm>
            <a:off x="952340" y="1238521"/>
            <a:ext cx="2190480"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chemeClr val="tx1"/>
                </a:solidFill>
                <a:latin typeface="微软雅黑" panose="020B0503020204020204" pitchFamily="34" charset="-122"/>
                <a:ea typeface="微软雅黑" panose="020B0503020204020204" pitchFamily="34" charset="-122"/>
              </a:rPr>
              <a:t>应用实例</a:t>
            </a:r>
            <a:endParaRPr lang="zh-CN" altLang="en-US" sz="21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737356" y="3081192"/>
            <a:ext cx="6715171" cy="35633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2</a:t>
            </a:r>
            <a:r>
              <a:rPr lang="zh-CN" altLang="en-US" sz="1600" dirty="0" smtClean="0">
                <a:solidFill>
                  <a:schemeClr val="tx1"/>
                </a:solidFill>
                <a:latin typeface="微软雅黑" panose="020B0503020204020204" pitchFamily="34" charset="-122"/>
                <a:ea typeface="微软雅黑" panose="020B0503020204020204" pitchFamily="34" charset="-122"/>
              </a:rPr>
              <a:t>）求角点原地形高程</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用插入法公式（</a:t>
            </a:r>
            <a:r>
              <a:rPr lang="en-US" sz="1600" dirty="0" smtClean="0">
                <a:solidFill>
                  <a:schemeClr val="tx1"/>
                </a:solidFill>
                <a:latin typeface="微软雅黑" panose="020B0503020204020204" pitchFamily="34" charset="-122"/>
                <a:ea typeface="微软雅黑" panose="020B0503020204020204" pitchFamily="34" charset="-122"/>
              </a:rPr>
              <a:t>2-1</a:t>
            </a:r>
            <a:r>
              <a:rPr lang="zh-CN" altLang="en-US" sz="1600" dirty="0" smtClean="0">
                <a:solidFill>
                  <a:schemeClr val="tx1"/>
                </a:solidFill>
                <a:latin typeface="微软雅黑" panose="020B0503020204020204" pitchFamily="34" charset="-122"/>
                <a:ea typeface="微软雅黑" panose="020B0503020204020204" pitchFamily="34" charset="-122"/>
              </a:rPr>
              <a:t>）求各角点的原地形高程。</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如图</a:t>
            </a:r>
            <a:r>
              <a:rPr lang="en-US" sz="1600" dirty="0" smtClean="0">
                <a:solidFill>
                  <a:schemeClr val="tx1"/>
                </a:solidFill>
                <a:latin typeface="微软雅黑" panose="020B0503020204020204" pitchFamily="34" charset="-122"/>
                <a:ea typeface="微软雅黑" panose="020B0503020204020204" pitchFamily="34" charset="-122"/>
              </a:rPr>
              <a:t>2-19</a:t>
            </a:r>
            <a:r>
              <a:rPr lang="zh-CN" altLang="en-US" sz="1600" dirty="0" smtClean="0">
                <a:solidFill>
                  <a:schemeClr val="tx1"/>
                </a:solidFill>
                <a:latin typeface="微软雅黑" panose="020B0503020204020204" pitchFamily="34" charset="-122"/>
                <a:ea typeface="微软雅黑" panose="020B0503020204020204" pitchFamily="34" charset="-122"/>
              </a:rPr>
              <a:t>所示，过角点</a:t>
            </a:r>
            <a:r>
              <a:rPr lang="en-US" sz="1600" dirty="0" smtClean="0">
                <a:solidFill>
                  <a:schemeClr val="tx1"/>
                </a:solidFill>
                <a:latin typeface="微软雅黑" panose="020B0503020204020204" pitchFamily="34" charset="-122"/>
                <a:ea typeface="微软雅黑" panose="020B0503020204020204" pitchFamily="34" charset="-122"/>
              </a:rPr>
              <a:t>1-1</a:t>
            </a:r>
            <a:r>
              <a:rPr lang="zh-CN" altLang="en-US" sz="1600" dirty="0" smtClean="0">
                <a:solidFill>
                  <a:schemeClr val="tx1"/>
                </a:solidFill>
                <a:latin typeface="微软雅黑" panose="020B0503020204020204" pitchFamily="34" charset="-122"/>
                <a:ea typeface="微软雅黑" panose="020B0503020204020204" pitchFamily="34" charset="-122"/>
              </a:rPr>
              <a:t>作相邻两等高线间的最短线段。用比例尺量得</a:t>
            </a:r>
            <a:r>
              <a:rPr lang="en-US" sz="1600" dirty="0" smtClean="0">
                <a:solidFill>
                  <a:schemeClr val="tx1"/>
                </a:solidFill>
                <a:latin typeface="微软雅黑" panose="020B0503020204020204" pitchFamily="34" charset="-122"/>
                <a:ea typeface="微软雅黑" panose="020B0503020204020204" pitchFamily="34" charset="-122"/>
              </a:rPr>
              <a:t>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L=12.5m</a:t>
            </a:r>
            <a:r>
              <a:rPr lang="zh-CN"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x=7.5m</a:t>
            </a:r>
            <a:r>
              <a:rPr lang="zh-CN" altLang="en-US" sz="1600" dirty="0" smtClean="0">
                <a:solidFill>
                  <a:schemeClr val="tx1"/>
                </a:solidFill>
                <a:latin typeface="微软雅黑" panose="020B0503020204020204" pitchFamily="34" charset="-122"/>
                <a:ea typeface="微软雅黑" panose="020B0503020204020204" pitchFamily="34" charset="-122"/>
              </a:rPr>
              <a:t>，等高距</a:t>
            </a:r>
            <a:r>
              <a:rPr lang="en-US" sz="1600" dirty="0" smtClean="0">
                <a:solidFill>
                  <a:schemeClr val="tx1"/>
                </a:solidFill>
                <a:latin typeface="微软雅黑" panose="020B0503020204020204" pitchFamily="34" charset="-122"/>
                <a:ea typeface="微软雅黑" panose="020B0503020204020204" pitchFamily="34" charset="-122"/>
              </a:rPr>
              <a:t>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h=0.2m</a:t>
            </a:r>
            <a:r>
              <a:rPr lang="zh-CN" altLang="en-US" sz="1600" dirty="0" smtClean="0">
                <a:solidFill>
                  <a:schemeClr val="tx1"/>
                </a:solidFill>
                <a:latin typeface="微软雅黑" panose="020B0503020204020204" pitchFamily="34" charset="-122"/>
                <a:ea typeface="微软雅黑" panose="020B0503020204020204" pitchFamily="34" charset="-122"/>
              </a:rPr>
              <a:t>，代入公式（</a:t>
            </a:r>
            <a:r>
              <a:rPr lang="en-US" sz="1600" dirty="0" smtClean="0">
                <a:solidFill>
                  <a:schemeClr val="tx1"/>
                </a:solidFill>
                <a:latin typeface="微软雅黑" panose="020B0503020204020204" pitchFamily="34" charset="-122"/>
                <a:ea typeface="微软雅黑" panose="020B0503020204020204" pitchFamily="34" charset="-122"/>
              </a:rPr>
              <a:t>2-2</a:t>
            </a:r>
            <a:r>
              <a:rPr lang="zh-CN" altLang="en-US" sz="1600" dirty="0" smtClean="0">
                <a:solidFill>
                  <a:schemeClr val="tx1"/>
                </a:solidFill>
                <a:latin typeface="微软雅黑" panose="020B0503020204020204" pitchFamily="34" charset="-122"/>
                <a:ea typeface="微软雅黑" panose="020B0503020204020204" pitchFamily="34" charset="-122"/>
              </a:rPr>
              <a:t>）得</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en-US" sz="1600" i="1" dirty="0" err="1" smtClean="0">
                <a:solidFill>
                  <a:schemeClr val="tx1"/>
                </a:solidFill>
                <a:latin typeface="Times New Roman" panose="02020603050405020304" pitchFamily="18" charset="0"/>
                <a:cs typeface="Times New Roman" panose="02020603050405020304" pitchFamily="18" charset="0"/>
              </a:rPr>
              <a:t>H</a:t>
            </a:r>
            <a:r>
              <a:rPr lang="en-US" sz="1600" i="1" baseline="-25000" dirty="0" err="1" smtClean="0">
                <a:solidFill>
                  <a:schemeClr val="tx1"/>
                </a:solidFill>
                <a:latin typeface="Times New Roman" panose="02020603050405020304" pitchFamily="18" charset="0"/>
                <a:cs typeface="Times New Roman" panose="02020603050405020304" pitchFamily="18" charset="0"/>
              </a:rPr>
              <a:t>x</a:t>
            </a:r>
            <a:r>
              <a:rPr lang="en-US" sz="1600" dirty="0" smtClean="0">
                <a:solidFill>
                  <a:schemeClr val="tx1"/>
                </a:solidFill>
                <a:latin typeface="Times New Roman" panose="02020603050405020304" pitchFamily="18" charset="0"/>
                <a:cs typeface="Times New Roman" panose="02020603050405020304" pitchFamily="18" charset="0"/>
              </a:rPr>
              <a:t>=20.6.+7.5 ×0.2/12.5=20.72(m)</a:t>
            </a:r>
            <a:endParaRPr lang="zh-CN"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求角点</a:t>
            </a:r>
            <a:r>
              <a:rPr lang="en-US" sz="1600" dirty="0" smtClean="0">
                <a:solidFill>
                  <a:schemeClr val="tx1"/>
                </a:solidFill>
                <a:latin typeface="微软雅黑" panose="020B0503020204020204" pitchFamily="34" charset="-122"/>
                <a:ea typeface="微软雅黑" panose="020B0503020204020204" pitchFamily="34" charset="-122"/>
              </a:rPr>
              <a:t>1-2</a:t>
            </a:r>
            <a:r>
              <a:rPr lang="zh-CN" altLang="en-US" sz="1600" dirty="0" smtClean="0">
                <a:solidFill>
                  <a:schemeClr val="tx1"/>
                </a:solidFill>
                <a:latin typeface="微软雅黑" panose="020B0503020204020204" pitchFamily="34" charset="-122"/>
                <a:ea typeface="微软雅黑" panose="020B0503020204020204" pitchFamily="34" charset="-122"/>
              </a:rPr>
              <a:t>的高程，由图可知</a:t>
            </a:r>
            <a:r>
              <a:rPr lang="en-US" altLang="zh-CN"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L=12.0m</a:t>
            </a:r>
            <a:r>
              <a:rPr lang="zh-CN"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x=13.0m </a:t>
            </a:r>
            <a:r>
              <a:rPr lang="zh-CN" alt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smtClean="0">
                <a:solidFill>
                  <a:schemeClr val="tx1"/>
                </a:solidFill>
                <a:latin typeface="微软雅黑" panose="020B0503020204020204" pitchFamily="34" charset="-122"/>
                <a:ea typeface="微软雅黑" panose="020B0503020204020204" pitchFamily="34" charset="-122"/>
              </a:rPr>
              <a:t>代入公式（</a:t>
            </a:r>
            <a:r>
              <a:rPr lang="en-US" sz="1600" dirty="0" smtClean="0">
                <a:solidFill>
                  <a:schemeClr val="tx1"/>
                </a:solidFill>
                <a:latin typeface="微软雅黑" panose="020B0503020204020204" pitchFamily="34" charset="-122"/>
                <a:ea typeface="微软雅黑" panose="020B0503020204020204" pitchFamily="34" charset="-122"/>
              </a:rPr>
              <a:t>2-4</a:t>
            </a:r>
            <a:r>
              <a:rPr lang="zh-CN" altLang="en-US" sz="1600" dirty="0" smtClean="0">
                <a:solidFill>
                  <a:schemeClr val="tx1"/>
                </a:solidFill>
                <a:latin typeface="微软雅黑" panose="020B0503020204020204" pitchFamily="34" charset="-122"/>
                <a:ea typeface="微软雅黑" panose="020B0503020204020204" pitchFamily="34" charset="-122"/>
              </a:rPr>
              <a:t>）得</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en-US" sz="1600" i="1" dirty="0" err="1" smtClean="0">
                <a:solidFill>
                  <a:schemeClr val="tx1"/>
                </a:solidFill>
                <a:latin typeface="Times New Roman" panose="02020603050405020304" pitchFamily="18" charset="0"/>
                <a:cs typeface="Times New Roman" panose="02020603050405020304" pitchFamily="18" charset="0"/>
              </a:rPr>
              <a:t>H</a:t>
            </a:r>
            <a:r>
              <a:rPr lang="en-US" sz="1600" i="1" baseline="-25000" dirty="0" err="1" smtClean="0">
                <a:solidFill>
                  <a:schemeClr val="tx1"/>
                </a:solidFill>
                <a:latin typeface="Times New Roman" panose="02020603050405020304" pitchFamily="18" charset="0"/>
                <a:cs typeface="Times New Roman" panose="02020603050405020304" pitchFamily="18" charset="0"/>
              </a:rPr>
              <a:t>x</a:t>
            </a:r>
            <a:r>
              <a:rPr lang="en-US" sz="1600" dirty="0" smtClean="0">
                <a:solidFill>
                  <a:schemeClr val="tx1"/>
                </a:solidFill>
                <a:latin typeface="Times New Roman" panose="02020603050405020304" pitchFamily="18" charset="0"/>
                <a:cs typeface="Times New Roman" panose="02020603050405020304" pitchFamily="18" charset="0"/>
              </a:rPr>
              <a:t>=20.6.+13.0 ×0.2/12.0=20.82(m)</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同理，可求出其余各角点高程，并依次标在图上，如图</a:t>
            </a:r>
            <a:r>
              <a:rPr lang="en-US" altLang="en-US" sz="1600" dirty="0" smtClean="0">
                <a:solidFill>
                  <a:schemeClr val="tx1"/>
                </a:solidFill>
                <a:latin typeface="微软雅黑" panose="020B0503020204020204" pitchFamily="34" charset="-122"/>
                <a:ea typeface="微软雅黑" panose="020B0503020204020204" pitchFamily="34" charset="-122"/>
              </a:rPr>
              <a:t>2-20</a:t>
            </a:r>
            <a:r>
              <a:rPr lang="zh-CN" altLang="en-US" sz="1600" dirty="0" smtClean="0">
                <a:solidFill>
                  <a:schemeClr val="tx1"/>
                </a:solidFill>
                <a:latin typeface="微软雅黑" panose="020B0503020204020204" pitchFamily="34" charset="-122"/>
                <a:ea typeface="微软雅黑" panose="020B0503020204020204" pitchFamily="34" charset="-122"/>
              </a:rPr>
              <a:t>所示。</a:t>
            </a:r>
          </a:p>
        </p:txBody>
      </p:sp>
      <p:pic>
        <p:nvPicPr>
          <p:cNvPr id="12" name="Picture 2" descr="2-19"/>
          <p:cNvPicPr>
            <a:picLocks noChangeAspect="1" noChangeArrowheads="1"/>
          </p:cNvPicPr>
          <p:nvPr/>
        </p:nvPicPr>
        <p:blipFill>
          <a:blip r:embed="rId3" cstate="print"/>
          <a:srcRect/>
          <a:stretch>
            <a:fillRect/>
          </a:stretch>
        </p:blipFill>
        <p:spPr bwMode="auto">
          <a:xfrm>
            <a:off x="4476157" y="762158"/>
            <a:ext cx="3075273" cy="2477091"/>
          </a:xfrm>
          <a:prstGeom prst="rect">
            <a:avLst/>
          </a:prstGeom>
          <a:noFill/>
          <a:ln w="9525">
            <a:noFill/>
            <a:miter lim="800000"/>
            <a:headEnd/>
            <a:tailEnd/>
          </a:ln>
        </p:spPr>
      </p:pic>
      <p:pic>
        <p:nvPicPr>
          <p:cNvPr id="14" name="Picture 3" descr="2-20"/>
          <p:cNvPicPr>
            <a:picLocks noChangeAspect="1" noChangeArrowheads="1"/>
          </p:cNvPicPr>
          <p:nvPr/>
        </p:nvPicPr>
        <p:blipFill>
          <a:blip r:embed="rId4" cstate="print"/>
          <a:srcRect/>
          <a:stretch>
            <a:fillRect/>
          </a:stretch>
        </p:blipFill>
        <p:spPr bwMode="auto">
          <a:xfrm>
            <a:off x="7523780" y="762158"/>
            <a:ext cx="4476199" cy="4176983"/>
          </a:xfrm>
          <a:prstGeom prst="rect">
            <a:avLst/>
          </a:prstGeom>
          <a:noFill/>
          <a:ln w="9525">
            <a:noFill/>
            <a:miter lim="800000"/>
            <a:headEnd/>
            <a:tailEnd/>
          </a:ln>
        </p:spPr>
      </p:pic>
      <p:sp>
        <p:nvSpPr>
          <p:cNvPr id="16" name="TextBox 15"/>
          <p:cNvSpPr txBox="1"/>
          <p:nvPr/>
        </p:nvSpPr>
        <p:spPr>
          <a:xfrm>
            <a:off x="4952347" y="3239249"/>
            <a:ext cx="2047990" cy="369328"/>
          </a:xfrm>
          <a:prstGeom prst="rect">
            <a:avLst/>
          </a:prstGeom>
          <a:noFill/>
        </p:spPr>
        <p:txBody>
          <a:bodyPr wrap="non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图</a:t>
            </a:r>
            <a:r>
              <a:rPr lang="en-US" sz="1600" dirty="0" smtClean="0">
                <a:latin typeface="微软雅黑" panose="020B0503020204020204" pitchFamily="34" charset="-122"/>
                <a:ea typeface="微软雅黑" panose="020B0503020204020204" pitchFamily="34" charset="-122"/>
              </a:rPr>
              <a:t>2-19  </a:t>
            </a:r>
            <a:r>
              <a:rPr lang="zh-CN" altLang="en-US" sz="1600" dirty="0" smtClean="0">
                <a:latin typeface="微软雅黑" panose="020B0503020204020204" pitchFamily="34" charset="-122"/>
                <a:ea typeface="微软雅黑" panose="020B0503020204020204" pitchFamily="34" charset="-122"/>
              </a:rPr>
              <a:t>求角点高程</a:t>
            </a:r>
            <a:endParaRPr lang="zh-CN" altLang="en-US" sz="16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8095210" y="4954158"/>
            <a:ext cx="3279097" cy="369328"/>
          </a:xfrm>
          <a:prstGeom prst="rect">
            <a:avLst/>
          </a:prstGeom>
          <a:noFill/>
        </p:spPr>
        <p:txBody>
          <a:bodyPr wrap="none" lIns="121917" tIns="60958" rIns="121917" bIns="60958" rtlCol="0">
            <a:spAutoFit/>
          </a:bodyPr>
          <a:lstStyle/>
          <a:p>
            <a:r>
              <a:rPr lang="zh-CN" altLang="en-US" sz="1600" dirty="0" smtClean="0">
                <a:latin typeface="微软雅黑" panose="020B0503020204020204" pitchFamily="34" charset="-122"/>
                <a:ea typeface="微软雅黑" panose="020B0503020204020204" pitchFamily="34" charset="-122"/>
              </a:rPr>
              <a:t>图</a:t>
            </a:r>
            <a:r>
              <a:rPr lang="en-US" sz="1600" dirty="0" smtClean="0">
                <a:latin typeface="微软雅黑" panose="020B0503020204020204" pitchFamily="34" charset="-122"/>
                <a:ea typeface="微软雅黑" panose="020B0503020204020204" pitchFamily="34" charset="-122"/>
              </a:rPr>
              <a:t>2-20  </a:t>
            </a:r>
            <a:r>
              <a:rPr lang="zh-CN" altLang="en-US" sz="1600" dirty="0" smtClean="0">
                <a:latin typeface="微软雅黑" panose="020B0503020204020204" pitchFamily="34" charset="-122"/>
                <a:ea typeface="微软雅黑" panose="020B0503020204020204" pitchFamily="34" charset="-122"/>
              </a:rPr>
              <a:t>某景区广场挖填方区划图</a:t>
            </a:r>
          </a:p>
        </p:txBody>
      </p:sp>
      <p:pic>
        <p:nvPicPr>
          <p:cNvPr id="15" name="Picture 3" descr="未标题-1"/>
          <p:cNvPicPr>
            <a:picLocks noChangeAspect="1" noChangeArrowheads="1"/>
          </p:cNvPicPr>
          <p:nvPr/>
        </p:nvPicPr>
        <p:blipFill>
          <a:blip r:embed="rId5" cstate="print"/>
          <a:srcRect/>
          <a:stretch>
            <a:fillRect/>
          </a:stretch>
        </p:blipFill>
        <p:spPr bwMode="auto">
          <a:xfrm>
            <a:off x="-262776" y="3358356"/>
            <a:ext cx="1358931" cy="33085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par>
                                <p:cTn id="20" presetID="18" presetClass="entr" presetSubtype="12"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trips(downLeft)">
                                      <p:cBhvr>
                                        <p:cTn id="25" dur="500"/>
                                        <p:tgtEl>
                                          <p:spTgt spid="16"/>
                                        </p:tgtEl>
                                      </p:cBhvr>
                                    </p:animEffect>
                                  </p:childTnLst>
                                </p:cTn>
                              </p:par>
                              <p:par>
                                <p:cTn id="26" presetID="18" presetClass="entr" presetSubtype="12"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Left)">
                                      <p:cBhvr>
                                        <p:cTn id="28" dur="500"/>
                                        <p:tgtEl>
                                          <p:spTgt spid="14"/>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6"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859538" y="2108571"/>
            <a:ext cx="5141627" cy="41073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3</a:t>
            </a:r>
            <a:r>
              <a:rPr lang="zh-CN" altLang="en-US" sz="1600" dirty="0" smtClean="0">
                <a:solidFill>
                  <a:schemeClr val="tx1"/>
                </a:solidFill>
                <a:latin typeface="微软雅黑" panose="020B0503020204020204" pitchFamily="34" charset="-122"/>
                <a:ea typeface="微软雅黑" panose="020B0503020204020204" pitchFamily="34" charset="-122"/>
              </a:rPr>
              <a:t>）求平整高程</a:t>
            </a:r>
          </a:p>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平整高程又称为计划高程，设计中通常以原地形高程的平均值（算术平均值或加权平均值）作为平整高程。</a:t>
            </a:r>
          </a:p>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设平整高程为</a:t>
            </a:r>
            <a:r>
              <a:rPr lang="en-US" sz="16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sz="1600" baseline="-25000" dirty="0" smtClean="0">
                <a:solidFill>
                  <a:schemeClr val="tx1"/>
                </a:solidFill>
                <a:latin typeface="微软雅黑" panose="020B0503020204020204" pitchFamily="34" charset="-122"/>
                <a:ea typeface="微软雅黑" panose="020B0503020204020204" pitchFamily="34" charset="-122"/>
              </a:rPr>
              <a:t>0</a:t>
            </a:r>
            <a:r>
              <a:rPr lang="zh-CN" altLang="en-US" sz="1600" dirty="0" smtClean="0">
                <a:solidFill>
                  <a:schemeClr val="tx1"/>
                </a:solidFill>
                <a:latin typeface="微软雅黑" panose="020B0503020204020204" pitchFamily="34" charset="-122"/>
                <a:ea typeface="微软雅黑" panose="020B0503020204020204" pitchFamily="34" charset="-122"/>
              </a:rPr>
              <a:t>，则</a:t>
            </a:r>
            <a:r>
              <a:rPr lang="en-US" sz="1600" dirty="0" smtClean="0">
                <a:solidFill>
                  <a:schemeClr val="tx1"/>
                </a:solidFill>
                <a:latin typeface="微软雅黑" panose="020B0503020204020204" pitchFamily="34" charset="-122"/>
                <a:ea typeface="微软雅黑" panose="020B0503020204020204" pitchFamily="34" charset="-122"/>
              </a:rPr>
              <a:t> </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r>
              <a:rPr lang="en-US" sz="1600" dirty="0" smtClean="0">
                <a:solidFill>
                  <a:schemeClr val="tx1"/>
                </a:solidFill>
                <a:latin typeface="微软雅黑" panose="020B0503020204020204" pitchFamily="34" charset="-122"/>
                <a:ea typeface="微软雅黑" panose="020B0503020204020204" pitchFamily="34" charset="-122"/>
              </a:rPr>
              <a:t>                                                           </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2-15</a:t>
            </a:r>
            <a:r>
              <a:rPr lang="zh-CN" altLang="en-US" sz="1600" dirty="0" smtClean="0">
                <a:solidFill>
                  <a:schemeClr val="tx1"/>
                </a:solidFill>
                <a:latin typeface="微软雅黑" panose="020B0503020204020204" pitchFamily="34" charset="-122"/>
                <a:ea typeface="微软雅黑" panose="020B0503020204020204" pitchFamily="34" charset="-122"/>
              </a:rPr>
              <a:t>）</a:t>
            </a:r>
          </a:p>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式中：</a:t>
            </a:r>
            <a:r>
              <a:rPr lang="en-US" sz="16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sz="1600" baseline="-25000" dirty="0" smtClean="0">
                <a:solidFill>
                  <a:schemeClr val="tx1"/>
                </a:solidFill>
                <a:latin typeface="微软雅黑" panose="020B0503020204020204" pitchFamily="34" charset="-122"/>
                <a:ea typeface="微软雅黑" panose="020B0503020204020204" pitchFamily="34" charset="-122"/>
              </a:rPr>
              <a:t>1</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计算时使用一次的角点高程，</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a:t>
            </a:r>
          </a:p>
          <a:p>
            <a:pPr indent="457200">
              <a:lnSpc>
                <a:spcPct val="150000"/>
              </a:lnSpc>
            </a:pPr>
            <a:r>
              <a:rPr lang="en-US" sz="1600" i="1" dirty="0" smtClean="0">
                <a:solidFill>
                  <a:schemeClr val="tx1"/>
                </a:solidFill>
                <a:latin typeface="微软雅黑" panose="020B0503020204020204" pitchFamily="34" charset="-122"/>
                <a:ea typeface="微软雅黑" panose="020B0503020204020204" pitchFamily="34" charset="-122"/>
              </a:rPr>
              <a:t>	</a:t>
            </a:r>
            <a:r>
              <a:rPr lang="en-US" sz="16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sz="1600" baseline="-25000" dirty="0" smtClean="0">
                <a:solidFill>
                  <a:schemeClr val="tx1"/>
                </a:solidFill>
                <a:latin typeface="微软雅黑" panose="020B0503020204020204" pitchFamily="34" charset="-122"/>
                <a:ea typeface="微软雅黑" panose="020B0503020204020204" pitchFamily="34" charset="-122"/>
              </a:rPr>
              <a:t>2</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计算时使用二次的角点高程，</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a:t>
            </a:r>
          </a:p>
          <a:p>
            <a:pPr indent="457200">
              <a:lnSpc>
                <a:spcPct val="150000"/>
              </a:lnSpc>
            </a:pPr>
            <a:r>
              <a:rPr lang="en-US" sz="1600" i="1" dirty="0" smtClean="0">
                <a:solidFill>
                  <a:schemeClr val="tx1"/>
                </a:solidFill>
                <a:latin typeface="微软雅黑" panose="020B0503020204020204" pitchFamily="34" charset="-122"/>
                <a:ea typeface="微软雅黑" panose="020B0503020204020204" pitchFamily="34" charset="-122"/>
              </a:rPr>
              <a:t>	</a:t>
            </a:r>
            <a:r>
              <a:rPr lang="en-US" sz="16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sz="1600" baseline="-25000" dirty="0" smtClean="0">
                <a:solidFill>
                  <a:schemeClr val="tx1"/>
                </a:solidFill>
                <a:latin typeface="微软雅黑" panose="020B0503020204020204" pitchFamily="34" charset="-122"/>
                <a:ea typeface="微软雅黑" panose="020B0503020204020204" pitchFamily="34" charset="-122"/>
              </a:rPr>
              <a:t>3</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计算时使用三次的角点高程，</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a:t>
            </a:r>
          </a:p>
          <a:p>
            <a:pPr indent="457200">
              <a:lnSpc>
                <a:spcPct val="150000"/>
              </a:lnSpc>
            </a:pPr>
            <a:r>
              <a:rPr lang="en-US" sz="1600" i="1" dirty="0" smtClean="0">
                <a:solidFill>
                  <a:schemeClr val="tx1"/>
                </a:solidFill>
                <a:latin typeface="微软雅黑" panose="020B0503020204020204" pitchFamily="34" charset="-122"/>
                <a:ea typeface="微软雅黑" panose="020B0503020204020204" pitchFamily="34" charset="-122"/>
              </a:rPr>
              <a:t>	</a:t>
            </a:r>
            <a:r>
              <a:rPr lang="en-US" sz="16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sz="1600" baseline="-25000" dirty="0" smtClean="0">
                <a:solidFill>
                  <a:schemeClr val="tx1"/>
                </a:solidFill>
                <a:latin typeface="微软雅黑" panose="020B0503020204020204" pitchFamily="34" charset="-122"/>
                <a:ea typeface="微软雅黑" panose="020B0503020204020204" pitchFamily="34" charset="-122"/>
              </a:rPr>
              <a:t>4</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计算时使用四次的角点高程，</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a:t>
            </a:r>
          </a:p>
          <a:p>
            <a:pPr indent="457200">
              <a:lnSpc>
                <a:spcPct val="150000"/>
              </a:lnSpc>
            </a:pPr>
            <a:r>
              <a:rPr lang="en-US" sz="1600" i="1" dirty="0" smtClean="0">
                <a:solidFill>
                  <a:schemeClr val="tx1"/>
                </a:solidFill>
                <a:latin typeface="微软雅黑" panose="020B0503020204020204" pitchFamily="34" charset="-122"/>
                <a:ea typeface="微软雅黑" panose="020B0503020204020204" pitchFamily="34" charset="-122"/>
              </a:rPr>
              <a:t>	</a:t>
            </a:r>
            <a:r>
              <a:rPr lang="en-US" sz="16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方格数。</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aphicFrame>
        <p:nvGraphicFramePr>
          <p:cNvPr id="11" name="Object 1"/>
          <p:cNvGraphicFramePr>
            <a:graphicFrameLocks noChangeAspect="1"/>
          </p:cNvGraphicFramePr>
          <p:nvPr/>
        </p:nvGraphicFramePr>
        <p:xfrm>
          <a:off x="2043758" y="3772478"/>
          <a:ext cx="2389705" cy="420506"/>
        </p:xfrm>
        <a:graphic>
          <a:graphicData uri="http://schemas.openxmlformats.org/presentationml/2006/ole">
            <p:oleObj spid="_x0000_s69638" name="Equation" r:id="rId3" imgW="2222500" imgH="393700" progId="">
              <p:embed/>
            </p:oleObj>
          </a:graphicData>
        </a:graphic>
      </p:graphicFrame>
      <p:sp>
        <p:nvSpPr>
          <p:cNvPr id="12" name="矩形 11"/>
          <p:cNvSpPr/>
          <p:nvPr/>
        </p:nvSpPr>
        <p:spPr>
          <a:xfrm>
            <a:off x="6168553" y="1406531"/>
            <a:ext cx="5141627" cy="480934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由图</a:t>
            </a:r>
            <a:r>
              <a:rPr lang="en-US" sz="1600" dirty="0" smtClean="0">
                <a:solidFill>
                  <a:schemeClr val="tx1"/>
                </a:solidFill>
                <a:latin typeface="微软雅黑" panose="020B0503020204020204" pitchFamily="34" charset="-122"/>
                <a:ea typeface="微软雅黑" panose="020B0503020204020204" pitchFamily="34" charset="-122"/>
              </a:rPr>
              <a:t>2-20</a:t>
            </a:r>
            <a:r>
              <a:rPr lang="zh-CN" altLang="en-US" sz="1600" dirty="0" smtClean="0">
                <a:solidFill>
                  <a:schemeClr val="tx1"/>
                </a:solidFill>
                <a:latin typeface="微软雅黑" panose="020B0503020204020204" pitchFamily="34" charset="-122"/>
                <a:ea typeface="微软雅黑" panose="020B0503020204020204" pitchFamily="34" charset="-122"/>
              </a:rPr>
              <a:t>中的各角点原地形高程可求出平整高程，计算如下：</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zh-CN" altLang="en-US" sz="1600" dirty="0">
              <a:solidFill>
                <a:schemeClr val="tx1"/>
              </a:solidFill>
              <a:latin typeface="微软雅黑" panose="020B0503020204020204" pitchFamily="34" charset="-122"/>
              <a:ea typeface="微软雅黑" panose="020B0503020204020204" pitchFamily="34" charset="-122"/>
            </a:endParaRPr>
          </a:p>
        </p:txBody>
      </p:sp>
      <p:graphicFrame>
        <p:nvGraphicFramePr>
          <p:cNvPr id="14" name="Object 4"/>
          <p:cNvGraphicFramePr>
            <a:graphicFrameLocks noChangeAspect="1"/>
          </p:cNvGraphicFramePr>
          <p:nvPr/>
        </p:nvGraphicFramePr>
        <p:xfrm>
          <a:off x="6750673" y="2243481"/>
          <a:ext cx="3786189" cy="794479"/>
        </p:xfrm>
        <a:graphic>
          <a:graphicData uri="http://schemas.openxmlformats.org/presentationml/2006/ole">
            <p:oleObj spid="_x0000_s69637" name="Equation" r:id="rId4" imgW="2908300" imgH="609600" progId="">
              <p:embed/>
            </p:oleObj>
          </a:graphicData>
        </a:graphic>
      </p:graphicFrame>
      <p:graphicFrame>
        <p:nvGraphicFramePr>
          <p:cNvPr id="16" name="Object 6"/>
          <p:cNvGraphicFramePr>
            <a:graphicFrameLocks noChangeAspect="1"/>
          </p:cNvGraphicFramePr>
          <p:nvPr/>
        </p:nvGraphicFramePr>
        <p:xfrm>
          <a:off x="6690713" y="3112910"/>
          <a:ext cx="4156088" cy="809471"/>
        </p:xfrm>
        <a:graphic>
          <a:graphicData uri="http://schemas.openxmlformats.org/presentationml/2006/ole">
            <p:oleObj spid="_x0000_s69636" name="Equation" r:id="rId5" imgW="3276600" imgH="635000" progId="">
              <p:embed/>
            </p:oleObj>
          </a:graphicData>
        </a:graphic>
      </p:graphicFrame>
      <p:graphicFrame>
        <p:nvGraphicFramePr>
          <p:cNvPr id="17" name="Object 8"/>
          <p:cNvGraphicFramePr>
            <a:graphicFrameLocks noChangeAspect="1"/>
          </p:cNvGraphicFramePr>
          <p:nvPr/>
        </p:nvGraphicFramePr>
        <p:xfrm>
          <a:off x="6690714" y="3922379"/>
          <a:ext cx="1978701" cy="776913"/>
        </p:xfrm>
        <a:graphic>
          <a:graphicData uri="http://schemas.openxmlformats.org/presentationml/2006/ole">
            <p:oleObj spid="_x0000_s69635" name="Equation" r:id="rId6" imgW="1549400" imgH="609600" progId="">
              <p:embed/>
            </p:oleObj>
          </a:graphicData>
        </a:graphic>
      </p:graphicFrame>
      <p:graphicFrame>
        <p:nvGraphicFramePr>
          <p:cNvPr id="18" name="Object 10"/>
          <p:cNvGraphicFramePr>
            <a:graphicFrameLocks noChangeAspect="1"/>
          </p:cNvGraphicFramePr>
          <p:nvPr/>
        </p:nvGraphicFramePr>
        <p:xfrm>
          <a:off x="6690715" y="4761829"/>
          <a:ext cx="1882719" cy="764498"/>
        </p:xfrm>
        <a:graphic>
          <a:graphicData uri="http://schemas.openxmlformats.org/presentationml/2006/ole">
            <p:oleObj spid="_x0000_s69634" name="Equation" r:id="rId7" imgW="1574117" imgH="634725" progId="">
              <p:embed/>
            </p:oleObj>
          </a:graphicData>
        </a:graphic>
      </p:graphicFrame>
      <p:graphicFrame>
        <p:nvGraphicFramePr>
          <p:cNvPr id="19" name="Object 12"/>
          <p:cNvGraphicFramePr>
            <a:graphicFrameLocks noChangeAspect="1"/>
          </p:cNvGraphicFramePr>
          <p:nvPr/>
        </p:nvGraphicFramePr>
        <p:xfrm>
          <a:off x="6915562" y="5571299"/>
          <a:ext cx="3717560" cy="505698"/>
        </p:xfrm>
        <a:graphic>
          <a:graphicData uri="http://schemas.openxmlformats.org/presentationml/2006/ole">
            <p:oleObj spid="_x0000_s69633" name="Equation" r:id="rId8" imgW="2590800" imgH="355600" progId="">
              <p:embed/>
            </p:oleObj>
          </a:graphicData>
        </a:graphic>
      </p:graphicFrame>
      <p:pic>
        <p:nvPicPr>
          <p:cNvPr id="15" name="Picture 3" descr="未标题-1"/>
          <p:cNvPicPr>
            <a:picLocks noChangeAspect="1" noChangeArrowheads="1"/>
          </p:cNvPicPr>
          <p:nvPr/>
        </p:nvPicPr>
        <p:blipFill>
          <a:blip r:embed="rId9" cstate="print"/>
          <a:srcRect/>
          <a:stretch>
            <a:fillRect/>
          </a:stretch>
        </p:blipFill>
        <p:spPr bwMode="auto">
          <a:xfrm>
            <a:off x="-380995" y="3550993"/>
            <a:ext cx="1358931" cy="3308595"/>
          </a:xfrm>
          <a:prstGeom prst="rect">
            <a:avLst/>
          </a:prstGeom>
          <a:noFill/>
        </p:spPr>
      </p:pic>
      <p:sp>
        <p:nvSpPr>
          <p:cNvPr id="20" name="圆角矩形 19"/>
          <p:cNvSpPr/>
          <p:nvPr/>
        </p:nvSpPr>
        <p:spPr>
          <a:xfrm>
            <a:off x="952340" y="1238521"/>
            <a:ext cx="2190480"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chemeClr val="tx1"/>
                </a:solidFill>
                <a:latin typeface="微软雅黑" panose="020B0503020204020204" pitchFamily="34" charset="-122"/>
                <a:ea typeface="微软雅黑" panose="020B0503020204020204" pitchFamily="34" charset="-122"/>
              </a:rPr>
              <a:t>应用实例</a:t>
            </a:r>
            <a:endParaRPr lang="zh-CN" altLang="en-US" sz="2100" b="1" dirty="0">
              <a:solidFill>
                <a:schemeClr val="tx1"/>
              </a:solidFill>
              <a:latin typeface="微软雅黑" panose="020B0503020204020204" pitchFamily="34" charset="-122"/>
              <a:ea typeface="微软雅黑" panose="020B0503020204020204" pitchFamily="34" charset="-122"/>
            </a:endParaRPr>
          </a:p>
        </p:txBody>
      </p:sp>
      <p:pic>
        <p:nvPicPr>
          <p:cNvPr id="13" name="Picture 3" descr="E:\我的PPT库\PPT图标库\2000种网站或论坛PNG图片图标\png-1835.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par>
                                <p:cTn id="22" presetID="29"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ppt_x</p:attrName>
                                        </p:attrNameLst>
                                      </p:cBhvr>
                                      <p:tavLst>
                                        <p:tav tm="0">
                                          <p:val>
                                            <p:strVal val="#ppt_x-.2"/>
                                          </p:val>
                                        </p:tav>
                                        <p:tav tm="100000">
                                          <p:val>
                                            <p:strVal val="#ppt_x"/>
                                          </p:val>
                                        </p:tav>
                                      </p:tavLst>
                                    </p:anim>
                                    <p:anim calcmode="lin" valueType="num">
                                      <p:cBhvr>
                                        <p:cTn id="2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1"/>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ppt_x</p:attrName>
                                        </p:attrNameLst>
                                      </p:cBhvr>
                                      <p:tavLst>
                                        <p:tav tm="0">
                                          <p:val>
                                            <p:strVal val="#ppt_x-.2"/>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2"/>
                                        </p:tgtEl>
                                      </p:cBhvr>
                                    </p:animEffect>
                                  </p:childTnLst>
                                </p:cTn>
                              </p:par>
                              <p:par>
                                <p:cTn id="32" presetID="29"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ppt_x</p:attrName>
                                        </p:attrNameLst>
                                      </p:cBhvr>
                                      <p:tavLst>
                                        <p:tav tm="0">
                                          <p:val>
                                            <p:strVal val="#ppt_x-.2"/>
                                          </p:val>
                                        </p:tav>
                                        <p:tav tm="100000">
                                          <p:val>
                                            <p:strVal val="#ppt_x"/>
                                          </p:val>
                                        </p:tav>
                                      </p:tavLst>
                                    </p:anim>
                                    <p:anim calcmode="lin" valueType="num">
                                      <p:cBhvr>
                                        <p:cTn id="3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4"/>
                                        </p:tgtEl>
                                      </p:cBhvr>
                                    </p:animEffect>
                                  </p:childTnLst>
                                </p:cTn>
                              </p:par>
                              <p:par>
                                <p:cTn id="37" presetID="29"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ppt_x</p:attrName>
                                        </p:attrNameLst>
                                      </p:cBhvr>
                                      <p:tavLst>
                                        <p:tav tm="0">
                                          <p:val>
                                            <p:strVal val="#ppt_x-.2"/>
                                          </p:val>
                                        </p:tav>
                                        <p:tav tm="100000">
                                          <p:val>
                                            <p:strVal val="#ppt_x"/>
                                          </p:val>
                                        </p:tav>
                                      </p:tavLst>
                                    </p:anim>
                                    <p:anim calcmode="lin" valueType="num">
                                      <p:cBhvr>
                                        <p:cTn id="4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6"/>
                                        </p:tgtEl>
                                      </p:cBhvr>
                                    </p:animEffect>
                                  </p:childTnLst>
                                </p:cTn>
                              </p:par>
                              <p:par>
                                <p:cTn id="42" presetID="29"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ppt_x</p:attrName>
                                        </p:attrNameLst>
                                      </p:cBhvr>
                                      <p:tavLst>
                                        <p:tav tm="0">
                                          <p:val>
                                            <p:strVal val="#ppt_x-.2"/>
                                          </p:val>
                                        </p:tav>
                                        <p:tav tm="100000">
                                          <p:val>
                                            <p:strVal val="#ppt_x"/>
                                          </p:val>
                                        </p:tav>
                                      </p:tavLst>
                                    </p:anim>
                                    <p:anim calcmode="lin" valueType="num">
                                      <p:cBhvr>
                                        <p:cTn id="4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7"/>
                                        </p:tgtEl>
                                      </p:cBhvr>
                                    </p:animEffect>
                                  </p:childTnLst>
                                </p:cTn>
                              </p:par>
                              <p:par>
                                <p:cTn id="47" presetID="29"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ppt_x</p:attrName>
                                        </p:attrNameLst>
                                      </p:cBhvr>
                                      <p:tavLst>
                                        <p:tav tm="0">
                                          <p:val>
                                            <p:strVal val="#ppt_x-.2"/>
                                          </p:val>
                                        </p:tav>
                                        <p:tav tm="100000">
                                          <p:val>
                                            <p:strVal val="#ppt_x"/>
                                          </p:val>
                                        </p:tav>
                                      </p:tavLst>
                                    </p:anim>
                                    <p:anim calcmode="lin" valueType="num">
                                      <p:cBhvr>
                                        <p:cTn id="50"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8"/>
                                        </p:tgtEl>
                                      </p:cBhvr>
                                    </p:animEffect>
                                  </p:childTnLst>
                                </p:cTn>
                              </p:par>
                              <p:par>
                                <p:cTn id="52" presetID="29"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ppt_x</p:attrName>
                                        </p:attrNameLst>
                                      </p:cBhvr>
                                      <p:tavLst>
                                        <p:tav tm="0">
                                          <p:val>
                                            <p:strVal val="#ppt_x-.2"/>
                                          </p:val>
                                        </p:tav>
                                        <p:tav tm="100000">
                                          <p:val>
                                            <p:strVal val="#ppt_x"/>
                                          </p:val>
                                        </p:tav>
                                      </p:tavLst>
                                    </p:anim>
                                    <p:anim calcmode="lin" valueType="num">
                                      <p:cBhvr>
                                        <p:cTn id="5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4" cstate="print"/>
          <a:srcRect/>
          <a:stretch>
            <a:fillRect/>
          </a:stretch>
        </p:blipFill>
        <p:spPr bwMode="auto">
          <a:xfrm>
            <a:off x="-380995" y="3550993"/>
            <a:ext cx="1358931" cy="3308595"/>
          </a:xfrm>
          <a:prstGeom prst="rect">
            <a:avLst/>
          </a:prstGeom>
          <a:noFill/>
        </p:spPr>
      </p:pic>
      <p:sp>
        <p:nvSpPr>
          <p:cNvPr id="10" name="矩形 9"/>
          <p:cNvSpPr/>
          <p:nvPr/>
        </p:nvSpPr>
        <p:spPr>
          <a:xfrm>
            <a:off x="880232" y="1715282"/>
            <a:ext cx="4643470" cy="1643074"/>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sz="1500" dirty="0" smtClean="0">
                <a:solidFill>
                  <a:schemeClr val="tx1"/>
                </a:solidFill>
                <a:latin typeface="微软雅黑" panose="020B0503020204020204" pitchFamily="34" charset="-122"/>
                <a:ea typeface="微软雅黑" panose="020B0503020204020204" pitchFamily="34" charset="-122"/>
              </a:rPr>
              <a:t>4</a:t>
            </a:r>
            <a:r>
              <a:rPr lang="zh-CN" altLang="en-US" sz="1500" dirty="0" smtClean="0">
                <a:solidFill>
                  <a:schemeClr val="tx1"/>
                </a:solidFill>
                <a:latin typeface="微软雅黑" panose="020B0503020204020204" pitchFamily="34" charset="-122"/>
                <a:ea typeface="微软雅黑" panose="020B0503020204020204" pitchFamily="34" charset="-122"/>
              </a:rPr>
              <a:t>）确定角点设计高程</a:t>
            </a: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将图</a:t>
            </a:r>
            <a:r>
              <a:rPr lang="en-US" sz="1500" dirty="0" smtClean="0">
                <a:solidFill>
                  <a:schemeClr val="tx1"/>
                </a:solidFill>
                <a:latin typeface="微软雅黑" panose="020B0503020204020204" pitchFamily="34" charset="-122"/>
                <a:ea typeface="微软雅黑" panose="020B0503020204020204" pitchFamily="34" charset="-122"/>
              </a:rPr>
              <a:t>2-18</a:t>
            </a:r>
            <a:r>
              <a:rPr lang="zh-CN" altLang="en-US" sz="1500" dirty="0" smtClean="0">
                <a:solidFill>
                  <a:schemeClr val="tx1"/>
                </a:solidFill>
                <a:latin typeface="微软雅黑" panose="020B0503020204020204" pitchFamily="34" charset="-122"/>
                <a:ea typeface="微软雅黑" panose="020B0503020204020204" pitchFamily="34" charset="-122"/>
              </a:rPr>
              <a:t>按所给已知条件画成立体图，如图</a:t>
            </a:r>
            <a:r>
              <a:rPr lang="en-US" sz="1500" dirty="0" smtClean="0">
                <a:solidFill>
                  <a:schemeClr val="tx1"/>
                </a:solidFill>
                <a:latin typeface="微软雅黑" panose="020B0503020204020204" pitchFamily="34" charset="-122"/>
                <a:ea typeface="微软雅黑" panose="020B0503020204020204" pitchFamily="34" charset="-122"/>
              </a:rPr>
              <a:t>2-21</a:t>
            </a:r>
            <a:r>
              <a:rPr lang="zh-CN" altLang="en-US" sz="1500" dirty="0" smtClean="0">
                <a:solidFill>
                  <a:schemeClr val="tx1"/>
                </a:solidFill>
                <a:latin typeface="微软雅黑" panose="020B0503020204020204" pitchFamily="34" charset="-122"/>
                <a:ea typeface="微软雅黑" panose="020B0503020204020204" pitchFamily="34" charset="-122"/>
              </a:rPr>
              <a:t>所示。设角点</a:t>
            </a:r>
            <a:r>
              <a:rPr lang="en-US" sz="1500" dirty="0" smtClean="0">
                <a:solidFill>
                  <a:schemeClr val="tx1"/>
                </a:solidFill>
                <a:latin typeface="微软雅黑" panose="020B0503020204020204" pitchFamily="34" charset="-122"/>
                <a:ea typeface="微软雅黑" panose="020B0503020204020204" pitchFamily="34" charset="-122"/>
              </a:rPr>
              <a:t>1-1</a:t>
            </a:r>
            <a:r>
              <a:rPr lang="zh-CN" altLang="en-US" sz="1500" dirty="0" smtClean="0">
                <a:solidFill>
                  <a:schemeClr val="tx1"/>
                </a:solidFill>
                <a:latin typeface="微软雅黑" panose="020B0503020204020204" pitchFamily="34" charset="-122"/>
                <a:ea typeface="微软雅黑" panose="020B0503020204020204" pitchFamily="34" charset="-122"/>
              </a:rPr>
              <a:t>的设计高程为</a:t>
            </a:r>
            <a:r>
              <a:rPr lang="en-US" sz="15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en-US" sz="1500" dirty="0" smtClean="0">
                <a:solidFill>
                  <a:schemeClr val="tx1"/>
                </a:solidFill>
                <a:latin typeface="微软雅黑" panose="020B0503020204020204" pitchFamily="34" charset="-122"/>
                <a:ea typeface="微软雅黑" panose="020B0503020204020204" pitchFamily="34" charset="-122"/>
              </a:rPr>
              <a:t>，则依给定的坡度、坡向和方格边长，可算出其他各角点的假定设计高程。</a:t>
            </a:r>
            <a:endParaRPr lang="en-US" altLang="zh-CN" sz="1500" dirty="0" smtClean="0">
              <a:solidFill>
                <a:schemeClr val="tx1"/>
              </a:solidFill>
              <a:latin typeface="微软雅黑" panose="020B0503020204020204" pitchFamily="34" charset="-122"/>
              <a:ea typeface="微软雅黑" panose="020B0503020204020204" pitchFamily="34" charset="-122"/>
            </a:endParaRPr>
          </a:p>
        </p:txBody>
      </p:sp>
      <p:pic>
        <p:nvPicPr>
          <p:cNvPr id="11" name="Picture 8" descr="1-14"/>
          <p:cNvPicPr>
            <a:picLocks noChangeAspect="1" noChangeArrowheads="1"/>
          </p:cNvPicPr>
          <p:nvPr/>
        </p:nvPicPr>
        <p:blipFill>
          <a:blip r:embed="rId5" cstate="print"/>
          <a:srcRect/>
          <a:stretch>
            <a:fillRect/>
          </a:stretch>
        </p:blipFill>
        <p:spPr bwMode="auto">
          <a:xfrm>
            <a:off x="1594612" y="3358356"/>
            <a:ext cx="3422646" cy="3152438"/>
          </a:xfrm>
          <a:prstGeom prst="rect">
            <a:avLst/>
          </a:prstGeom>
          <a:noFill/>
          <a:ln w="9525">
            <a:noFill/>
            <a:miter lim="800000"/>
            <a:headEnd/>
            <a:tailEnd/>
          </a:ln>
        </p:spPr>
      </p:pic>
      <p:sp>
        <p:nvSpPr>
          <p:cNvPr id="12" name="矩形 11"/>
          <p:cNvSpPr/>
          <p:nvPr/>
        </p:nvSpPr>
        <p:spPr>
          <a:xfrm>
            <a:off x="5523702" y="1000238"/>
            <a:ext cx="5715040" cy="550139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例如，角点</a:t>
            </a:r>
            <a:r>
              <a:rPr lang="en-US" sz="1500" dirty="0" smtClean="0">
                <a:solidFill>
                  <a:schemeClr val="tx1"/>
                </a:solidFill>
                <a:latin typeface="微软雅黑" panose="020B0503020204020204" pitchFamily="34" charset="-122"/>
                <a:ea typeface="微软雅黑" panose="020B0503020204020204" pitchFamily="34" charset="-122"/>
              </a:rPr>
              <a:t>2-1</a:t>
            </a:r>
            <a:r>
              <a:rPr lang="zh-CN" altLang="en-US" sz="1500" dirty="0" smtClean="0">
                <a:solidFill>
                  <a:schemeClr val="tx1"/>
                </a:solidFill>
                <a:latin typeface="微软雅黑" panose="020B0503020204020204" pitchFamily="34" charset="-122"/>
                <a:ea typeface="微软雅黑" panose="020B0503020204020204" pitchFamily="34" charset="-122"/>
              </a:rPr>
              <a:t>在角点</a:t>
            </a:r>
            <a:r>
              <a:rPr lang="en-US" sz="1500" dirty="0" smtClean="0">
                <a:solidFill>
                  <a:schemeClr val="tx1"/>
                </a:solidFill>
                <a:latin typeface="微软雅黑" panose="020B0503020204020204" pitchFamily="34" charset="-122"/>
                <a:ea typeface="微软雅黑" panose="020B0503020204020204" pitchFamily="34" charset="-122"/>
              </a:rPr>
              <a:t>1-1</a:t>
            </a:r>
            <a:r>
              <a:rPr lang="zh-CN" altLang="en-US" sz="1500" dirty="0" smtClean="0">
                <a:solidFill>
                  <a:schemeClr val="tx1"/>
                </a:solidFill>
                <a:latin typeface="微软雅黑" panose="020B0503020204020204" pitchFamily="34" charset="-122"/>
                <a:ea typeface="微软雅黑" panose="020B0503020204020204" pitchFamily="34" charset="-122"/>
              </a:rPr>
              <a:t>的下坡，水平距离</a:t>
            </a:r>
            <a:r>
              <a:rPr lang="en-US" sz="15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sz="1500" dirty="0" smtClean="0">
                <a:solidFill>
                  <a:schemeClr val="tx1"/>
                </a:solidFill>
                <a:latin typeface="微软雅黑" panose="020B0503020204020204" pitchFamily="34" charset="-122"/>
                <a:ea typeface="微软雅黑" panose="020B0503020204020204" pitchFamily="34" charset="-122"/>
              </a:rPr>
              <a:t>为</a:t>
            </a:r>
            <a:r>
              <a:rPr lang="en-US" sz="1500" dirty="0" smtClean="0">
                <a:solidFill>
                  <a:schemeClr val="tx1"/>
                </a:solidFill>
                <a:latin typeface="微软雅黑" panose="020B0503020204020204" pitchFamily="34" charset="-122"/>
                <a:ea typeface="微软雅黑" panose="020B0503020204020204" pitchFamily="34" charset="-122"/>
              </a:rPr>
              <a:t>20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微软雅黑" panose="020B0503020204020204" pitchFamily="34" charset="-122"/>
                <a:ea typeface="微软雅黑" panose="020B0503020204020204" pitchFamily="34" charset="-122"/>
              </a:rPr>
              <a:t>，设计坡度</a:t>
            </a:r>
            <a:r>
              <a:rPr lang="en-US" sz="1600" i="1"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1500" dirty="0" smtClean="0">
                <a:solidFill>
                  <a:schemeClr val="tx1"/>
                </a:solidFill>
                <a:latin typeface="微软雅黑" panose="020B0503020204020204" pitchFamily="34" charset="-122"/>
                <a:ea typeface="微软雅黑" panose="020B0503020204020204" pitchFamily="34" charset="-122"/>
              </a:rPr>
              <a:t>为</a:t>
            </a:r>
            <a:r>
              <a:rPr lang="en-US" sz="1500" dirty="0" smtClean="0">
                <a:solidFill>
                  <a:schemeClr val="tx1"/>
                </a:solidFill>
                <a:latin typeface="微软雅黑" panose="020B0503020204020204" pitchFamily="34" charset="-122"/>
                <a:ea typeface="微软雅黑" panose="020B0503020204020204" pitchFamily="34" charset="-122"/>
              </a:rPr>
              <a:t>1%</a:t>
            </a:r>
            <a:r>
              <a:rPr lang="zh-CN" altLang="en-US" sz="1500" dirty="0" smtClean="0">
                <a:solidFill>
                  <a:schemeClr val="tx1"/>
                </a:solidFill>
                <a:latin typeface="微软雅黑" panose="020B0503020204020204" pitchFamily="34" charset="-122"/>
                <a:ea typeface="微软雅黑" panose="020B0503020204020204" pitchFamily="34" charset="-122"/>
              </a:rPr>
              <a:t>，则角点</a:t>
            </a:r>
            <a:r>
              <a:rPr lang="en-US" sz="1500" dirty="0" smtClean="0">
                <a:solidFill>
                  <a:schemeClr val="tx1"/>
                </a:solidFill>
                <a:latin typeface="微软雅黑" panose="020B0503020204020204" pitchFamily="34" charset="-122"/>
                <a:ea typeface="微软雅黑" panose="020B0503020204020204" pitchFamily="34" charset="-122"/>
              </a:rPr>
              <a:t>2-1</a:t>
            </a:r>
            <a:r>
              <a:rPr lang="zh-CN" altLang="en-US" sz="1500" dirty="0" smtClean="0">
                <a:solidFill>
                  <a:schemeClr val="tx1"/>
                </a:solidFill>
                <a:latin typeface="微软雅黑" panose="020B0503020204020204" pitchFamily="34" charset="-122"/>
                <a:ea typeface="微软雅黑" panose="020B0503020204020204" pitchFamily="34" charset="-122"/>
              </a:rPr>
              <a:t>与角点</a:t>
            </a:r>
            <a:r>
              <a:rPr lang="en-US" sz="1500" dirty="0" smtClean="0">
                <a:solidFill>
                  <a:schemeClr val="tx1"/>
                </a:solidFill>
                <a:latin typeface="微软雅黑" panose="020B0503020204020204" pitchFamily="34" charset="-122"/>
                <a:ea typeface="微软雅黑" panose="020B0503020204020204" pitchFamily="34" charset="-122"/>
              </a:rPr>
              <a:t>1-1</a:t>
            </a:r>
            <a:r>
              <a:rPr lang="zh-CN" altLang="en-US" sz="1500" dirty="0" smtClean="0">
                <a:solidFill>
                  <a:schemeClr val="tx1"/>
                </a:solidFill>
                <a:latin typeface="微软雅黑" panose="020B0503020204020204" pitchFamily="34" charset="-122"/>
                <a:ea typeface="微软雅黑" panose="020B0503020204020204" pitchFamily="34" charset="-122"/>
              </a:rPr>
              <a:t>的高差可由坡度计算公式（</a:t>
            </a:r>
            <a:r>
              <a:rPr lang="en-US" sz="1500" dirty="0" smtClean="0">
                <a:solidFill>
                  <a:schemeClr val="tx1"/>
                </a:solidFill>
                <a:latin typeface="微软雅黑" panose="020B0503020204020204" pitchFamily="34" charset="-122"/>
                <a:ea typeface="微软雅黑" panose="020B0503020204020204" pitchFamily="34" charset="-122"/>
              </a:rPr>
              <a:t>2-5</a:t>
            </a:r>
            <a:r>
              <a:rPr lang="zh-CN" altLang="en-US" sz="1500" dirty="0" smtClean="0">
                <a:solidFill>
                  <a:schemeClr val="tx1"/>
                </a:solidFill>
                <a:latin typeface="微软雅黑" panose="020B0503020204020204" pitchFamily="34" charset="-122"/>
                <a:ea typeface="微软雅黑" panose="020B0503020204020204" pitchFamily="34" charset="-122"/>
              </a:rPr>
              <a:t>）求得，</a:t>
            </a:r>
            <a:r>
              <a:rPr lang="en-US" altLang="zh-CN"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h=0.2m</a:t>
            </a:r>
            <a:r>
              <a:rPr lang="en-US" sz="1500" dirty="0" smtClean="0">
                <a:solidFill>
                  <a:schemeClr val="tx1"/>
                </a:solidFill>
                <a:latin typeface="微软雅黑" panose="020B0503020204020204" pitchFamily="34" charset="-122"/>
                <a:ea typeface="微软雅黑" panose="020B0503020204020204" pitchFamily="34" charset="-122"/>
              </a:rPr>
              <a:t> </a:t>
            </a:r>
            <a:r>
              <a:rPr lang="zh-CN" altLang="en-US" sz="1500" dirty="0" smtClean="0">
                <a:solidFill>
                  <a:schemeClr val="tx1"/>
                </a:solidFill>
                <a:latin typeface="微软雅黑" panose="020B0503020204020204" pitchFamily="34" charset="-122"/>
                <a:ea typeface="微软雅黑" panose="020B0503020204020204" pitchFamily="34" charset="-122"/>
              </a:rPr>
              <a:t>。所以，角点</a:t>
            </a:r>
            <a:r>
              <a:rPr lang="en-US" sz="1500" dirty="0" smtClean="0">
                <a:solidFill>
                  <a:schemeClr val="tx1"/>
                </a:solidFill>
                <a:latin typeface="微软雅黑" panose="020B0503020204020204" pitchFamily="34" charset="-122"/>
                <a:ea typeface="微软雅黑" panose="020B0503020204020204" pitchFamily="34" charset="-122"/>
              </a:rPr>
              <a:t>2-1</a:t>
            </a:r>
            <a:r>
              <a:rPr lang="zh-CN" altLang="en-US" sz="1500" dirty="0" smtClean="0">
                <a:solidFill>
                  <a:schemeClr val="tx1"/>
                </a:solidFill>
                <a:latin typeface="微软雅黑" panose="020B0503020204020204" pitchFamily="34" charset="-122"/>
                <a:ea typeface="微软雅黑" panose="020B0503020204020204" pitchFamily="34" charset="-122"/>
              </a:rPr>
              <a:t>的设计高程为</a:t>
            </a:r>
            <a:r>
              <a:rPr lang="en-US" altLang="zh-CN"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(x-0.2)m</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500" dirty="0" smtClean="0">
                <a:solidFill>
                  <a:schemeClr val="tx1"/>
                </a:solidFill>
                <a:latin typeface="微软雅黑" panose="020B0503020204020204" pitchFamily="34" charset="-122"/>
                <a:ea typeface="微软雅黑" panose="020B0503020204020204" pitchFamily="34" charset="-122"/>
              </a:rPr>
              <a:t>。据此，可以推出纵向角点</a:t>
            </a:r>
            <a:r>
              <a:rPr lang="en-US" sz="1500" dirty="0" smtClean="0">
                <a:solidFill>
                  <a:schemeClr val="tx1"/>
                </a:solidFill>
                <a:latin typeface="微软雅黑" panose="020B0503020204020204" pitchFamily="34" charset="-122"/>
                <a:ea typeface="微软雅黑" panose="020B0503020204020204" pitchFamily="34" charset="-122"/>
              </a:rPr>
              <a:t>3-2</a:t>
            </a:r>
            <a:r>
              <a:rPr lang="zh-CN" altLang="en-US" sz="1500" dirty="0" smtClean="0">
                <a:solidFill>
                  <a:schemeClr val="tx1"/>
                </a:solidFill>
                <a:latin typeface="微软雅黑" panose="020B0503020204020204" pitchFamily="34" charset="-122"/>
                <a:ea typeface="微软雅黑" panose="020B0503020204020204" pitchFamily="34" charset="-122"/>
              </a:rPr>
              <a:t>的设计高程为</a:t>
            </a:r>
            <a:r>
              <a:rPr lang="en-US" altLang="zh-CN"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(x-0.4)m</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500" dirty="0" smtClean="0">
                <a:solidFill>
                  <a:schemeClr val="tx1"/>
                </a:solidFill>
                <a:latin typeface="微软雅黑" panose="020B0503020204020204" pitchFamily="34" charset="-122"/>
                <a:ea typeface="微软雅黑" panose="020B0503020204020204" pitchFamily="34" charset="-122"/>
              </a:rPr>
              <a:t>。依此类推，可以确定各角点的假定设计高程，如图</a:t>
            </a:r>
            <a:r>
              <a:rPr lang="en-US" sz="1500" dirty="0" smtClean="0">
                <a:solidFill>
                  <a:schemeClr val="tx1"/>
                </a:solidFill>
                <a:latin typeface="微软雅黑" panose="020B0503020204020204" pitchFamily="34" charset="-122"/>
                <a:ea typeface="微软雅黑" panose="020B0503020204020204" pitchFamily="34" charset="-122"/>
              </a:rPr>
              <a:t>2-21</a:t>
            </a:r>
            <a:r>
              <a:rPr lang="zh-CN" altLang="en-US" sz="1500" dirty="0" smtClean="0">
                <a:solidFill>
                  <a:schemeClr val="tx1"/>
                </a:solidFill>
                <a:latin typeface="微软雅黑" panose="020B0503020204020204" pitchFamily="34" charset="-122"/>
                <a:ea typeface="微软雅黑" panose="020B0503020204020204" pitchFamily="34" charset="-122"/>
              </a:rPr>
              <a:t>所示。</a:t>
            </a: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将图中各角点的假定设计高程代入公式（</a:t>
            </a:r>
            <a:r>
              <a:rPr lang="en-US" sz="1500" dirty="0" smtClean="0">
                <a:solidFill>
                  <a:schemeClr val="tx1"/>
                </a:solidFill>
                <a:latin typeface="微软雅黑" panose="020B0503020204020204" pitchFamily="34" charset="-122"/>
                <a:ea typeface="微软雅黑" panose="020B0503020204020204" pitchFamily="34" charset="-122"/>
              </a:rPr>
              <a:t>2-15</a:t>
            </a:r>
            <a:r>
              <a:rPr lang="zh-CN" altLang="en-US" sz="1500" dirty="0" smtClean="0">
                <a:solidFill>
                  <a:schemeClr val="tx1"/>
                </a:solidFill>
                <a:latin typeface="微软雅黑" panose="020B0503020204020204" pitchFamily="34" charset="-122"/>
                <a:ea typeface="微软雅黑" panose="020B0503020204020204" pitchFamily="34" charset="-122"/>
              </a:rPr>
              <a:t>）。计算如下：</a:t>
            </a:r>
            <a:endParaRPr lang="en-US" altLang="zh-CN" sz="15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5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5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5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endParaRPr lang="en-US" altLang="zh-CN" sz="15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将</a:t>
            </a:r>
            <a:r>
              <a:rPr lang="en-US" sz="1500" dirty="0" smtClean="0">
                <a:solidFill>
                  <a:schemeClr val="tx1"/>
                </a:solidFill>
                <a:latin typeface="微软雅黑" panose="020B0503020204020204" pitchFamily="34" charset="-122"/>
                <a:ea typeface="微软雅黑" panose="020B0503020204020204" pitchFamily="34" charset="-122"/>
              </a:rPr>
              <a:t> </a:t>
            </a:r>
            <a:r>
              <a:rPr lang="en-US" sz="15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sz="1500" i="1"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0</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=20.63m</a:t>
            </a:r>
            <a:r>
              <a:rPr lang="zh-CN" altLang="en-US" sz="1500" dirty="0" smtClean="0">
                <a:solidFill>
                  <a:schemeClr val="tx1"/>
                </a:solidFill>
                <a:latin typeface="微软雅黑" panose="020B0503020204020204" pitchFamily="34" charset="-122"/>
                <a:ea typeface="微软雅黑" panose="020B0503020204020204" pitchFamily="34" charset="-122"/>
              </a:rPr>
              <a:t>（上面已求得）代入上式，得</a:t>
            </a:r>
            <a:endParaRPr lang="en-US" altLang="zh-CN" sz="15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r>
              <a:rPr lang="en-US" altLang="zh-CN"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20.63=x-0.25</a:t>
            </a:r>
          </a:p>
          <a:p>
            <a:pPr indent="457200">
              <a:lnSpc>
                <a:spcPct val="150000"/>
              </a:lnSpc>
            </a:pPr>
            <a:r>
              <a:rPr lang="en-US" altLang="zh-CN"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x=20.88(m)</a:t>
            </a: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根据角点</a:t>
            </a:r>
            <a:r>
              <a:rPr lang="en-US" sz="1500" dirty="0" smtClean="0">
                <a:solidFill>
                  <a:schemeClr val="tx1"/>
                </a:solidFill>
                <a:latin typeface="微软雅黑" panose="020B0503020204020204" pitchFamily="34" charset="-122"/>
                <a:ea typeface="微软雅黑" panose="020B0503020204020204" pitchFamily="34" charset="-122"/>
              </a:rPr>
              <a:t>1-1</a:t>
            </a:r>
            <a:r>
              <a:rPr lang="zh-CN" altLang="en-US" sz="1500" dirty="0" smtClean="0">
                <a:solidFill>
                  <a:schemeClr val="tx1"/>
                </a:solidFill>
                <a:latin typeface="微软雅黑" panose="020B0503020204020204" pitchFamily="34" charset="-122"/>
                <a:ea typeface="微软雅黑" panose="020B0503020204020204" pitchFamily="34" charset="-122"/>
              </a:rPr>
              <a:t>的设计高程可以依次求出其他角点的设计高程，如图</a:t>
            </a:r>
            <a:r>
              <a:rPr lang="en-US" sz="1500" dirty="0" smtClean="0">
                <a:solidFill>
                  <a:schemeClr val="tx1"/>
                </a:solidFill>
                <a:latin typeface="微软雅黑" panose="020B0503020204020204" pitchFamily="34" charset="-122"/>
                <a:ea typeface="微软雅黑" panose="020B0503020204020204" pitchFamily="34" charset="-122"/>
              </a:rPr>
              <a:t>2-20</a:t>
            </a:r>
            <a:r>
              <a:rPr lang="zh-CN" altLang="en-US" sz="1500" dirty="0" smtClean="0">
                <a:solidFill>
                  <a:schemeClr val="tx1"/>
                </a:solidFill>
                <a:latin typeface="微软雅黑" panose="020B0503020204020204" pitchFamily="34" charset="-122"/>
                <a:ea typeface="微软雅黑" panose="020B0503020204020204" pitchFamily="34" charset="-122"/>
              </a:rPr>
              <a:t>所示。</a:t>
            </a:r>
            <a:endParaRPr lang="en-US" altLang="zh-CN" sz="1500" dirty="0" smtClean="0">
              <a:solidFill>
                <a:schemeClr val="tx1"/>
              </a:solidFill>
              <a:latin typeface="微软雅黑" panose="020B0503020204020204" pitchFamily="34" charset="-122"/>
              <a:ea typeface="微软雅黑" panose="020B0503020204020204" pitchFamily="34" charset="-122"/>
            </a:endParaRPr>
          </a:p>
        </p:txBody>
      </p:sp>
      <p:graphicFrame>
        <p:nvGraphicFramePr>
          <p:cNvPr id="14" name="Object 9"/>
          <p:cNvGraphicFramePr>
            <a:graphicFrameLocks noChangeAspect="1"/>
          </p:cNvGraphicFramePr>
          <p:nvPr/>
        </p:nvGraphicFramePr>
        <p:xfrm>
          <a:off x="6258225" y="3023914"/>
          <a:ext cx="4545630" cy="320868"/>
        </p:xfrm>
        <a:graphic>
          <a:graphicData uri="http://schemas.openxmlformats.org/presentationml/2006/ole">
            <p:oleObj spid="_x0000_s73733" name="Equation" r:id="rId6" imgW="3238500" imgH="228600" progId="">
              <p:embed/>
            </p:oleObj>
          </a:graphicData>
        </a:graphic>
      </p:graphicFrame>
      <p:graphicFrame>
        <p:nvGraphicFramePr>
          <p:cNvPr id="16" name="Object 11"/>
          <p:cNvGraphicFramePr>
            <a:graphicFrameLocks noChangeAspect="1"/>
          </p:cNvGraphicFramePr>
          <p:nvPr/>
        </p:nvGraphicFramePr>
        <p:xfrm>
          <a:off x="6138304" y="3353696"/>
          <a:ext cx="4746173" cy="320868"/>
        </p:xfrm>
        <a:graphic>
          <a:graphicData uri="http://schemas.openxmlformats.org/presentationml/2006/ole">
            <p:oleObj spid="_x0000_s73732" name="Equation" r:id="rId7" imgW="3378200" imgH="228600" progId="">
              <p:embed/>
            </p:oleObj>
          </a:graphicData>
        </a:graphic>
      </p:graphicFrame>
      <p:graphicFrame>
        <p:nvGraphicFramePr>
          <p:cNvPr id="17" name="Object 13"/>
          <p:cNvGraphicFramePr>
            <a:graphicFrameLocks noChangeAspect="1"/>
          </p:cNvGraphicFramePr>
          <p:nvPr/>
        </p:nvGraphicFramePr>
        <p:xfrm>
          <a:off x="6138305" y="3653499"/>
          <a:ext cx="3101724" cy="320868"/>
        </p:xfrm>
        <a:graphic>
          <a:graphicData uri="http://schemas.openxmlformats.org/presentationml/2006/ole">
            <p:oleObj spid="_x0000_s73731" name="Equation" r:id="rId8" imgW="2209800" imgH="228600" progId="">
              <p:embed/>
            </p:oleObj>
          </a:graphicData>
        </a:graphic>
      </p:graphicFrame>
      <p:graphicFrame>
        <p:nvGraphicFramePr>
          <p:cNvPr id="18" name="Object 15"/>
          <p:cNvGraphicFramePr>
            <a:graphicFrameLocks noChangeAspect="1"/>
          </p:cNvGraphicFramePr>
          <p:nvPr/>
        </p:nvGraphicFramePr>
        <p:xfrm>
          <a:off x="6123315" y="3998272"/>
          <a:ext cx="3155202" cy="320868"/>
        </p:xfrm>
        <a:graphic>
          <a:graphicData uri="http://schemas.openxmlformats.org/presentationml/2006/ole">
            <p:oleObj spid="_x0000_s73730" name="Equation" r:id="rId9" imgW="2247900" imgH="228600" progId="">
              <p:embed/>
            </p:oleObj>
          </a:graphicData>
        </a:graphic>
      </p:graphicFrame>
      <p:graphicFrame>
        <p:nvGraphicFramePr>
          <p:cNvPr id="19" name="Object 17"/>
          <p:cNvGraphicFramePr>
            <a:graphicFrameLocks noChangeAspect="1"/>
          </p:cNvGraphicFramePr>
          <p:nvPr/>
        </p:nvGraphicFramePr>
        <p:xfrm>
          <a:off x="6438103" y="4298075"/>
          <a:ext cx="4264875" cy="494672"/>
        </p:xfrm>
        <a:graphic>
          <a:graphicData uri="http://schemas.openxmlformats.org/presentationml/2006/ole">
            <p:oleObj spid="_x0000_s73729" name="Equation" r:id="rId10" imgW="3035300" imgH="355600" progId="">
              <p:embed/>
            </p:oleObj>
          </a:graphicData>
        </a:graphic>
      </p:graphicFrame>
      <p:sp>
        <p:nvSpPr>
          <p:cNvPr id="20" name="圆角矩形 19"/>
          <p:cNvSpPr/>
          <p:nvPr/>
        </p:nvSpPr>
        <p:spPr>
          <a:xfrm>
            <a:off x="952340" y="1238521"/>
            <a:ext cx="2190480"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chemeClr val="tx1"/>
                </a:solidFill>
                <a:latin typeface="微软雅黑" panose="020B0503020204020204" pitchFamily="34" charset="-122"/>
                <a:ea typeface="微软雅黑" panose="020B0503020204020204" pitchFamily="34" charset="-122"/>
              </a:rPr>
              <a:t>应用实例</a:t>
            </a:r>
            <a:endParaRPr lang="zh-CN" altLang="en-US" sz="2100" b="1" dirty="0">
              <a:solidFill>
                <a:schemeClr val="tx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383437" y="6580203"/>
            <a:ext cx="2480166"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图</a:t>
            </a:r>
            <a:r>
              <a:rPr lang="en-US" sz="1400" dirty="0" smtClean="0">
                <a:latin typeface="微软雅黑" panose="020B0503020204020204" pitchFamily="34" charset="-122"/>
                <a:ea typeface="微软雅黑" panose="020B0503020204020204" pitchFamily="34" charset="-122"/>
              </a:rPr>
              <a:t>2-21  </a:t>
            </a:r>
            <a:r>
              <a:rPr lang="zh-CN" altLang="en-US" sz="1400" dirty="0" smtClean="0">
                <a:latin typeface="微软雅黑" panose="020B0503020204020204" pitchFamily="34" charset="-122"/>
                <a:ea typeface="微软雅黑" panose="020B0503020204020204" pitchFamily="34" charset="-122"/>
              </a:rPr>
              <a:t>某景区广场的立体图</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par>
                                <p:cTn id="23" presetID="18" presetClass="entr" presetSubtype="1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down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ppt_x</p:attrName>
                                        </p:attrNameLst>
                                      </p:cBhvr>
                                      <p:tavLst>
                                        <p:tav tm="0">
                                          <p:val>
                                            <p:strVal val="#ppt_x-.2"/>
                                          </p:val>
                                        </p:tav>
                                        <p:tav tm="100000">
                                          <p:val>
                                            <p:strVal val="#ppt_x"/>
                                          </p:val>
                                        </p:tav>
                                      </p:tavLst>
                                    </p:anim>
                                    <p:anim calcmode="lin" valueType="num">
                                      <p:cBhvr>
                                        <p:cTn id="3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
                                        </p:tgtEl>
                                      </p:cBhvr>
                                    </p:animEffect>
                                  </p:childTnLst>
                                </p:cTn>
                              </p:par>
                              <p:par>
                                <p:cTn id="33" presetID="29"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ppt_x</p:attrName>
                                        </p:attrNameLst>
                                      </p:cBhvr>
                                      <p:tavLst>
                                        <p:tav tm="0">
                                          <p:val>
                                            <p:strVal val="#ppt_x-.2"/>
                                          </p:val>
                                        </p:tav>
                                        <p:tav tm="100000">
                                          <p:val>
                                            <p:strVal val="#ppt_x"/>
                                          </p:val>
                                        </p:tav>
                                      </p:tavLst>
                                    </p:anim>
                                    <p:anim calcmode="lin" valueType="num">
                                      <p:cBhvr>
                                        <p:cTn id="3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4"/>
                                        </p:tgtEl>
                                      </p:cBhvr>
                                    </p:animEffect>
                                  </p:childTnLst>
                                </p:cTn>
                              </p:par>
                              <p:par>
                                <p:cTn id="38" presetID="29"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ppt_x</p:attrName>
                                        </p:attrNameLst>
                                      </p:cBhvr>
                                      <p:tavLst>
                                        <p:tav tm="0">
                                          <p:val>
                                            <p:strVal val="#ppt_x-.2"/>
                                          </p:val>
                                        </p:tav>
                                        <p:tav tm="100000">
                                          <p:val>
                                            <p:strVal val="#ppt_x"/>
                                          </p:val>
                                        </p:tav>
                                      </p:tavLst>
                                    </p:anim>
                                    <p:anim calcmode="lin" valueType="num">
                                      <p:cBhvr>
                                        <p:cTn id="4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6"/>
                                        </p:tgtEl>
                                      </p:cBhvr>
                                    </p:animEffect>
                                  </p:childTnLst>
                                </p:cTn>
                              </p:par>
                              <p:par>
                                <p:cTn id="43" presetID="29"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1000" fill="hold"/>
                                        <p:tgtEl>
                                          <p:spTgt spid="17"/>
                                        </p:tgtEl>
                                        <p:attrNameLst>
                                          <p:attrName>ppt_x</p:attrName>
                                        </p:attrNameLst>
                                      </p:cBhvr>
                                      <p:tavLst>
                                        <p:tav tm="0">
                                          <p:val>
                                            <p:strVal val="#ppt_x-.2"/>
                                          </p:val>
                                        </p:tav>
                                        <p:tav tm="100000">
                                          <p:val>
                                            <p:strVal val="#ppt_x"/>
                                          </p:val>
                                        </p:tav>
                                      </p:tavLst>
                                    </p:anim>
                                    <p:anim calcmode="lin" valueType="num">
                                      <p:cBhvr>
                                        <p:cTn id="4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7"/>
                                        </p:tgtEl>
                                      </p:cBhvr>
                                    </p:animEffect>
                                  </p:childTnLst>
                                </p:cTn>
                              </p:par>
                              <p:par>
                                <p:cTn id="48" presetID="29"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1000" fill="hold"/>
                                        <p:tgtEl>
                                          <p:spTgt spid="18"/>
                                        </p:tgtEl>
                                        <p:attrNameLst>
                                          <p:attrName>ppt_x</p:attrName>
                                        </p:attrNameLst>
                                      </p:cBhvr>
                                      <p:tavLst>
                                        <p:tav tm="0">
                                          <p:val>
                                            <p:strVal val="#ppt_x-.2"/>
                                          </p:val>
                                        </p:tav>
                                        <p:tav tm="100000">
                                          <p:val>
                                            <p:strVal val="#ppt_x"/>
                                          </p:val>
                                        </p:tav>
                                      </p:tavLst>
                                    </p:anim>
                                    <p:anim calcmode="lin" valueType="num">
                                      <p:cBhvr>
                                        <p:cTn id="51"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8"/>
                                        </p:tgtEl>
                                      </p:cBhvr>
                                    </p:animEffect>
                                  </p:childTnLst>
                                </p:cTn>
                              </p:par>
                              <p:par>
                                <p:cTn id="53" presetID="29"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ppt_x</p:attrName>
                                        </p:attrNameLst>
                                      </p:cBhvr>
                                      <p:tavLst>
                                        <p:tav tm="0">
                                          <p:val>
                                            <p:strVal val="#ppt_x-.2"/>
                                          </p:val>
                                        </p:tav>
                                        <p:tav tm="100000">
                                          <p:val>
                                            <p:strVal val="#ppt_x"/>
                                          </p:val>
                                        </p:tav>
                                      </p:tavLst>
                                    </p:anim>
                                    <p:anim calcmode="lin" valueType="num">
                                      <p:cBhvr>
                                        <p:cTn id="56"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20" grpId="0" animBg="1"/>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4" cstate="print"/>
          <a:srcRect/>
          <a:stretch>
            <a:fillRect/>
          </a:stretch>
        </p:blipFill>
        <p:spPr bwMode="auto">
          <a:xfrm>
            <a:off x="-380995" y="3550993"/>
            <a:ext cx="1358931" cy="3308595"/>
          </a:xfrm>
          <a:prstGeom prst="rect">
            <a:avLst/>
          </a:prstGeom>
          <a:noFill/>
        </p:spPr>
      </p:pic>
      <p:sp>
        <p:nvSpPr>
          <p:cNvPr id="10" name="矩形 9"/>
          <p:cNvSpPr/>
          <p:nvPr/>
        </p:nvSpPr>
        <p:spPr>
          <a:xfrm>
            <a:off x="1102818" y="1933107"/>
            <a:ext cx="4571999" cy="28331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sz="1500" dirty="0" smtClean="0">
                <a:solidFill>
                  <a:schemeClr val="tx1"/>
                </a:solidFill>
                <a:latin typeface="微软雅黑" panose="020B0503020204020204" pitchFamily="34" charset="-122"/>
                <a:ea typeface="微软雅黑" panose="020B0503020204020204" pitchFamily="34" charset="-122"/>
              </a:rPr>
              <a:t>5</a:t>
            </a:r>
            <a:r>
              <a:rPr lang="zh-CN" altLang="en-US" sz="1500" dirty="0" smtClean="0">
                <a:solidFill>
                  <a:schemeClr val="tx1"/>
                </a:solidFill>
                <a:latin typeface="微软雅黑" panose="020B0503020204020204" pitchFamily="34" charset="-122"/>
                <a:ea typeface="微软雅黑" panose="020B0503020204020204" pitchFamily="34" charset="-122"/>
              </a:rPr>
              <a:t>）求施工高程</a:t>
            </a: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根据各角点的设计高程，可求出施工高程，从而确定挖方区与填方区。</a:t>
            </a: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施工高程</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zh-CN" altLang="en-US" sz="1500" dirty="0" smtClean="0">
                <a:solidFill>
                  <a:schemeClr val="tx1"/>
                </a:solidFill>
                <a:latin typeface="微软雅黑" panose="020B0503020204020204" pitchFamily="34" charset="-122"/>
                <a:ea typeface="微软雅黑" panose="020B0503020204020204" pitchFamily="34" charset="-122"/>
              </a:rPr>
              <a:t>原地形高程</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en-US" sz="1500" dirty="0" smtClean="0">
                <a:solidFill>
                  <a:schemeClr val="tx1"/>
                </a:solidFill>
                <a:latin typeface="微软雅黑" panose="020B0503020204020204" pitchFamily="34" charset="-122"/>
                <a:ea typeface="微软雅黑" panose="020B0503020204020204" pitchFamily="34" charset="-122"/>
              </a:rPr>
              <a:t> </a:t>
            </a:r>
            <a:r>
              <a:rPr lang="zh-CN" altLang="en-US" sz="1500" dirty="0" smtClean="0">
                <a:solidFill>
                  <a:schemeClr val="tx1"/>
                </a:solidFill>
                <a:latin typeface="微软雅黑" panose="020B0503020204020204" pitchFamily="34" charset="-122"/>
                <a:ea typeface="微软雅黑" panose="020B0503020204020204" pitchFamily="34" charset="-122"/>
              </a:rPr>
              <a:t>设计高程      （</a:t>
            </a:r>
            <a:r>
              <a:rPr lang="en-US" sz="1500" dirty="0" smtClean="0">
                <a:solidFill>
                  <a:schemeClr val="tx1"/>
                </a:solidFill>
                <a:latin typeface="微软雅黑" panose="020B0503020204020204" pitchFamily="34" charset="-122"/>
                <a:ea typeface="微软雅黑" panose="020B0503020204020204" pitchFamily="34" charset="-122"/>
              </a:rPr>
              <a:t>2-16</a:t>
            </a:r>
            <a:r>
              <a:rPr lang="zh-CN" altLang="en-US" sz="1500" dirty="0" smtClean="0">
                <a:solidFill>
                  <a:schemeClr val="tx1"/>
                </a:solidFill>
                <a:latin typeface="微软雅黑" panose="020B0503020204020204" pitchFamily="34" charset="-122"/>
                <a:ea typeface="微软雅黑" panose="020B0503020204020204" pitchFamily="34" charset="-122"/>
              </a:rPr>
              <a:t>）</a:t>
            </a: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得数为“＋”号的，为挖方；得数为“－”号的，为填方。由式（</a:t>
            </a:r>
            <a:r>
              <a:rPr lang="en-US" sz="1500" dirty="0" smtClean="0">
                <a:solidFill>
                  <a:schemeClr val="tx1"/>
                </a:solidFill>
                <a:latin typeface="微软雅黑" panose="020B0503020204020204" pitchFamily="34" charset="-122"/>
                <a:ea typeface="微软雅黑" panose="020B0503020204020204" pitchFamily="34" charset="-122"/>
              </a:rPr>
              <a:t>2-16</a:t>
            </a:r>
            <a:r>
              <a:rPr lang="zh-CN" altLang="en-US" sz="1500" dirty="0" smtClean="0">
                <a:solidFill>
                  <a:schemeClr val="tx1"/>
                </a:solidFill>
                <a:latin typeface="微软雅黑" panose="020B0503020204020204" pitchFamily="34" charset="-122"/>
                <a:ea typeface="微软雅黑" panose="020B0503020204020204" pitchFamily="34" charset="-122"/>
              </a:rPr>
              <a:t>）可以求得各角点的施工高程，并标注在图上，如图</a:t>
            </a:r>
            <a:r>
              <a:rPr lang="en-US" sz="1500" dirty="0" smtClean="0">
                <a:solidFill>
                  <a:schemeClr val="tx1"/>
                </a:solidFill>
                <a:latin typeface="微软雅黑" panose="020B0503020204020204" pitchFamily="34" charset="-122"/>
                <a:ea typeface="微软雅黑" panose="020B0503020204020204" pitchFamily="34" charset="-122"/>
              </a:rPr>
              <a:t>2-20</a:t>
            </a:r>
            <a:r>
              <a:rPr lang="zh-CN" altLang="en-US" sz="1500" dirty="0" smtClean="0">
                <a:solidFill>
                  <a:schemeClr val="tx1"/>
                </a:solidFill>
                <a:latin typeface="微软雅黑" panose="020B0503020204020204" pitchFamily="34" charset="-122"/>
                <a:ea typeface="微软雅黑" panose="020B0503020204020204" pitchFamily="34" charset="-122"/>
              </a:rPr>
              <a:t>所示。</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6082050" y="1858158"/>
            <a:ext cx="5513882" cy="28781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sz="1500" dirty="0" smtClean="0">
                <a:solidFill>
                  <a:schemeClr val="tx1"/>
                </a:solidFill>
                <a:latin typeface="微软雅黑" panose="020B0503020204020204" pitchFamily="34" charset="-122"/>
                <a:ea typeface="微软雅黑" panose="020B0503020204020204" pitchFamily="34" charset="-122"/>
              </a:rPr>
              <a:t>6</a:t>
            </a:r>
            <a:r>
              <a:rPr lang="zh-CN" altLang="en-US" sz="1500" dirty="0" smtClean="0">
                <a:solidFill>
                  <a:schemeClr val="tx1"/>
                </a:solidFill>
                <a:latin typeface="微软雅黑" panose="020B0503020204020204" pitchFamily="34" charset="-122"/>
                <a:ea typeface="微软雅黑" panose="020B0503020204020204" pitchFamily="34" charset="-122"/>
              </a:rPr>
              <a:t>）确定零点线</a:t>
            </a: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相邻两角点，如施工高程一个为“＋”数，一个为“－”数，则它们之间一定有零点存在。</a:t>
            </a: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如图</a:t>
            </a:r>
            <a:r>
              <a:rPr lang="en-US" sz="1500" dirty="0" smtClean="0">
                <a:solidFill>
                  <a:schemeClr val="tx1"/>
                </a:solidFill>
                <a:latin typeface="微软雅黑" panose="020B0503020204020204" pitchFamily="34" charset="-122"/>
                <a:ea typeface="微软雅黑" panose="020B0503020204020204" pitchFamily="34" charset="-122"/>
              </a:rPr>
              <a:t>2-22</a:t>
            </a:r>
            <a:r>
              <a:rPr lang="zh-CN" altLang="en-US" sz="1500" dirty="0" smtClean="0">
                <a:solidFill>
                  <a:schemeClr val="tx1"/>
                </a:solidFill>
                <a:latin typeface="微软雅黑" panose="020B0503020204020204" pitchFamily="34" charset="-122"/>
                <a:ea typeface="微软雅黑" panose="020B0503020204020204" pitchFamily="34" charset="-122"/>
              </a:rPr>
              <a:t>所示，零点可由下式求得</a:t>
            </a:r>
          </a:p>
          <a:p>
            <a:pPr indent="457200">
              <a:lnSpc>
                <a:spcPct val="150000"/>
              </a:lnSpc>
            </a:pPr>
            <a:r>
              <a:rPr lang="en-US" sz="1500" dirty="0" smtClean="0">
                <a:solidFill>
                  <a:schemeClr val="tx1"/>
                </a:solidFill>
                <a:latin typeface="微软雅黑" panose="020B0503020204020204" pitchFamily="34" charset="-122"/>
                <a:ea typeface="微软雅黑" panose="020B0503020204020204" pitchFamily="34" charset="-122"/>
              </a:rPr>
              <a:t>                                           </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sz="1500" dirty="0" smtClean="0">
                <a:solidFill>
                  <a:schemeClr val="tx1"/>
                </a:solidFill>
                <a:latin typeface="微软雅黑" panose="020B0503020204020204" pitchFamily="34" charset="-122"/>
                <a:ea typeface="微软雅黑" panose="020B0503020204020204" pitchFamily="34" charset="-122"/>
              </a:rPr>
              <a:t>2-17</a:t>
            </a:r>
            <a:r>
              <a:rPr lang="zh-CN" altLang="en-US" sz="1500" dirty="0" smtClean="0">
                <a:solidFill>
                  <a:schemeClr val="tx1"/>
                </a:solidFill>
                <a:latin typeface="微软雅黑" panose="020B0503020204020204" pitchFamily="34" charset="-122"/>
                <a:ea typeface="微软雅黑" panose="020B0503020204020204" pitchFamily="34" charset="-122"/>
              </a:rPr>
              <a:t>）</a:t>
            </a: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式中：</a:t>
            </a:r>
            <a:r>
              <a:rPr lang="en-US" sz="15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x </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zh-CN" altLang="en-US" sz="1500" dirty="0" smtClean="0">
                <a:solidFill>
                  <a:schemeClr val="tx1"/>
                </a:solidFill>
                <a:latin typeface="微软雅黑" panose="020B0503020204020204" pitchFamily="34" charset="-122"/>
                <a:ea typeface="微软雅黑" panose="020B0503020204020204" pitchFamily="34" charset="-122"/>
              </a:rPr>
              <a:t>零点距</a:t>
            </a:r>
            <a:r>
              <a:rPr lang="en-US" sz="15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sz="15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500" dirty="0" smtClean="0">
                <a:solidFill>
                  <a:schemeClr val="tx1"/>
                </a:solidFill>
                <a:latin typeface="微软雅黑" panose="020B0503020204020204" pitchFamily="34" charset="-122"/>
                <a:ea typeface="微软雅黑" panose="020B0503020204020204" pitchFamily="34" charset="-122"/>
              </a:rPr>
              <a:t>一端角点的水平距离，</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微软雅黑" panose="020B0503020204020204" pitchFamily="34" charset="-122"/>
                <a:ea typeface="微软雅黑" panose="020B0503020204020204" pitchFamily="34" charset="-122"/>
              </a:rPr>
              <a:t>；</a:t>
            </a:r>
          </a:p>
          <a:p>
            <a:pPr indent="457200">
              <a:lnSpc>
                <a:spcPct val="150000"/>
              </a:lnSpc>
            </a:pPr>
            <a:r>
              <a:rPr lang="en-US" sz="15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h</a:t>
            </a:r>
            <a:r>
              <a:rPr lang="en-US" sz="15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sz="15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zh-CN" altLang="en-US" sz="1500" dirty="0" smtClean="0">
                <a:solidFill>
                  <a:schemeClr val="tx1"/>
                </a:solidFill>
                <a:latin typeface="微软雅黑" panose="020B0503020204020204" pitchFamily="34" charset="-122"/>
                <a:ea typeface="微软雅黑" panose="020B0503020204020204" pitchFamily="34" charset="-122"/>
              </a:rPr>
              <a:t>方格相邻两角点的施工高程绝对值，</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微软雅黑" panose="020B0503020204020204" pitchFamily="34" charset="-122"/>
                <a:ea typeface="微软雅黑" panose="020B0503020204020204" pitchFamily="34" charset="-122"/>
              </a:rPr>
              <a:t>；</a:t>
            </a:r>
          </a:p>
          <a:p>
            <a:pPr indent="457200">
              <a:lnSpc>
                <a:spcPct val="150000"/>
              </a:lnSpc>
            </a:pPr>
            <a:r>
              <a:rPr lang="en-US" sz="1500"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 </a:t>
            </a:r>
            <a:r>
              <a:rPr lang="en-US" altLang="zh-CN" sz="1500" dirty="0" smtClean="0">
                <a:solidFill>
                  <a:schemeClr val="tx1"/>
                </a:solidFill>
                <a:latin typeface="微软雅黑" panose="020B0503020204020204" pitchFamily="34" charset="-122"/>
                <a:ea typeface="微软雅黑" panose="020B0503020204020204" pitchFamily="34" charset="-122"/>
              </a:rPr>
              <a:t>——</a:t>
            </a:r>
            <a:r>
              <a:rPr lang="zh-CN" altLang="en-US" sz="1500" dirty="0" smtClean="0">
                <a:solidFill>
                  <a:schemeClr val="tx1"/>
                </a:solidFill>
                <a:latin typeface="微软雅黑" panose="020B0503020204020204" pitchFamily="34" charset="-122"/>
                <a:ea typeface="微软雅黑" panose="020B0503020204020204" pitchFamily="34" charset="-122"/>
              </a:rPr>
              <a:t>方格边长，</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微软雅黑" panose="020B0503020204020204" pitchFamily="34" charset="-122"/>
                <a:ea typeface="微软雅黑" panose="020B0503020204020204" pitchFamily="34" charset="-122"/>
              </a:rPr>
              <a:t>。 </a:t>
            </a:r>
            <a:endParaRPr lang="zh-CN" altLang="en-US" sz="1500" dirty="0">
              <a:solidFill>
                <a:schemeClr val="tx1"/>
              </a:solidFill>
              <a:latin typeface="微软雅黑" panose="020B0503020204020204" pitchFamily="34" charset="-122"/>
              <a:ea typeface="微软雅黑" panose="020B0503020204020204" pitchFamily="34" charset="-122"/>
            </a:endParaRPr>
          </a:p>
        </p:txBody>
      </p:sp>
      <p:graphicFrame>
        <p:nvGraphicFramePr>
          <p:cNvPr id="12" name="Object 1"/>
          <p:cNvGraphicFramePr>
            <a:graphicFrameLocks noChangeAspect="1"/>
          </p:cNvGraphicFramePr>
          <p:nvPr/>
        </p:nvGraphicFramePr>
        <p:xfrm>
          <a:off x="7402974" y="3342187"/>
          <a:ext cx="1523283" cy="329783"/>
        </p:xfrm>
        <a:graphic>
          <a:graphicData uri="http://schemas.openxmlformats.org/presentationml/2006/ole">
            <p:oleObj spid="_x0000_s74753" name="Equation" r:id="rId5" imgW="926698" imgH="203112" progId="">
              <p:embed/>
            </p:oleObj>
          </a:graphicData>
        </a:graphic>
      </p:graphicFrame>
      <p:pic>
        <p:nvPicPr>
          <p:cNvPr id="14" name="Picture 3" descr="1-15"/>
          <p:cNvPicPr>
            <a:picLocks noChangeAspect="1" noChangeArrowheads="1"/>
          </p:cNvPicPr>
          <p:nvPr/>
        </p:nvPicPr>
        <p:blipFill>
          <a:blip r:embed="rId6" cstate="print"/>
          <a:srcRect/>
          <a:stretch>
            <a:fillRect/>
          </a:stretch>
        </p:blipFill>
        <p:spPr bwMode="auto">
          <a:xfrm>
            <a:off x="6919002" y="4788111"/>
            <a:ext cx="3432747" cy="1378613"/>
          </a:xfrm>
          <a:prstGeom prst="rect">
            <a:avLst/>
          </a:prstGeom>
          <a:noFill/>
          <a:ln w="9525">
            <a:noFill/>
            <a:miter lim="800000"/>
            <a:headEnd/>
            <a:tailEnd/>
          </a:ln>
        </p:spPr>
      </p:pic>
      <p:sp>
        <p:nvSpPr>
          <p:cNvPr id="16" name="TextBox 15"/>
          <p:cNvSpPr txBox="1"/>
          <p:nvPr/>
        </p:nvSpPr>
        <p:spPr>
          <a:xfrm>
            <a:off x="7848391" y="6144866"/>
            <a:ext cx="1941557"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图</a:t>
            </a:r>
            <a:r>
              <a:rPr lang="en-US" sz="1400" dirty="0" smtClean="0">
                <a:latin typeface="微软雅黑" panose="020B0503020204020204" pitchFamily="34" charset="-122"/>
                <a:ea typeface="微软雅黑" panose="020B0503020204020204" pitchFamily="34" charset="-122"/>
              </a:rPr>
              <a:t>2-22  </a:t>
            </a:r>
            <a:r>
              <a:rPr lang="zh-CN" altLang="en-US" sz="1400" dirty="0" smtClean="0">
                <a:latin typeface="微软雅黑" panose="020B0503020204020204" pitchFamily="34" charset="-122"/>
                <a:ea typeface="微软雅黑" panose="020B0503020204020204" pitchFamily="34" charset="-122"/>
              </a:rPr>
              <a:t>求零点线位置</a:t>
            </a:r>
            <a:endParaRPr lang="zh-CN" altLang="en-US" sz="1400" dirty="0">
              <a:latin typeface="微软雅黑" panose="020B0503020204020204" pitchFamily="34" charset="-122"/>
              <a:ea typeface="微软雅黑" panose="020B0503020204020204" pitchFamily="34" charset="-122"/>
            </a:endParaRPr>
          </a:p>
        </p:txBody>
      </p:sp>
      <p:sp>
        <p:nvSpPr>
          <p:cNvPr id="17" name="圆角矩形 16"/>
          <p:cNvSpPr/>
          <p:nvPr/>
        </p:nvSpPr>
        <p:spPr>
          <a:xfrm>
            <a:off x="952340" y="1238521"/>
            <a:ext cx="2190480"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chemeClr val="tx1"/>
                </a:solidFill>
                <a:latin typeface="微软雅黑" panose="020B0503020204020204" pitchFamily="34" charset="-122"/>
                <a:ea typeface="微软雅黑" panose="020B0503020204020204" pitchFamily="34" charset="-122"/>
              </a:rPr>
              <a:t>应用实例</a:t>
            </a:r>
            <a:endParaRPr lang="zh-CN" altLang="en-US" sz="21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par>
                                <p:cTn id="27" presetID="5"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par>
                                <p:cTn id="30" presetID="5"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heckerboard(across)">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任务一   竖向设计的相关概念</a:t>
            </a:r>
            <a:endParaRPr lang="zh-CN" altLang="en-US" dirty="0"/>
          </a:p>
        </p:txBody>
      </p:sp>
      <p:sp>
        <p:nvSpPr>
          <p:cNvPr id="4" name="矩形 3"/>
          <p:cNvSpPr/>
          <p:nvPr/>
        </p:nvSpPr>
        <p:spPr>
          <a:xfrm>
            <a:off x="952340" y="762158"/>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二、园林地貌和地物</a:t>
            </a:r>
          </a:p>
        </p:txBody>
      </p:sp>
      <p:grpSp>
        <p:nvGrpSpPr>
          <p:cNvPr id="3" name="组合 4"/>
          <p:cNvGrpSpPr/>
          <p:nvPr/>
        </p:nvGrpSpPr>
        <p:grpSpPr>
          <a:xfrm>
            <a:off x="476149" y="3483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10761882" y="5803583"/>
            <a:ext cx="1072322" cy="10727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57120" y="5906885"/>
            <a:ext cx="718957" cy="71921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矩形 11"/>
          <p:cNvSpPr/>
          <p:nvPr/>
        </p:nvSpPr>
        <p:spPr>
          <a:xfrm>
            <a:off x="952340" y="1238521"/>
            <a:ext cx="10666686" cy="2096000"/>
          </a:xfrm>
          <a:prstGeom prst="rect">
            <a:avLst/>
          </a:prstGeom>
          <a:solidFill>
            <a:srgbClr val="DCEE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2100" b="1" dirty="0" smtClean="0">
                <a:solidFill>
                  <a:srgbClr val="C00000"/>
                </a:solidFill>
                <a:latin typeface="微软雅黑" panose="020B0503020204020204" pitchFamily="34" charset="-122"/>
                <a:ea typeface="微软雅黑" panose="020B0503020204020204" pitchFamily="34" charset="-122"/>
              </a:rPr>
              <a:t>园林地貌</a:t>
            </a:r>
            <a:r>
              <a:rPr lang="zh-CN" altLang="en-US" sz="2100" dirty="0" smtClean="0">
                <a:solidFill>
                  <a:schemeClr val="tx1"/>
                </a:solidFill>
                <a:latin typeface="微软雅黑" panose="020B0503020204020204" pitchFamily="34" charset="-122"/>
                <a:ea typeface="微软雅黑" panose="020B0503020204020204" pitchFamily="34" charset="-122"/>
              </a:rPr>
              <a:t>是指园林用地范围内的峰、坡、谷、湖、潭、溪、瀑等山水地形外貌。地貌是园林的骨架，是整个园林赖以生存的基础。</a:t>
            </a:r>
            <a:endParaRPr lang="en-US" altLang="zh-CN" sz="21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zh-CN" altLang="en-US" sz="2100" b="1" dirty="0" smtClean="0">
                <a:solidFill>
                  <a:srgbClr val="C00000"/>
                </a:solidFill>
                <a:latin typeface="微软雅黑" panose="020B0503020204020204" pitchFamily="34" charset="-122"/>
                <a:ea typeface="微软雅黑" panose="020B0503020204020204" pitchFamily="34" charset="-122"/>
              </a:rPr>
              <a:t>地物</a:t>
            </a:r>
            <a:r>
              <a:rPr lang="zh-CN" altLang="en-US" sz="2100" dirty="0" smtClean="0">
                <a:solidFill>
                  <a:schemeClr val="tx1"/>
                </a:solidFill>
                <a:latin typeface="微软雅黑" panose="020B0503020204020204" pitchFamily="34" charset="-122"/>
                <a:ea typeface="微软雅黑" panose="020B0503020204020204" pitchFamily="34" charset="-122"/>
              </a:rPr>
              <a:t>是指地表面上的固定性物体（包括自然形成和人工建造的），如居民点、道路、江河、树林和建筑物等。</a:t>
            </a:r>
            <a:endParaRPr lang="zh-CN" altLang="en-US" sz="2100" dirty="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952340" y="3330721"/>
            <a:ext cx="4607912"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三、等高线</a:t>
            </a:r>
          </a:p>
        </p:txBody>
      </p:sp>
      <p:sp>
        <p:nvSpPr>
          <p:cNvPr id="14" name="矩形 13"/>
          <p:cNvSpPr/>
          <p:nvPr/>
        </p:nvSpPr>
        <p:spPr>
          <a:xfrm>
            <a:off x="952340" y="3810886"/>
            <a:ext cx="5523820" cy="2683969"/>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等高线</a:t>
            </a:r>
            <a:r>
              <a:rPr lang="zh-CN" altLang="en-US" sz="2000" dirty="0" smtClean="0">
                <a:solidFill>
                  <a:schemeClr val="tx1"/>
                </a:solidFill>
                <a:latin typeface="微软雅黑" panose="020B0503020204020204" pitchFamily="34" charset="-122"/>
                <a:ea typeface="微软雅黑" panose="020B0503020204020204" pitchFamily="34" charset="-122"/>
              </a:rPr>
              <a:t>是一组垂直间距相等、平行于水平面的假想面，与自然地貌相切所得到的交点在平面上的投影，如图</a:t>
            </a:r>
            <a:r>
              <a:rPr lang="en-US" sz="2000" dirty="0" smtClean="0">
                <a:solidFill>
                  <a:schemeClr val="tx1"/>
                </a:solidFill>
                <a:latin typeface="微软雅黑" panose="020B0503020204020204" pitchFamily="34" charset="-122"/>
                <a:ea typeface="微软雅黑" panose="020B0503020204020204" pitchFamily="34" charset="-122"/>
              </a:rPr>
              <a:t>2-1</a:t>
            </a:r>
            <a:r>
              <a:rPr lang="zh-CN" altLang="en-US" sz="2000" dirty="0" smtClean="0">
                <a:solidFill>
                  <a:schemeClr val="tx1"/>
                </a:solidFill>
                <a:latin typeface="微软雅黑" panose="020B0503020204020204" pitchFamily="34" charset="-122"/>
                <a:ea typeface="微软雅黑" panose="020B0503020204020204" pitchFamily="34" charset="-122"/>
              </a:rPr>
              <a:t>所示。</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indent="609600">
              <a:lnSpc>
                <a:spcPct val="150000"/>
              </a:lnSpc>
            </a:pPr>
            <a:r>
              <a:rPr lang="zh-CN" altLang="en-US" sz="2000" dirty="0" smtClean="0">
                <a:solidFill>
                  <a:schemeClr val="tx1"/>
                </a:solidFill>
                <a:latin typeface="微软雅黑" panose="020B0503020204020204" pitchFamily="34" charset="-122"/>
                <a:ea typeface="微软雅黑" panose="020B0503020204020204" pitchFamily="34" charset="-122"/>
              </a:rPr>
              <a:t>给这组投影线标注上数值，便可用它在图样上表示地形的高低陡缓、峰峦位置、坡谷走向及溪地的深度等内容</a:t>
            </a:r>
            <a:r>
              <a:rPr lang="zh-CN" altLang="en-US" sz="2000" dirty="0" smtClean="0"/>
              <a:t>。</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15" name="Picture 2" descr="2-1"/>
          <p:cNvPicPr>
            <a:picLocks noChangeAspect="1" noChangeArrowheads="1"/>
          </p:cNvPicPr>
          <p:nvPr/>
        </p:nvPicPr>
        <p:blipFill>
          <a:blip r:embed="rId4" cstate="print">
            <a:grayscl/>
          </a:blip>
          <a:srcRect/>
          <a:stretch>
            <a:fillRect/>
          </a:stretch>
        </p:blipFill>
        <p:spPr bwMode="auto">
          <a:xfrm>
            <a:off x="6571398" y="3810886"/>
            <a:ext cx="4857152" cy="2391691"/>
          </a:xfrm>
          <a:prstGeom prst="rect">
            <a:avLst/>
          </a:prstGeom>
          <a:noFill/>
          <a:ln w="9525">
            <a:noFill/>
            <a:miter lim="800000"/>
            <a:headEnd/>
            <a:tailEnd/>
          </a:ln>
        </p:spPr>
      </p:pic>
      <p:sp>
        <p:nvSpPr>
          <p:cNvPr id="16" name="TextBox 15"/>
          <p:cNvSpPr txBox="1"/>
          <p:nvPr/>
        </p:nvSpPr>
        <p:spPr>
          <a:xfrm>
            <a:off x="8285687" y="6202577"/>
            <a:ext cx="1833501" cy="415494"/>
          </a:xfrm>
          <a:prstGeom prst="rect">
            <a:avLst/>
          </a:prstGeom>
          <a:noFill/>
        </p:spPr>
        <p:txBody>
          <a:bodyPr wrap="square" lIns="121917" tIns="60958" rIns="121917" bIns="60958" rtlCol="0">
            <a:spAutoFit/>
          </a:bodyPr>
          <a:lstStyle/>
          <a:p>
            <a:r>
              <a:rPr lang="zh-CN" altLang="en-US" sz="1900" dirty="0" smtClean="0">
                <a:latin typeface="微软雅黑" panose="020B0503020204020204" pitchFamily="34" charset="-122"/>
                <a:ea typeface="微软雅黑" panose="020B0503020204020204" pitchFamily="34" charset="-122"/>
              </a:rPr>
              <a:t>图</a:t>
            </a:r>
            <a:r>
              <a:rPr lang="en-US" sz="1900" dirty="0" smtClean="0">
                <a:latin typeface="微软雅黑" panose="020B0503020204020204" pitchFamily="34" charset="-122"/>
                <a:ea typeface="微软雅黑" panose="020B0503020204020204" pitchFamily="34" charset="-122"/>
              </a:rPr>
              <a:t>2-1  </a:t>
            </a:r>
            <a:r>
              <a:rPr lang="zh-CN" altLang="en-US" sz="1900" dirty="0" smtClean="0">
                <a:latin typeface="微软雅黑" panose="020B0503020204020204" pitchFamily="34" charset="-122"/>
                <a:ea typeface="微软雅黑" panose="020B0503020204020204" pitchFamily="34" charset="-122"/>
              </a:rPr>
              <a:t>等高线</a:t>
            </a: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2"/>
                                        </p:tgtEl>
                                        <p:attrNameLst>
                                          <p:attrName>style.visibility</p:attrName>
                                        </p:attrNameLst>
                                      </p:cBhvr>
                                      <p:to>
                                        <p:strVal val="visible"/>
                                      </p:to>
                                    </p:set>
                                    <p:anim calcmode="discrete" valueType="clr">
                                      <p:cBhvr override="childStyle">
                                        <p:cTn id="1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
                                        </p:tgtEl>
                                        <p:attrNameLst>
                                          <p:attrName>fillcolor</p:attrName>
                                        </p:attrNameLst>
                                      </p:cBhvr>
                                      <p:tavLst>
                                        <p:tav tm="0">
                                          <p:val>
                                            <p:clrVal>
                                              <a:schemeClr val="accent2"/>
                                            </p:clrVal>
                                          </p:val>
                                        </p:tav>
                                        <p:tav tm="50000">
                                          <p:val>
                                            <p:clrVal>
                                              <a:schemeClr val="hlink"/>
                                            </p:clrVal>
                                          </p:val>
                                        </p:tav>
                                      </p:tavLst>
                                    </p:anim>
                                    <p:set>
                                      <p:cBhvr>
                                        <p:cTn id="15" dur="80"/>
                                        <p:tgtEl>
                                          <p:spTgt spid="1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heckerboard(across)">
                                      <p:cBhvr>
                                        <p:cTn id="26" dur="500"/>
                                        <p:tgtEl>
                                          <p:spTgt spid="14"/>
                                        </p:tgtEl>
                                      </p:cBhvr>
                                    </p:animEffect>
                                  </p:childTnLst>
                                </p:cTn>
                              </p:par>
                              <p:par>
                                <p:cTn id="27" presetID="5"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500"/>
                                        <p:tgtEl>
                                          <p:spTgt spid="1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heckerboard(across)">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4" cstate="print"/>
          <a:srcRect/>
          <a:stretch>
            <a:fillRect/>
          </a:stretch>
        </p:blipFill>
        <p:spPr bwMode="auto">
          <a:xfrm>
            <a:off x="-380995" y="3550993"/>
            <a:ext cx="1358931" cy="3308595"/>
          </a:xfrm>
          <a:prstGeom prst="rect">
            <a:avLst/>
          </a:prstGeom>
          <a:noFill/>
        </p:spPr>
      </p:pic>
      <p:sp>
        <p:nvSpPr>
          <p:cNvPr id="10" name="矩形 9"/>
          <p:cNvSpPr/>
          <p:nvPr/>
        </p:nvSpPr>
        <p:spPr>
          <a:xfrm>
            <a:off x="2951934" y="1319014"/>
            <a:ext cx="7495082" cy="525405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6</a:t>
            </a:r>
            <a:r>
              <a:rPr lang="zh-CN" altLang="en-US" sz="1600" dirty="0" smtClean="0">
                <a:solidFill>
                  <a:schemeClr val="tx1"/>
                </a:solidFill>
                <a:latin typeface="微软雅黑" panose="020B0503020204020204" pitchFamily="34" charset="-122"/>
                <a:ea typeface="微软雅黑" panose="020B0503020204020204" pitchFamily="34" charset="-122"/>
              </a:rPr>
              <a:t>）确定零点线</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以方格</a:t>
            </a:r>
            <a:r>
              <a:rPr lang="en-US" sz="1400" dirty="0" smtClean="0">
                <a:solidFill>
                  <a:schemeClr val="tx1"/>
                </a:solidFill>
                <a:latin typeface="微软雅黑" panose="020B0503020204020204" pitchFamily="34" charset="-122"/>
                <a:ea typeface="微软雅黑" panose="020B0503020204020204" pitchFamily="34" charset="-122"/>
              </a:rPr>
              <a:t>Ⅳ</a:t>
            </a:r>
            <a:r>
              <a:rPr lang="zh-CN" altLang="en-US" sz="1400" dirty="0" smtClean="0">
                <a:solidFill>
                  <a:schemeClr val="tx1"/>
                </a:solidFill>
                <a:latin typeface="微软雅黑" panose="020B0503020204020204" pitchFamily="34" charset="-122"/>
                <a:ea typeface="微软雅黑" panose="020B0503020204020204" pitchFamily="34" charset="-122"/>
              </a:rPr>
              <a:t>的点</a:t>
            </a:r>
            <a:r>
              <a:rPr lang="en-US" sz="1400" dirty="0" smtClean="0">
                <a:solidFill>
                  <a:schemeClr val="tx1"/>
                </a:solidFill>
                <a:latin typeface="微软雅黑" panose="020B0503020204020204" pitchFamily="34" charset="-122"/>
                <a:ea typeface="微软雅黑" panose="020B0503020204020204" pitchFamily="34" charset="-122"/>
              </a:rPr>
              <a:t>1-4</a:t>
            </a:r>
            <a:r>
              <a:rPr lang="zh-CN" altLang="en-US" sz="1400" dirty="0" smtClean="0">
                <a:solidFill>
                  <a:schemeClr val="tx1"/>
                </a:solidFill>
                <a:latin typeface="微软雅黑" panose="020B0503020204020204" pitchFamily="34" charset="-122"/>
                <a:ea typeface="微软雅黑" panose="020B0503020204020204" pitchFamily="34" charset="-122"/>
              </a:rPr>
              <a:t>和点</a:t>
            </a:r>
            <a:r>
              <a:rPr lang="en-US" sz="1400" dirty="0" smtClean="0">
                <a:solidFill>
                  <a:schemeClr val="tx1"/>
                </a:solidFill>
                <a:latin typeface="微软雅黑" panose="020B0503020204020204" pitchFamily="34" charset="-122"/>
                <a:ea typeface="微软雅黑" panose="020B0503020204020204" pitchFamily="34" charset="-122"/>
              </a:rPr>
              <a:t>1-5</a:t>
            </a:r>
            <a:r>
              <a:rPr lang="zh-CN" altLang="en-US" sz="1400" dirty="0" smtClean="0">
                <a:solidFill>
                  <a:schemeClr val="tx1"/>
                </a:solidFill>
                <a:latin typeface="微软雅黑" panose="020B0503020204020204" pitchFamily="34" charset="-122"/>
                <a:ea typeface="微软雅黑" panose="020B0503020204020204" pitchFamily="34" charset="-122"/>
              </a:rPr>
              <a:t>为例，求其零点。</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                                                   </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所以，零点位置在距</a:t>
            </a:r>
            <a:r>
              <a:rPr lang="en-US" sz="1400" dirty="0" smtClean="0">
                <a:solidFill>
                  <a:schemeClr val="tx1"/>
                </a:solidFill>
                <a:latin typeface="微软雅黑" panose="020B0503020204020204" pitchFamily="34" charset="-122"/>
                <a:ea typeface="微软雅黑" panose="020B0503020204020204" pitchFamily="34" charset="-122"/>
              </a:rPr>
              <a:t>1-4</a:t>
            </a:r>
            <a:r>
              <a:rPr lang="zh-CN" altLang="en-US" sz="1400" dirty="0" smtClean="0">
                <a:solidFill>
                  <a:schemeClr val="tx1"/>
                </a:solidFill>
                <a:latin typeface="微软雅黑" panose="020B0503020204020204" pitchFamily="34" charset="-122"/>
                <a:ea typeface="微软雅黑" panose="020B0503020204020204" pitchFamily="34" charset="-122"/>
              </a:rPr>
              <a:t>点</a:t>
            </a:r>
            <a:r>
              <a:rPr lang="en-US" sz="1400" dirty="0" smtClean="0">
                <a:solidFill>
                  <a:schemeClr val="tx1"/>
                </a:solidFill>
                <a:latin typeface="微软雅黑" panose="020B0503020204020204" pitchFamily="34" charset="-122"/>
                <a:ea typeface="微软雅黑" panose="020B0503020204020204" pitchFamily="34" charset="-122"/>
              </a:rPr>
              <a:t>8.0 </a:t>
            </a:r>
            <a:r>
              <a:rPr lang="en-US"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400" dirty="0" smtClean="0">
                <a:solidFill>
                  <a:schemeClr val="tx1"/>
                </a:solidFill>
                <a:latin typeface="微软雅黑" panose="020B0503020204020204" pitchFamily="34" charset="-122"/>
                <a:ea typeface="微软雅黑" panose="020B0503020204020204" pitchFamily="34" charset="-122"/>
              </a:rPr>
              <a:t>处（或距</a:t>
            </a:r>
            <a:r>
              <a:rPr lang="en-US" sz="1400" dirty="0" smtClean="0">
                <a:solidFill>
                  <a:schemeClr val="tx1"/>
                </a:solidFill>
                <a:latin typeface="微软雅黑" panose="020B0503020204020204" pitchFamily="34" charset="-122"/>
                <a:ea typeface="微软雅黑" panose="020B0503020204020204" pitchFamily="34" charset="-122"/>
              </a:rPr>
              <a:t>1-5</a:t>
            </a:r>
            <a:r>
              <a:rPr lang="zh-CN" altLang="en-US" sz="1400" dirty="0" smtClean="0">
                <a:solidFill>
                  <a:schemeClr val="tx1"/>
                </a:solidFill>
                <a:latin typeface="微软雅黑" panose="020B0503020204020204" pitchFamily="34" charset="-122"/>
                <a:ea typeface="微软雅黑" panose="020B0503020204020204" pitchFamily="34" charset="-122"/>
              </a:rPr>
              <a:t>点</a:t>
            </a:r>
            <a:r>
              <a:rPr lang="en-US" sz="1400" dirty="0" smtClean="0">
                <a:solidFill>
                  <a:schemeClr val="tx1"/>
                </a:solidFill>
                <a:latin typeface="微软雅黑" panose="020B0503020204020204" pitchFamily="34" charset="-122"/>
                <a:ea typeface="微软雅黑" panose="020B0503020204020204" pitchFamily="34" charset="-122"/>
              </a:rPr>
              <a:t>12.0 </a:t>
            </a:r>
            <a:r>
              <a:rPr lang="en-US"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400" dirty="0" smtClean="0">
                <a:solidFill>
                  <a:schemeClr val="tx1"/>
                </a:solidFill>
                <a:latin typeface="微软雅黑" panose="020B0503020204020204" pitchFamily="34" charset="-122"/>
                <a:ea typeface="微软雅黑" panose="020B0503020204020204" pitchFamily="34" charset="-122"/>
              </a:rPr>
              <a:t>处）。</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同理将其余各零点的位置求出。</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依地形的特点，将各点连接成零点线，把挖方区和填方区分开，以便于计算，如图</a:t>
            </a:r>
            <a:r>
              <a:rPr lang="en-US" sz="1400" dirty="0" smtClean="0">
                <a:solidFill>
                  <a:schemeClr val="tx1"/>
                </a:solidFill>
                <a:latin typeface="微软雅黑" panose="020B0503020204020204" pitchFamily="34" charset="-122"/>
                <a:ea typeface="微软雅黑" panose="020B0503020204020204" pitchFamily="34" charset="-122"/>
              </a:rPr>
              <a:t>2-20</a:t>
            </a:r>
            <a:r>
              <a:rPr lang="zh-CN" altLang="en-US" sz="1400" dirty="0" smtClean="0">
                <a:solidFill>
                  <a:schemeClr val="tx1"/>
                </a:solidFill>
                <a:latin typeface="微软雅黑" panose="020B0503020204020204" pitchFamily="34" charset="-122"/>
                <a:ea typeface="微软雅黑" panose="020B0503020204020204" pitchFamily="34" charset="-122"/>
              </a:rPr>
              <a:t>所示。</a:t>
            </a:r>
            <a:endParaRPr lang="en-US" altLang="zh-CN" sz="1400" dirty="0" smtClean="0">
              <a:solidFill>
                <a:schemeClr val="tx1"/>
              </a:solidFill>
              <a:latin typeface="微软雅黑" panose="020B0503020204020204" pitchFamily="34" charset="-122"/>
              <a:ea typeface="微软雅黑" panose="020B0503020204020204" pitchFamily="34" charset="-122"/>
            </a:endParaRPr>
          </a:p>
        </p:txBody>
      </p:sp>
      <p:graphicFrame>
        <p:nvGraphicFramePr>
          <p:cNvPr id="11" name="Object 3"/>
          <p:cNvGraphicFramePr>
            <a:graphicFrameLocks noChangeAspect="1"/>
          </p:cNvGraphicFramePr>
          <p:nvPr/>
        </p:nvGraphicFramePr>
        <p:xfrm>
          <a:off x="3186160" y="2173453"/>
          <a:ext cx="3009270" cy="329783"/>
        </p:xfrm>
        <a:graphic>
          <a:graphicData uri="http://schemas.openxmlformats.org/presentationml/2006/ole">
            <p:oleObj spid="_x0000_s75794" name="Equation" r:id="rId5" imgW="2082800" imgH="228600" progId="">
              <p:embed/>
            </p:oleObj>
          </a:graphicData>
        </a:graphic>
      </p:graphicFrame>
      <p:graphicFrame>
        <p:nvGraphicFramePr>
          <p:cNvPr id="12" name="Object 5"/>
          <p:cNvGraphicFramePr>
            <a:graphicFrameLocks noChangeAspect="1"/>
          </p:cNvGraphicFramePr>
          <p:nvPr/>
        </p:nvGraphicFramePr>
        <p:xfrm>
          <a:off x="6969297" y="2158463"/>
          <a:ext cx="1968079" cy="344773"/>
        </p:xfrm>
        <a:graphic>
          <a:graphicData uri="http://schemas.openxmlformats.org/presentationml/2006/ole">
            <p:oleObj spid="_x0000_s75793" name="Equation" r:id="rId6" imgW="1308100" imgH="228600" progId="">
              <p:embed/>
            </p:oleObj>
          </a:graphicData>
        </a:graphic>
      </p:graphicFrame>
      <p:graphicFrame>
        <p:nvGraphicFramePr>
          <p:cNvPr id="14" name="Object 41"/>
          <p:cNvGraphicFramePr>
            <a:graphicFrameLocks noChangeAspect="1"/>
          </p:cNvGraphicFramePr>
          <p:nvPr/>
        </p:nvGraphicFramePr>
        <p:xfrm>
          <a:off x="3266728" y="3151560"/>
          <a:ext cx="2903110" cy="311048"/>
        </p:xfrm>
        <a:graphic>
          <a:graphicData uri="http://schemas.openxmlformats.org/presentationml/2006/ole">
            <p:oleObj spid="_x0000_s75792" name="Equation" r:id="rId7" imgW="2133600" imgH="228600" progId="">
              <p:embed/>
            </p:oleObj>
          </a:graphicData>
        </a:graphic>
      </p:graphicFrame>
      <p:graphicFrame>
        <p:nvGraphicFramePr>
          <p:cNvPr id="16" name="Object 43"/>
          <p:cNvGraphicFramePr>
            <a:graphicFrameLocks noChangeAspect="1"/>
          </p:cNvGraphicFramePr>
          <p:nvPr/>
        </p:nvGraphicFramePr>
        <p:xfrm>
          <a:off x="6884355" y="3117834"/>
          <a:ext cx="2038662" cy="359764"/>
        </p:xfrm>
        <a:graphic>
          <a:graphicData uri="http://schemas.openxmlformats.org/presentationml/2006/ole">
            <p:oleObj spid="_x0000_s75791" name="Equation" r:id="rId8" imgW="1295400" imgH="228600" progId="">
              <p:embed/>
            </p:oleObj>
          </a:graphicData>
        </a:graphic>
      </p:graphicFrame>
      <p:graphicFrame>
        <p:nvGraphicFramePr>
          <p:cNvPr id="17" name="Object 45"/>
          <p:cNvGraphicFramePr>
            <a:graphicFrameLocks noChangeAspect="1"/>
          </p:cNvGraphicFramePr>
          <p:nvPr/>
        </p:nvGraphicFramePr>
        <p:xfrm>
          <a:off x="3251739" y="3477597"/>
          <a:ext cx="3028012" cy="331837"/>
        </p:xfrm>
        <a:graphic>
          <a:graphicData uri="http://schemas.openxmlformats.org/presentationml/2006/ole">
            <p:oleObj spid="_x0000_s75790" name="Equation" r:id="rId9" imgW="2082800" imgH="228600" progId="">
              <p:embed/>
            </p:oleObj>
          </a:graphicData>
        </a:graphic>
      </p:graphicFrame>
      <p:graphicFrame>
        <p:nvGraphicFramePr>
          <p:cNvPr id="18" name="Object 47"/>
          <p:cNvGraphicFramePr>
            <a:graphicFrameLocks noChangeAspect="1"/>
          </p:cNvGraphicFramePr>
          <p:nvPr/>
        </p:nvGraphicFramePr>
        <p:xfrm>
          <a:off x="6841882" y="3492587"/>
          <a:ext cx="2136096" cy="366187"/>
        </p:xfrm>
        <a:graphic>
          <a:graphicData uri="http://schemas.openxmlformats.org/presentationml/2006/ole">
            <p:oleObj spid="_x0000_s75789" name="Equation" r:id="rId10" imgW="1333500" imgH="228600" progId="">
              <p:embed/>
            </p:oleObj>
          </a:graphicData>
        </a:graphic>
      </p:graphicFrame>
      <p:graphicFrame>
        <p:nvGraphicFramePr>
          <p:cNvPr id="19" name="Object 49"/>
          <p:cNvGraphicFramePr>
            <a:graphicFrameLocks noChangeAspect="1"/>
          </p:cNvGraphicFramePr>
          <p:nvPr/>
        </p:nvGraphicFramePr>
        <p:xfrm>
          <a:off x="3281718" y="3830605"/>
          <a:ext cx="2853757" cy="321550"/>
        </p:xfrm>
        <a:graphic>
          <a:graphicData uri="http://schemas.openxmlformats.org/presentationml/2006/ole">
            <p:oleObj spid="_x0000_s75788" name="Equation" r:id="rId11" imgW="2032000" imgH="228600" progId="">
              <p:embed/>
            </p:oleObj>
          </a:graphicData>
        </a:graphic>
      </p:graphicFrame>
      <p:graphicFrame>
        <p:nvGraphicFramePr>
          <p:cNvPr id="20" name="Object 51"/>
          <p:cNvGraphicFramePr>
            <a:graphicFrameLocks noChangeAspect="1"/>
          </p:cNvGraphicFramePr>
          <p:nvPr/>
        </p:nvGraphicFramePr>
        <p:xfrm>
          <a:off x="7029258" y="3814337"/>
          <a:ext cx="1885631" cy="362041"/>
        </p:xfrm>
        <a:graphic>
          <a:graphicData uri="http://schemas.openxmlformats.org/presentationml/2006/ole">
            <p:oleObj spid="_x0000_s75787" name="Equation" r:id="rId12" imgW="1193800" imgH="228600" progId="">
              <p:embed/>
            </p:oleObj>
          </a:graphicData>
        </a:graphic>
      </p:graphicFrame>
      <p:graphicFrame>
        <p:nvGraphicFramePr>
          <p:cNvPr id="21" name="Object 53"/>
          <p:cNvGraphicFramePr>
            <a:graphicFrameLocks noChangeAspect="1"/>
          </p:cNvGraphicFramePr>
          <p:nvPr/>
        </p:nvGraphicFramePr>
        <p:xfrm>
          <a:off x="3261125" y="4212116"/>
          <a:ext cx="2951176" cy="314792"/>
        </p:xfrm>
        <a:graphic>
          <a:graphicData uri="http://schemas.openxmlformats.org/presentationml/2006/ole">
            <p:oleObj spid="_x0000_s75786" name="Equation" r:id="rId13" imgW="2146300" imgH="228600" progId="">
              <p:embed/>
            </p:oleObj>
          </a:graphicData>
        </a:graphic>
      </p:graphicFrame>
      <p:graphicFrame>
        <p:nvGraphicFramePr>
          <p:cNvPr id="22" name="Object 55"/>
          <p:cNvGraphicFramePr>
            <a:graphicFrameLocks noChangeAspect="1"/>
          </p:cNvGraphicFramePr>
          <p:nvPr/>
        </p:nvGraphicFramePr>
        <p:xfrm>
          <a:off x="6924327" y="4180371"/>
          <a:ext cx="2023671" cy="357119"/>
        </p:xfrm>
        <a:graphic>
          <a:graphicData uri="http://schemas.openxmlformats.org/presentationml/2006/ole">
            <p:oleObj spid="_x0000_s75785" name="Equation" r:id="rId14" imgW="1295400" imgH="228600" progId="">
              <p:embed/>
            </p:oleObj>
          </a:graphicData>
        </a:graphic>
      </p:graphicFrame>
      <p:graphicFrame>
        <p:nvGraphicFramePr>
          <p:cNvPr id="23" name="Object 57"/>
          <p:cNvGraphicFramePr>
            <a:graphicFrameLocks noChangeAspect="1"/>
          </p:cNvGraphicFramePr>
          <p:nvPr/>
        </p:nvGraphicFramePr>
        <p:xfrm>
          <a:off x="3304830" y="4571879"/>
          <a:ext cx="2884979" cy="305020"/>
        </p:xfrm>
        <a:graphic>
          <a:graphicData uri="http://schemas.openxmlformats.org/presentationml/2006/ole">
            <p:oleObj spid="_x0000_s75784" name="Equation" r:id="rId15" imgW="2159000" imgH="228600" progId="">
              <p:embed/>
            </p:oleObj>
          </a:graphicData>
        </a:graphic>
      </p:graphicFrame>
      <p:graphicFrame>
        <p:nvGraphicFramePr>
          <p:cNvPr id="24" name="Object 59"/>
          <p:cNvGraphicFramePr>
            <a:graphicFrameLocks noChangeAspect="1"/>
          </p:cNvGraphicFramePr>
          <p:nvPr/>
        </p:nvGraphicFramePr>
        <p:xfrm>
          <a:off x="6984288" y="4541899"/>
          <a:ext cx="1978702" cy="339206"/>
        </p:xfrm>
        <a:graphic>
          <a:graphicData uri="http://schemas.openxmlformats.org/presentationml/2006/ole">
            <p:oleObj spid="_x0000_s75783" name="Equation" r:id="rId16" imgW="1333500" imgH="228600" progId="">
              <p:embed/>
            </p:oleObj>
          </a:graphicData>
        </a:graphic>
      </p:graphicFrame>
      <p:graphicFrame>
        <p:nvGraphicFramePr>
          <p:cNvPr id="25" name="Object 61"/>
          <p:cNvGraphicFramePr>
            <a:graphicFrameLocks noChangeAspect="1"/>
          </p:cNvGraphicFramePr>
          <p:nvPr/>
        </p:nvGraphicFramePr>
        <p:xfrm>
          <a:off x="3356668" y="4901662"/>
          <a:ext cx="2833141" cy="299539"/>
        </p:xfrm>
        <a:graphic>
          <a:graphicData uri="http://schemas.openxmlformats.org/presentationml/2006/ole">
            <p:oleObj spid="_x0000_s75782" name="Equation" r:id="rId17" imgW="2159000" imgH="228600" progId="">
              <p:embed/>
            </p:oleObj>
          </a:graphicData>
        </a:graphic>
      </p:graphicFrame>
      <p:graphicFrame>
        <p:nvGraphicFramePr>
          <p:cNvPr id="26" name="Object 63"/>
          <p:cNvGraphicFramePr>
            <a:graphicFrameLocks noChangeAspect="1"/>
          </p:cNvGraphicFramePr>
          <p:nvPr/>
        </p:nvGraphicFramePr>
        <p:xfrm>
          <a:off x="6869366" y="4856693"/>
          <a:ext cx="2048653" cy="351198"/>
        </p:xfrm>
        <a:graphic>
          <a:graphicData uri="http://schemas.openxmlformats.org/presentationml/2006/ole">
            <p:oleObj spid="_x0000_s75781" name="Equation" r:id="rId18" imgW="1333500" imgH="228600" progId="">
              <p:embed/>
            </p:oleObj>
          </a:graphicData>
        </a:graphic>
      </p:graphicFrame>
      <p:graphicFrame>
        <p:nvGraphicFramePr>
          <p:cNvPr id="27" name="Object 65"/>
          <p:cNvGraphicFramePr>
            <a:graphicFrameLocks noChangeAspect="1"/>
          </p:cNvGraphicFramePr>
          <p:nvPr/>
        </p:nvGraphicFramePr>
        <p:xfrm>
          <a:off x="3371659" y="5231446"/>
          <a:ext cx="2785670" cy="299803"/>
        </p:xfrm>
        <a:graphic>
          <a:graphicData uri="http://schemas.openxmlformats.org/presentationml/2006/ole">
            <p:oleObj spid="_x0000_s75780" name="Equation" r:id="rId19" imgW="2120900" imgH="228600" progId="">
              <p:embed/>
            </p:oleObj>
          </a:graphicData>
        </a:graphic>
      </p:graphicFrame>
      <p:graphicFrame>
        <p:nvGraphicFramePr>
          <p:cNvPr id="28" name="Object 67"/>
          <p:cNvGraphicFramePr>
            <a:graphicFrameLocks noChangeAspect="1"/>
          </p:cNvGraphicFramePr>
          <p:nvPr/>
        </p:nvGraphicFramePr>
        <p:xfrm>
          <a:off x="6869365" y="5216457"/>
          <a:ext cx="2098622" cy="359764"/>
        </p:xfrm>
        <a:graphic>
          <a:graphicData uri="http://schemas.openxmlformats.org/presentationml/2006/ole">
            <p:oleObj spid="_x0000_s75779" name="Equation" r:id="rId20" imgW="1333500" imgH="228600" progId="">
              <p:embed/>
            </p:oleObj>
          </a:graphicData>
        </a:graphic>
      </p:graphicFrame>
      <p:graphicFrame>
        <p:nvGraphicFramePr>
          <p:cNvPr id="29" name="Object 69"/>
          <p:cNvGraphicFramePr>
            <a:graphicFrameLocks noChangeAspect="1"/>
          </p:cNvGraphicFramePr>
          <p:nvPr/>
        </p:nvGraphicFramePr>
        <p:xfrm>
          <a:off x="3386648" y="5546240"/>
          <a:ext cx="2748203" cy="299804"/>
        </p:xfrm>
        <a:graphic>
          <a:graphicData uri="http://schemas.openxmlformats.org/presentationml/2006/ole">
            <p:oleObj spid="_x0000_s75778" name="Equation" r:id="rId21" imgW="2108200" imgH="228600" progId="">
              <p:embed/>
            </p:oleObj>
          </a:graphicData>
        </a:graphic>
      </p:graphicFrame>
      <p:graphicFrame>
        <p:nvGraphicFramePr>
          <p:cNvPr id="30" name="Object 71"/>
          <p:cNvGraphicFramePr>
            <a:graphicFrameLocks noChangeAspect="1"/>
          </p:cNvGraphicFramePr>
          <p:nvPr/>
        </p:nvGraphicFramePr>
        <p:xfrm>
          <a:off x="6909337" y="5540500"/>
          <a:ext cx="2068643" cy="352109"/>
        </p:xfrm>
        <a:graphic>
          <a:graphicData uri="http://schemas.openxmlformats.org/presentationml/2006/ole">
            <p:oleObj spid="_x0000_s75777" name="Equation" r:id="rId22" imgW="1346200" imgH="228600" progId="">
              <p:embed/>
            </p:oleObj>
          </a:graphicData>
        </a:graphic>
      </p:graphicFrame>
      <p:sp>
        <p:nvSpPr>
          <p:cNvPr id="31" name="圆角矩形 30"/>
          <p:cNvSpPr/>
          <p:nvPr/>
        </p:nvSpPr>
        <p:spPr>
          <a:xfrm>
            <a:off x="952340" y="1238521"/>
            <a:ext cx="2190480"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chemeClr val="tx1"/>
                </a:solidFill>
                <a:latin typeface="微软雅黑" panose="020B0503020204020204" pitchFamily="34" charset="-122"/>
                <a:ea typeface="微软雅黑" panose="020B0503020204020204" pitchFamily="34" charset="-122"/>
              </a:rPr>
              <a:t>应用实例</a:t>
            </a:r>
            <a:endParaRPr lang="zh-CN" altLang="en-US" sz="21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par>
                                <p:cTn id="22" presetID="29"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ppt_x</p:attrName>
                                        </p:attrNameLst>
                                      </p:cBhvr>
                                      <p:tavLst>
                                        <p:tav tm="0">
                                          <p:val>
                                            <p:strVal val="#ppt_x-.2"/>
                                          </p:val>
                                        </p:tav>
                                        <p:tav tm="100000">
                                          <p:val>
                                            <p:strVal val="#ppt_x"/>
                                          </p:val>
                                        </p:tav>
                                      </p:tavLst>
                                    </p:anim>
                                    <p:anim calcmode="lin" valueType="num">
                                      <p:cBhvr>
                                        <p:cTn id="2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1"/>
                                        </p:tgtEl>
                                      </p:cBhvr>
                                    </p:animEffect>
                                  </p:childTnLst>
                                </p:cTn>
                              </p:par>
                              <p:par>
                                <p:cTn id="27" presetID="29"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ppt_x</p:attrName>
                                        </p:attrNameLst>
                                      </p:cBhvr>
                                      <p:tavLst>
                                        <p:tav tm="0">
                                          <p:val>
                                            <p:strVal val="#ppt_x-.2"/>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2"/>
                                        </p:tgtEl>
                                      </p:cBhvr>
                                    </p:animEffect>
                                  </p:childTnLst>
                                </p:cTn>
                              </p:par>
                              <p:par>
                                <p:cTn id="32" presetID="29"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ppt_x</p:attrName>
                                        </p:attrNameLst>
                                      </p:cBhvr>
                                      <p:tavLst>
                                        <p:tav tm="0">
                                          <p:val>
                                            <p:strVal val="#ppt_x-.2"/>
                                          </p:val>
                                        </p:tav>
                                        <p:tav tm="100000">
                                          <p:val>
                                            <p:strVal val="#ppt_x"/>
                                          </p:val>
                                        </p:tav>
                                      </p:tavLst>
                                    </p:anim>
                                    <p:anim calcmode="lin" valueType="num">
                                      <p:cBhvr>
                                        <p:cTn id="3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4"/>
                                        </p:tgtEl>
                                      </p:cBhvr>
                                    </p:animEffect>
                                  </p:childTnLst>
                                </p:cTn>
                              </p:par>
                              <p:par>
                                <p:cTn id="37" presetID="29"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ppt_x</p:attrName>
                                        </p:attrNameLst>
                                      </p:cBhvr>
                                      <p:tavLst>
                                        <p:tav tm="0">
                                          <p:val>
                                            <p:strVal val="#ppt_x-.2"/>
                                          </p:val>
                                        </p:tav>
                                        <p:tav tm="100000">
                                          <p:val>
                                            <p:strVal val="#ppt_x"/>
                                          </p:val>
                                        </p:tav>
                                      </p:tavLst>
                                    </p:anim>
                                    <p:anim calcmode="lin" valueType="num">
                                      <p:cBhvr>
                                        <p:cTn id="4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6"/>
                                        </p:tgtEl>
                                      </p:cBhvr>
                                    </p:animEffect>
                                  </p:childTnLst>
                                </p:cTn>
                              </p:par>
                              <p:par>
                                <p:cTn id="42" presetID="29"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ppt_x</p:attrName>
                                        </p:attrNameLst>
                                      </p:cBhvr>
                                      <p:tavLst>
                                        <p:tav tm="0">
                                          <p:val>
                                            <p:strVal val="#ppt_x-.2"/>
                                          </p:val>
                                        </p:tav>
                                        <p:tav tm="100000">
                                          <p:val>
                                            <p:strVal val="#ppt_x"/>
                                          </p:val>
                                        </p:tav>
                                      </p:tavLst>
                                    </p:anim>
                                    <p:anim calcmode="lin" valueType="num">
                                      <p:cBhvr>
                                        <p:cTn id="4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7"/>
                                        </p:tgtEl>
                                      </p:cBhvr>
                                    </p:animEffect>
                                  </p:childTnLst>
                                </p:cTn>
                              </p:par>
                              <p:par>
                                <p:cTn id="47" presetID="29"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ppt_x</p:attrName>
                                        </p:attrNameLst>
                                      </p:cBhvr>
                                      <p:tavLst>
                                        <p:tav tm="0">
                                          <p:val>
                                            <p:strVal val="#ppt_x-.2"/>
                                          </p:val>
                                        </p:tav>
                                        <p:tav tm="100000">
                                          <p:val>
                                            <p:strVal val="#ppt_x"/>
                                          </p:val>
                                        </p:tav>
                                      </p:tavLst>
                                    </p:anim>
                                    <p:anim calcmode="lin" valueType="num">
                                      <p:cBhvr>
                                        <p:cTn id="50"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8"/>
                                        </p:tgtEl>
                                      </p:cBhvr>
                                    </p:animEffect>
                                  </p:childTnLst>
                                </p:cTn>
                              </p:par>
                              <p:par>
                                <p:cTn id="52" presetID="29"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ppt_x</p:attrName>
                                        </p:attrNameLst>
                                      </p:cBhvr>
                                      <p:tavLst>
                                        <p:tav tm="0">
                                          <p:val>
                                            <p:strVal val="#ppt_x-.2"/>
                                          </p:val>
                                        </p:tav>
                                        <p:tav tm="100000">
                                          <p:val>
                                            <p:strVal val="#ppt_x"/>
                                          </p:val>
                                        </p:tav>
                                      </p:tavLst>
                                    </p:anim>
                                    <p:anim calcmode="lin" valueType="num">
                                      <p:cBhvr>
                                        <p:cTn id="5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9"/>
                                        </p:tgtEl>
                                      </p:cBhvr>
                                    </p:animEffect>
                                  </p:childTnLst>
                                </p:cTn>
                              </p:par>
                              <p:par>
                                <p:cTn id="57" presetID="29"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ppt_x</p:attrName>
                                        </p:attrNameLst>
                                      </p:cBhvr>
                                      <p:tavLst>
                                        <p:tav tm="0">
                                          <p:val>
                                            <p:strVal val="#ppt_x-.2"/>
                                          </p:val>
                                        </p:tav>
                                        <p:tav tm="100000">
                                          <p:val>
                                            <p:strVal val="#ppt_x"/>
                                          </p:val>
                                        </p:tav>
                                      </p:tavLst>
                                    </p:anim>
                                    <p:anim calcmode="lin" valueType="num">
                                      <p:cBhvr>
                                        <p:cTn id="6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0"/>
                                        </p:tgtEl>
                                      </p:cBhvr>
                                    </p:animEffect>
                                  </p:childTnLst>
                                </p:cTn>
                              </p:par>
                              <p:par>
                                <p:cTn id="62" presetID="29"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1000" fill="hold"/>
                                        <p:tgtEl>
                                          <p:spTgt spid="21"/>
                                        </p:tgtEl>
                                        <p:attrNameLst>
                                          <p:attrName>ppt_x</p:attrName>
                                        </p:attrNameLst>
                                      </p:cBhvr>
                                      <p:tavLst>
                                        <p:tav tm="0">
                                          <p:val>
                                            <p:strVal val="#ppt_x-.2"/>
                                          </p:val>
                                        </p:tav>
                                        <p:tav tm="100000">
                                          <p:val>
                                            <p:strVal val="#ppt_x"/>
                                          </p:val>
                                        </p:tav>
                                      </p:tavLst>
                                    </p:anim>
                                    <p:anim calcmode="lin" valueType="num">
                                      <p:cBhvr>
                                        <p:cTn id="6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66" dur="1000"/>
                                        <p:tgtEl>
                                          <p:spTgt spid="21"/>
                                        </p:tgtEl>
                                      </p:cBhvr>
                                    </p:animEffect>
                                  </p:childTnLst>
                                </p:cTn>
                              </p:par>
                              <p:par>
                                <p:cTn id="67" presetID="29"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1000" fill="hold"/>
                                        <p:tgtEl>
                                          <p:spTgt spid="23"/>
                                        </p:tgtEl>
                                        <p:attrNameLst>
                                          <p:attrName>ppt_x</p:attrName>
                                        </p:attrNameLst>
                                      </p:cBhvr>
                                      <p:tavLst>
                                        <p:tav tm="0">
                                          <p:val>
                                            <p:strVal val="#ppt_x-.2"/>
                                          </p:val>
                                        </p:tav>
                                        <p:tav tm="100000">
                                          <p:val>
                                            <p:strVal val="#ppt_x"/>
                                          </p:val>
                                        </p:tav>
                                      </p:tavLst>
                                    </p:anim>
                                    <p:anim calcmode="lin" valueType="num">
                                      <p:cBhvr>
                                        <p:cTn id="70"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71" dur="1000"/>
                                        <p:tgtEl>
                                          <p:spTgt spid="23"/>
                                        </p:tgtEl>
                                      </p:cBhvr>
                                    </p:animEffect>
                                  </p:childTnLst>
                                </p:cTn>
                              </p:par>
                              <p:par>
                                <p:cTn id="72" presetID="29"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1000" fill="hold"/>
                                        <p:tgtEl>
                                          <p:spTgt spid="25"/>
                                        </p:tgtEl>
                                        <p:attrNameLst>
                                          <p:attrName>ppt_x</p:attrName>
                                        </p:attrNameLst>
                                      </p:cBhvr>
                                      <p:tavLst>
                                        <p:tav tm="0">
                                          <p:val>
                                            <p:strVal val="#ppt_x-.2"/>
                                          </p:val>
                                        </p:tav>
                                        <p:tav tm="100000">
                                          <p:val>
                                            <p:strVal val="#ppt_x"/>
                                          </p:val>
                                        </p:tav>
                                      </p:tavLst>
                                    </p:anim>
                                    <p:anim calcmode="lin" valueType="num">
                                      <p:cBhvr>
                                        <p:cTn id="75"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76" dur="1000"/>
                                        <p:tgtEl>
                                          <p:spTgt spid="25"/>
                                        </p:tgtEl>
                                      </p:cBhvr>
                                    </p:animEffect>
                                  </p:childTnLst>
                                </p:cTn>
                              </p:par>
                              <p:par>
                                <p:cTn id="77" presetID="29"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1000" fill="hold"/>
                                        <p:tgtEl>
                                          <p:spTgt spid="27"/>
                                        </p:tgtEl>
                                        <p:attrNameLst>
                                          <p:attrName>ppt_x</p:attrName>
                                        </p:attrNameLst>
                                      </p:cBhvr>
                                      <p:tavLst>
                                        <p:tav tm="0">
                                          <p:val>
                                            <p:strVal val="#ppt_x-.2"/>
                                          </p:val>
                                        </p:tav>
                                        <p:tav tm="100000">
                                          <p:val>
                                            <p:strVal val="#ppt_x"/>
                                          </p:val>
                                        </p:tav>
                                      </p:tavLst>
                                    </p:anim>
                                    <p:anim calcmode="lin" valueType="num">
                                      <p:cBhvr>
                                        <p:cTn id="80"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81" dur="1000"/>
                                        <p:tgtEl>
                                          <p:spTgt spid="27"/>
                                        </p:tgtEl>
                                      </p:cBhvr>
                                    </p:animEffect>
                                  </p:childTnLst>
                                </p:cTn>
                              </p:par>
                              <p:par>
                                <p:cTn id="82" presetID="29" presetClass="entr" presetSubtype="0" fill="hold" nodeType="with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1000" fill="hold"/>
                                        <p:tgtEl>
                                          <p:spTgt spid="29"/>
                                        </p:tgtEl>
                                        <p:attrNameLst>
                                          <p:attrName>ppt_x</p:attrName>
                                        </p:attrNameLst>
                                      </p:cBhvr>
                                      <p:tavLst>
                                        <p:tav tm="0">
                                          <p:val>
                                            <p:strVal val="#ppt_x-.2"/>
                                          </p:val>
                                        </p:tav>
                                        <p:tav tm="100000">
                                          <p:val>
                                            <p:strVal val="#ppt_x"/>
                                          </p:val>
                                        </p:tav>
                                      </p:tavLst>
                                    </p:anim>
                                    <p:anim calcmode="lin" valueType="num">
                                      <p:cBhvr>
                                        <p:cTn id="85"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9"/>
                                        </p:tgtEl>
                                      </p:cBhvr>
                                    </p:animEffect>
                                  </p:childTnLst>
                                </p:cTn>
                              </p:par>
                              <p:par>
                                <p:cTn id="87" presetID="29" presetClass="entr" presetSubtype="0"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1000" fill="hold"/>
                                        <p:tgtEl>
                                          <p:spTgt spid="22"/>
                                        </p:tgtEl>
                                        <p:attrNameLst>
                                          <p:attrName>ppt_x</p:attrName>
                                        </p:attrNameLst>
                                      </p:cBhvr>
                                      <p:tavLst>
                                        <p:tav tm="0">
                                          <p:val>
                                            <p:strVal val="#ppt_x-.2"/>
                                          </p:val>
                                        </p:tav>
                                        <p:tav tm="100000">
                                          <p:val>
                                            <p:strVal val="#ppt_x"/>
                                          </p:val>
                                        </p:tav>
                                      </p:tavLst>
                                    </p:anim>
                                    <p:anim calcmode="lin" valueType="num">
                                      <p:cBhvr>
                                        <p:cTn id="90"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1" dur="1000"/>
                                        <p:tgtEl>
                                          <p:spTgt spid="22"/>
                                        </p:tgtEl>
                                      </p:cBhvr>
                                    </p:animEffect>
                                  </p:childTnLst>
                                </p:cTn>
                              </p:par>
                              <p:par>
                                <p:cTn id="92" presetID="29" presetClass="entr" presetSubtype="0"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1000" fill="hold"/>
                                        <p:tgtEl>
                                          <p:spTgt spid="24"/>
                                        </p:tgtEl>
                                        <p:attrNameLst>
                                          <p:attrName>ppt_x</p:attrName>
                                        </p:attrNameLst>
                                      </p:cBhvr>
                                      <p:tavLst>
                                        <p:tav tm="0">
                                          <p:val>
                                            <p:strVal val="#ppt_x-.2"/>
                                          </p:val>
                                        </p:tav>
                                        <p:tav tm="100000">
                                          <p:val>
                                            <p:strVal val="#ppt_x"/>
                                          </p:val>
                                        </p:tav>
                                      </p:tavLst>
                                    </p:anim>
                                    <p:anim calcmode="lin" valueType="num">
                                      <p:cBhvr>
                                        <p:cTn id="95"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6" dur="1000"/>
                                        <p:tgtEl>
                                          <p:spTgt spid="24"/>
                                        </p:tgtEl>
                                      </p:cBhvr>
                                    </p:animEffect>
                                  </p:childTnLst>
                                </p:cTn>
                              </p:par>
                              <p:par>
                                <p:cTn id="97" presetID="29" presetClass="entr" presetSubtype="0"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1000" fill="hold"/>
                                        <p:tgtEl>
                                          <p:spTgt spid="26"/>
                                        </p:tgtEl>
                                        <p:attrNameLst>
                                          <p:attrName>ppt_x</p:attrName>
                                        </p:attrNameLst>
                                      </p:cBhvr>
                                      <p:tavLst>
                                        <p:tav tm="0">
                                          <p:val>
                                            <p:strVal val="#ppt_x-.2"/>
                                          </p:val>
                                        </p:tav>
                                        <p:tav tm="100000">
                                          <p:val>
                                            <p:strVal val="#ppt_x"/>
                                          </p:val>
                                        </p:tav>
                                      </p:tavLst>
                                    </p:anim>
                                    <p:anim calcmode="lin" valueType="num">
                                      <p:cBhvr>
                                        <p:cTn id="100"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26"/>
                                        </p:tgtEl>
                                      </p:cBhvr>
                                    </p:animEffect>
                                  </p:childTnLst>
                                </p:cTn>
                              </p:par>
                              <p:par>
                                <p:cTn id="102" presetID="29" presetClass="entr" presetSubtype="0" fill="hold" nodeType="with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p:cTn id="104" dur="1000" fill="hold"/>
                                        <p:tgtEl>
                                          <p:spTgt spid="28"/>
                                        </p:tgtEl>
                                        <p:attrNameLst>
                                          <p:attrName>ppt_x</p:attrName>
                                        </p:attrNameLst>
                                      </p:cBhvr>
                                      <p:tavLst>
                                        <p:tav tm="0">
                                          <p:val>
                                            <p:strVal val="#ppt_x-.2"/>
                                          </p:val>
                                        </p:tav>
                                        <p:tav tm="100000">
                                          <p:val>
                                            <p:strVal val="#ppt_x"/>
                                          </p:val>
                                        </p:tav>
                                      </p:tavLst>
                                    </p:anim>
                                    <p:anim calcmode="lin" valueType="num">
                                      <p:cBhvr>
                                        <p:cTn id="105"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28"/>
                                        </p:tgtEl>
                                      </p:cBhvr>
                                    </p:animEffect>
                                  </p:childTnLst>
                                </p:cTn>
                              </p:par>
                              <p:par>
                                <p:cTn id="107" presetID="29" presetClass="entr" presetSubtype="0" fill="hold" nodeType="with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1000" fill="hold"/>
                                        <p:tgtEl>
                                          <p:spTgt spid="30"/>
                                        </p:tgtEl>
                                        <p:attrNameLst>
                                          <p:attrName>ppt_x</p:attrName>
                                        </p:attrNameLst>
                                      </p:cBhvr>
                                      <p:tavLst>
                                        <p:tav tm="0">
                                          <p:val>
                                            <p:strVal val="#ppt_x-.2"/>
                                          </p:val>
                                        </p:tav>
                                        <p:tav tm="100000">
                                          <p:val>
                                            <p:strVal val="#ppt_x"/>
                                          </p:val>
                                        </p:tav>
                                      </p:tavLst>
                                    </p:anim>
                                    <p:anim calcmode="lin" valueType="num">
                                      <p:cBhvr>
                                        <p:cTn id="110"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3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4" cstate="print"/>
          <a:srcRect/>
          <a:stretch>
            <a:fillRect/>
          </a:stretch>
        </p:blipFill>
        <p:spPr bwMode="auto">
          <a:xfrm>
            <a:off x="-380995" y="3550993"/>
            <a:ext cx="1358931" cy="3308595"/>
          </a:xfrm>
          <a:prstGeom prst="rect">
            <a:avLst/>
          </a:prstGeom>
          <a:noFill/>
        </p:spPr>
      </p:pic>
      <p:sp>
        <p:nvSpPr>
          <p:cNvPr id="10" name="圆角矩形 9"/>
          <p:cNvSpPr/>
          <p:nvPr/>
        </p:nvSpPr>
        <p:spPr>
          <a:xfrm>
            <a:off x="952340" y="1238521"/>
            <a:ext cx="2190480"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chemeClr val="tx1"/>
                </a:solidFill>
                <a:latin typeface="微软雅黑" panose="020B0503020204020204" pitchFamily="34" charset="-122"/>
                <a:ea typeface="微软雅黑" panose="020B0503020204020204" pitchFamily="34" charset="-122"/>
              </a:rPr>
              <a:t>应用实例</a:t>
            </a:r>
            <a:endParaRPr lang="zh-CN" altLang="en-US" sz="21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3023372" y="1215216"/>
            <a:ext cx="7480092" cy="5644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sz="1500" dirty="0" smtClean="0">
                <a:solidFill>
                  <a:schemeClr val="tx1"/>
                </a:solidFill>
                <a:latin typeface="微软雅黑" panose="020B0503020204020204" pitchFamily="34" charset="-122"/>
                <a:ea typeface="微软雅黑" panose="020B0503020204020204" pitchFamily="34" charset="-122"/>
              </a:rPr>
              <a:t>7</a:t>
            </a:r>
            <a:r>
              <a:rPr lang="zh-CN" altLang="en-US" sz="1500" dirty="0" smtClean="0">
                <a:solidFill>
                  <a:schemeClr val="tx1"/>
                </a:solidFill>
                <a:latin typeface="微软雅黑" panose="020B0503020204020204" pitchFamily="34" charset="-122"/>
                <a:ea typeface="微软雅黑" panose="020B0503020204020204" pitchFamily="34" charset="-122"/>
              </a:rPr>
              <a:t>）计算土方量</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零点线为计算提供了填方、挖方的面积，而施工高程又为计算提供了填方和挖方的高度。根据这些条件，便可选择表</a:t>
            </a:r>
            <a:r>
              <a:rPr lang="en-US" sz="1400" dirty="0" smtClean="0">
                <a:solidFill>
                  <a:schemeClr val="tx1"/>
                </a:solidFill>
                <a:latin typeface="微软雅黑" panose="020B0503020204020204" pitchFamily="34" charset="-122"/>
                <a:ea typeface="微软雅黑" panose="020B0503020204020204" pitchFamily="34" charset="-122"/>
              </a:rPr>
              <a:t>2-4</a:t>
            </a:r>
            <a:r>
              <a:rPr lang="zh-CN" altLang="en-US" sz="1400" dirty="0" smtClean="0">
                <a:solidFill>
                  <a:schemeClr val="tx1"/>
                </a:solidFill>
                <a:latin typeface="微软雅黑" panose="020B0503020204020204" pitchFamily="34" charset="-122"/>
                <a:ea typeface="微软雅黑" panose="020B0503020204020204" pitchFamily="34" charset="-122"/>
              </a:rPr>
              <a:t>中的适当公式求出各方格的土方量。</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方格</a:t>
            </a:r>
            <a:r>
              <a:rPr lang="en-US" altLang="zh-CN" sz="1400" dirty="0" smtClean="0">
                <a:solidFill>
                  <a:schemeClr val="tx1"/>
                </a:solidFill>
                <a:latin typeface="微软雅黑" panose="020B0503020204020204" pitchFamily="34" charset="-122"/>
                <a:ea typeface="微软雅黑" panose="020B0503020204020204" pitchFamily="34" charset="-122"/>
              </a:rPr>
              <a:t>Ⅰ</a:t>
            </a:r>
            <a:r>
              <a:rPr lang="zh-CN" altLang="en-US" sz="1400" dirty="0" smtClean="0">
                <a:solidFill>
                  <a:schemeClr val="tx1"/>
                </a:solidFill>
                <a:latin typeface="微软雅黑" panose="020B0503020204020204" pitchFamily="34" charset="-122"/>
                <a:ea typeface="微软雅黑" panose="020B0503020204020204" pitchFamily="34" charset="-122"/>
              </a:rPr>
              <a:t>为四点全是填方，其土方量为</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方格</a:t>
            </a:r>
            <a:r>
              <a:rPr lang="en-US" sz="1400" dirty="0" smtClean="0">
                <a:solidFill>
                  <a:schemeClr val="tx1"/>
                </a:solidFill>
                <a:latin typeface="微软雅黑" panose="020B0503020204020204" pitchFamily="34" charset="-122"/>
                <a:ea typeface="微软雅黑" panose="020B0503020204020204" pitchFamily="34" charset="-122"/>
              </a:rPr>
              <a:t>Ⅱ</a:t>
            </a:r>
            <a:r>
              <a:rPr lang="zh-CN" altLang="en-US" sz="1400" dirty="0" smtClean="0">
                <a:solidFill>
                  <a:schemeClr val="tx1"/>
                </a:solidFill>
                <a:latin typeface="微软雅黑" panose="020B0503020204020204" pitchFamily="34" charset="-122"/>
                <a:ea typeface="微软雅黑" panose="020B0503020204020204" pitchFamily="34" charset="-122"/>
              </a:rPr>
              <a:t>为两点填方、两点挖方，其土方量为</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方格</a:t>
            </a:r>
            <a:r>
              <a:rPr lang="en-US" sz="1400" dirty="0" smtClean="0">
                <a:solidFill>
                  <a:schemeClr val="tx1"/>
                </a:solidFill>
                <a:latin typeface="微软雅黑" panose="020B0503020204020204" pitchFamily="34" charset="-122"/>
                <a:ea typeface="微软雅黑" panose="020B0503020204020204" pitchFamily="34" charset="-122"/>
              </a:rPr>
              <a:t>Ⅲ</a:t>
            </a:r>
            <a:r>
              <a:rPr lang="zh-CN" altLang="en-US" sz="1400" dirty="0" smtClean="0">
                <a:solidFill>
                  <a:schemeClr val="tx1"/>
                </a:solidFill>
                <a:latin typeface="微软雅黑" panose="020B0503020204020204" pitchFamily="34" charset="-122"/>
                <a:ea typeface="微软雅黑" panose="020B0503020204020204" pitchFamily="34" charset="-122"/>
              </a:rPr>
              <a:t>为一点填方，三点挖方，其土方量为</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方格</a:t>
            </a:r>
            <a:r>
              <a:rPr lang="en-US" altLang="zh-CN" sz="1400" dirty="0" smtClean="0">
                <a:solidFill>
                  <a:schemeClr val="tx1"/>
                </a:solidFill>
                <a:latin typeface="微软雅黑" panose="020B0503020204020204" pitchFamily="34" charset="-122"/>
                <a:ea typeface="微软雅黑" panose="020B0503020204020204" pitchFamily="34" charset="-122"/>
              </a:rPr>
              <a:t>Ⅳ</a:t>
            </a:r>
            <a:r>
              <a:rPr lang="zh-CN" altLang="en-US" sz="1400" dirty="0" smtClean="0">
                <a:solidFill>
                  <a:schemeClr val="tx1"/>
                </a:solidFill>
                <a:latin typeface="微软雅黑" panose="020B0503020204020204" pitchFamily="34" charset="-122"/>
                <a:ea typeface="微软雅黑" panose="020B0503020204020204" pitchFamily="34" charset="-122"/>
              </a:rPr>
              <a:t>为一点挖方，三点填方，其土方量为</a:t>
            </a:r>
            <a:r>
              <a:rPr lang="en-US" sz="1400" dirty="0" smtClean="0">
                <a:solidFill>
                  <a:schemeClr val="tx1"/>
                </a:solidFill>
                <a:latin typeface="微软雅黑" panose="020B0503020204020204" pitchFamily="34" charset="-122"/>
                <a:ea typeface="微软雅黑" panose="020B0503020204020204" pitchFamily="34" charset="-122"/>
              </a:rPr>
              <a:t> </a:t>
            </a:r>
            <a:endParaRPr lang="zh-CN" altLang="en-US" sz="14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方格</a:t>
            </a:r>
            <a:r>
              <a:rPr lang="en-US" altLang="zh-CN" sz="1400" dirty="0" smtClean="0">
                <a:solidFill>
                  <a:schemeClr val="tx1"/>
                </a:solidFill>
                <a:latin typeface="微软雅黑" panose="020B0503020204020204" pitchFamily="34" charset="-122"/>
                <a:ea typeface="微软雅黑" panose="020B0503020204020204" pitchFamily="34" charset="-122"/>
              </a:rPr>
              <a:t>Ⅴ</a:t>
            </a:r>
            <a:r>
              <a:rPr lang="zh-CN" altLang="en-US" sz="1400" dirty="0" smtClean="0">
                <a:solidFill>
                  <a:schemeClr val="tx1"/>
                </a:solidFill>
                <a:latin typeface="微软雅黑" panose="020B0503020204020204" pitchFamily="34" charset="-122"/>
                <a:ea typeface="微软雅黑" panose="020B0503020204020204" pitchFamily="34" charset="-122"/>
              </a:rPr>
              <a:t>同方格</a:t>
            </a:r>
            <a:r>
              <a:rPr lang="en-US" altLang="zh-CN" sz="1400" dirty="0" smtClean="0">
                <a:solidFill>
                  <a:schemeClr val="tx1"/>
                </a:solidFill>
                <a:latin typeface="微软雅黑" panose="020B0503020204020204" pitchFamily="34" charset="-122"/>
                <a:ea typeface="微软雅黑" panose="020B0503020204020204" pitchFamily="34" charset="-122"/>
              </a:rPr>
              <a:t>Ⅱ</a:t>
            </a:r>
            <a:r>
              <a:rPr lang="zh-CN" altLang="en-US" sz="1400" dirty="0" smtClean="0">
                <a:solidFill>
                  <a:schemeClr val="tx1"/>
                </a:solidFill>
                <a:latin typeface="微软雅黑" panose="020B0503020204020204" pitchFamily="34" charset="-122"/>
                <a:ea typeface="微软雅黑" panose="020B0503020204020204" pitchFamily="34" charset="-122"/>
              </a:rPr>
              <a:t>计算，则</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p:txBody>
      </p:sp>
      <p:graphicFrame>
        <p:nvGraphicFramePr>
          <p:cNvPr id="12" name="Object 20"/>
          <p:cNvGraphicFramePr>
            <a:graphicFrameLocks noChangeAspect="1"/>
          </p:cNvGraphicFramePr>
          <p:nvPr/>
        </p:nvGraphicFramePr>
        <p:xfrm>
          <a:off x="3802860" y="2540512"/>
          <a:ext cx="3629118" cy="264236"/>
        </p:xfrm>
        <a:graphic>
          <a:graphicData uri="http://schemas.openxmlformats.org/presentationml/2006/ole">
            <p:oleObj spid="_x0000_s76809" name="Equation" r:id="rId5" imgW="2565400" imgH="190500" progId="">
              <p:embed/>
            </p:oleObj>
          </a:graphicData>
        </a:graphic>
      </p:graphicFrame>
      <p:graphicFrame>
        <p:nvGraphicFramePr>
          <p:cNvPr id="14" name="Object 22"/>
          <p:cNvGraphicFramePr>
            <a:graphicFrameLocks noChangeAspect="1"/>
          </p:cNvGraphicFramePr>
          <p:nvPr/>
        </p:nvGraphicFramePr>
        <p:xfrm>
          <a:off x="3802860" y="3200079"/>
          <a:ext cx="3507699" cy="264236"/>
        </p:xfrm>
        <a:graphic>
          <a:graphicData uri="http://schemas.openxmlformats.org/presentationml/2006/ole">
            <p:oleObj spid="_x0000_s76808" name="Equation" r:id="rId6" imgW="2476500" imgH="190500" progId="">
              <p:embed/>
            </p:oleObj>
          </a:graphicData>
        </a:graphic>
      </p:graphicFrame>
      <p:graphicFrame>
        <p:nvGraphicFramePr>
          <p:cNvPr id="16" name="Object 24"/>
          <p:cNvGraphicFramePr>
            <a:graphicFrameLocks noChangeAspect="1"/>
          </p:cNvGraphicFramePr>
          <p:nvPr/>
        </p:nvGraphicFramePr>
        <p:xfrm>
          <a:off x="3847831" y="3574833"/>
          <a:ext cx="3440231" cy="264235"/>
        </p:xfrm>
        <a:graphic>
          <a:graphicData uri="http://schemas.openxmlformats.org/presentationml/2006/ole">
            <p:oleObj spid="_x0000_s76807" name="Equation" r:id="rId7" imgW="2425700" imgH="190500" progId="">
              <p:embed/>
            </p:oleObj>
          </a:graphicData>
        </a:graphic>
      </p:graphicFrame>
      <p:graphicFrame>
        <p:nvGraphicFramePr>
          <p:cNvPr id="17" name="Object 26"/>
          <p:cNvGraphicFramePr>
            <a:graphicFrameLocks noChangeAspect="1"/>
          </p:cNvGraphicFramePr>
          <p:nvPr/>
        </p:nvGraphicFramePr>
        <p:xfrm>
          <a:off x="4567359" y="4278819"/>
          <a:ext cx="2473377" cy="238016"/>
        </p:xfrm>
        <a:graphic>
          <a:graphicData uri="http://schemas.openxmlformats.org/presentationml/2006/ole">
            <p:oleObj spid="_x0000_s76806" name="Equation" r:id="rId8" imgW="1651000" imgH="165100" progId="">
              <p:embed/>
            </p:oleObj>
          </a:graphicData>
        </a:graphic>
      </p:graphicFrame>
      <p:graphicFrame>
        <p:nvGraphicFramePr>
          <p:cNvPr id="18" name="Object 28"/>
          <p:cNvGraphicFramePr>
            <a:graphicFrameLocks noChangeAspect="1"/>
          </p:cNvGraphicFramePr>
          <p:nvPr/>
        </p:nvGraphicFramePr>
        <p:xfrm>
          <a:off x="3519550" y="4623674"/>
          <a:ext cx="3940909" cy="241963"/>
        </p:xfrm>
        <a:graphic>
          <a:graphicData uri="http://schemas.openxmlformats.org/presentationml/2006/ole">
            <p:oleObj spid="_x0000_s76805" name="Equation" r:id="rId9" imgW="3035300" imgH="190500" progId="">
              <p:embed/>
            </p:oleObj>
          </a:graphicData>
        </a:graphic>
      </p:graphicFrame>
      <p:graphicFrame>
        <p:nvGraphicFramePr>
          <p:cNvPr id="19" name="Object 30"/>
          <p:cNvGraphicFramePr>
            <a:graphicFrameLocks noChangeAspect="1"/>
          </p:cNvGraphicFramePr>
          <p:nvPr/>
        </p:nvGraphicFramePr>
        <p:xfrm>
          <a:off x="4552370" y="5283218"/>
          <a:ext cx="2488366" cy="240850"/>
        </p:xfrm>
        <a:graphic>
          <a:graphicData uri="http://schemas.openxmlformats.org/presentationml/2006/ole">
            <p:oleObj spid="_x0000_s76804" name="Equation" r:id="rId10" imgW="1637589" imgH="165028" progId="">
              <p:embed/>
            </p:oleObj>
          </a:graphicData>
        </a:graphic>
      </p:graphicFrame>
      <p:graphicFrame>
        <p:nvGraphicFramePr>
          <p:cNvPr id="20" name="Object 32"/>
          <p:cNvGraphicFramePr>
            <a:graphicFrameLocks noChangeAspect="1"/>
          </p:cNvGraphicFramePr>
          <p:nvPr/>
        </p:nvGraphicFramePr>
        <p:xfrm>
          <a:off x="3239985" y="5628175"/>
          <a:ext cx="4217470" cy="249555"/>
        </p:xfrm>
        <a:graphic>
          <a:graphicData uri="http://schemas.openxmlformats.org/presentationml/2006/ole">
            <p:oleObj spid="_x0000_s76803" name="Equation" r:id="rId11" imgW="3149600" imgH="190500" progId="">
              <p:embed/>
            </p:oleObj>
          </a:graphicData>
        </a:graphic>
      </p:graphicFrame>
      <p:graphicFrame>
        <p:nvGraphicFramePr>
          <p:cNvPr id="21" name="Object 34"/>
          <p:cNvGraphicFramePr>
            <a:graphicFrameLocks noChangeAspect="1"/>
          </p:cNvGraphicFramePr>
          <p:nvPr/>
        </p:nvGraphicFramePr>
        <p:xfrm>
          <a:off x="3802857" y="6228091"/>
          <a:ext cx="3507712" cy="264237"/>
        </p:xfrm>
        <a:graphic>
          <a:graphicData uri="http://schemas.openxmlformats.org/presentationml/2006/ole">
            <p:oleObj spid="_x0000_s76802" name="Equation" r:id="rId12" imgW="2476500" imgH="190500" progId="">
              <p:embed/>
            </p:oleObj>
          </a:graphicData>
        </a:graphic>
      </p:graphicFrame>
      <p:graphicFrame>
        <p:nvGraphicFramePr>
          <p:cNvPr id="22" name="Object 36"/>
          <p:cNvGraphicFramePr>
            <a:graphicFrameLocks noChangeAspect="1"/>
          </p:cNvGraphicFramePr>
          <p:nvPr/>
        </p:nvGraphicFramePr>
        <p:xfrm>
          <a:off x="3862808" y="6542862"/>
          <a:ext cx="3492716" cy="263108"/>
        </p:xfrm>
        <a:graphic>
          <a:graphicData uri="http://schemas.openxmlformats.org/presentationml/2006/ole">
            <p:oleObj spid="_x0000_s76801" name="Equation" r:id="rId13" imgW="2476500" imgH="1905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par>
                                <p:cTn id="23" presetID="5"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par>
                                <p:cTn id="26" presetID="5"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par>
                                <p:cTn id="29" presetID="5"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heckerboard(across)">
                                      <p:cBhvr>
                                        <p:cTn id="31" dur="500"/>
                                        <p:tgtEl>
                                          <p:spTgt spid="17"/>
                                        </p:tgtEl>
                                      </p:cBhvr>
                                    </p:animEffect>
                                  </p:childTnLst>
                                </p:cTn>
                              </p:par>
                              <p:par>
                                <p:cTn id="32" presetID="5" presetClass="entr" presetSubtype="1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heckerboard(across)">
                                      <p:cBhvr>
                                        <p:cTn id="34" dur="500"/>
                                        <p:tgtEl>
                                          <p:spTgt spid="18"/>
                                        </p:tgtEl>
                                      </p:cBhvr>
                                    </p:animEffect>
                                  </p:childTnLst>
                                </p:cTn>
                              </p:par>
                              <p:par>
                                <p:cTn id="35" presetID="5" presetClass="entr" presetSubtype="1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cTn>
                              </p:par>
                              <p:par>
                                <p:cTn id="41" presetID="5" presetClass="entr" presetSubtype="1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4" cstate="print"/>
          <a:srcRect/>
          <a:stretch>
            <a:fillRect/>
          </a:stretch>
        </p:blipFill>
        <p:spPr bwMode="auto">
          <a:xfrm>
            <a:off x="-380995" y="3550993"/>
            <a:ext cx="1358931" cy="3308595"/>
          </a:xfrm>
          <a:prstGeom prst="rect">
            <a:avLst/>
          </a:prstGeom>
          <a:noFill/>
        </p:spPr>
      </p:pic>
      <p:sp>
        <p:nvSpPr>
          <p:cNvPr id="10" name="圆角矩形 9"/>
          <p:cNvSpPr/>
          <p:nvPr/>
        </p:nvSpPr>
        <p:spPr>
          <a:xfrm>
            <a:off x="952340" y="1238521"/>
            <a:ext cx="2190480"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chemeClr val="tx1"/>
                </a:solidFill>
                <a:latin typeface="微软雅黑" panose="020B0503020204020204" pitchFamily="34" charset="-122"/>
                <a:ea typeface="微软雅黑" panose="020B0503020204020204" pitchFamily="34" charset="-122"/>
              </a:rPr>
              <a:t>应用实例</a:t>
            </a:r>
            <a:endParaRPr lang="zh-CN" altLang="en-US" sz="21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1023108" y="2001034"/>
            <a:ext cx="5501390" cy="433215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sz="1500" dirty="0" smtClean="0">
                <a:solidFill>
                  <a:schemeClr val="tx1"/>
                </a:solidFill>
                <a:latin typeface="微软雅黑" panose="020B0503020204020204" pitchFamily="34" charset="-122"/>
                <a:ea typeface="微软雅黑" panose="020B0503020204020204" pitchFamily="34" charset="-122"/>
              </a:rPr>
              <a:t>7</a:t>
            </a:r>
            <a:r>
              <a:rPr lang="zh-CN" altLang="en-US" sz="1500" dirty="0" smtClean="0">
                <a:solidFill>
                  <a:schemeClr val="tx1"/>
                </a:solidFill>
                <a:latin typeface="微软雅黑" panose="020B0503020204020204" pitchFamily="34" charset="-122"/>
                <a:ea typeface="微软雅黑" panose="020B0503020204020204" pitchFamily="34" charset="-122"/>
              </a:rPr>
              <a:t>）计算土方量</a:t>
            </a:r>
            <a:endParaRPr lang="en-US" altLang="zh-CN" sz="15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方格</a:t>
            </a:r>
            <a:r>
              <a:rPr lang="en-US" altLang="zh-CN" sz="1500" dirty="0" smtClean="0">
                <a:solidFill>
                  <a:schemeClr val="tx1"/>
                </a:solidFill>
                <a:latin typeface="微软雅黑" panose="020B0503020204020204" pitchFamily="34" charset="-122"/>
                <a:ea typeface="微软雅黑" panose="020B0503020204020204" pitchFamily="34" charset="-122"/>
              </a:rPr>
              <a:t>Ⅵ</a:t>
            </a:r>
            <a:r>
              <a:rPr lang="zh-CN" altLang="en-US" sz="1500" dirty="0" smtClean="0">
                <a:solidFill>
                  <a:schemeClr val="tx1"/>
                </a:solidFill>
                <a:latin typeface="微软雅黑" panose="020B0503020204020204" pitchFamily="34" charset="-122"/>
                <a:ea typeface="微软雅黑" panose="020B0503020204020204" pitchFamily="34" charset="-122"/>
              </a:rPr>
              <a:t>同上式计算，则</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方格</a:t>
            </a:r>
            <a:r>
              <a:rPr lang="en-US" altLang="zh-CN" sz="1500" dirty="0" smtClean="0">
                <a:solidFill>
                  <a:schemeClr val="tx1"/>
                </a:solidFill>
                <a:latin typeface="微软雅黑" panose="020B0503020204020204" pitchFamily="34" charset="-122"/>
                <a:ea typeface="微软雅黑" panose="020B0503020204020204" pitchFamily="34" charset="-122"/>
              </a:rPr>
              <a:t>Ⅶ</a:t>
            </a:r>
            <a:r>
              <a:rPr lang="zh-CN" altLang="en-US" sz="1500" dirty="0" smtClean="0">
                <a:solidFill>
                  <a:schemeClr val="tx1"/>
                </a:solidFill>
                <a:latin typeface="微软雅黑" panose="020B0503020204020204" pitchFamily="34" charset="-122"/>
                <a:ea typeface="微软雅黑" panose="020B0503020204020204" pitchFamily="34" charset="-122"/>
              </a:rPr>
              <a:t>同上式计算，则</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方格</a:t>
            </a:r>
            <a:r>
              <a:rPr lang="en-US" altLang="zh-CN" sz="1500" dirty="0" smtClean="0">
                <a:solidFill>
                  <a:schemeClr val="tx1"/>
                </a:solidFill>
                <a:latin typeface="微软雅黑" panose="020B0503020204020204" pitchFamily="34" charset="-122"/>
                <a:ea typeface="微软雅黑" panose="020B0503020204020204" pitchFamily="34" charset="-122"/>
              </a:rPr>
              <a:t>Ⅷ</a:t>
            </a:r>
            <a:r>
              <a:rPr lang="zh-CN" altLang="en-US" sz="1500" dirty="0" smtClean="0">
                <a:solidFill>
                  <a:schemeClr val="tx1"/>
                </a:solidFill>
                <a:latin typeface="微软雅黑" panose="020B0503020204020204" pitchFamily="34" charset="-122"/>
                <a:ea typeface="微软雅黑" panose="020B0503020204020204" pitchFamily="34" charset="-122"/>
              </a:rPr>
              <a:t>同方格</a:t>
            </a:r>
            <a:r>
              <a:rPr lang="en-US" altLang="zh-CN" sz="1500" dirty="0" smtClean="0">
                <a:solidFill>
                  <a:schemeClr val="tx1"/>
                </a:solidFill>
                <a:latin typeface="微软雅黑" panose="020B0503020204020204" pitchFamily="34" charset="-122"/>
                <a:ea typeface="微软雅黑" panose="020B0503020204020204" pitchFamily="34" charset="-122"/>
              </a:rPr>
              <a:t>Ⅲ</a:t>
            </a:r>
            <a:r>
              <a:rPr lang="zh-CN" altLang="en-US" sz="1500" dirty="0" smtClean="0">
                <a:solidFill>
                  <a:schemeClr val="tx1"/>
                </a:solidFill>
                <a:latin typeface="微软雅黑" panose="020B0503020204020204" pitchFamily="34" charset="-122"/>
                <a:ea typeface="微软雅黑" panose="020B0503020204020204" pitchFamily="34" charset="-122"/>
              </a:rPr>
              <a:t>计算，则</a:t>
            </a: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nSpc>
                <a:spcPct val="150000"/>
              </a:lnSpc>
            </a:pP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00" baseline="30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endParaRPr lang="zh-CN" altLang="en-US" sz="1500" dirty="0" smtClean="0">
              <a:solidFill>
                <a:schemeClr val="tx1"/>
              </a:solidFill>
              <a:latin typeface="微软雅黑" panose="020B0503020204020204" pitchFamily="34" charset="-122"/>
              <a:ea typeface="微软雅黑" panose="020B0503020204020204" pitchFamily="34" charset="-122"/>
            </a:endParaRPr>
          </a:p>
        </p:txBody>
      </p:sp>
      <p:graphicFrame>
        <p:nvGraphicFramePr>
          <p:cNvPr id="12" name="Object 11"/>
          <p:cNvGraphicFramePr>
            <a:graphicFrameLocks noChangeAspect="1"/>
          </p:cNvGraphicFramePr>
          <p:nvPr/>
        </p:nvGraphicFramePr>
        <p:xfrm>
          <a:off x="1886536" y="3035355"/>
          <a:ext cx="3474718" cy="284813"/>
        </p:xfrm>
        <a:graphic>
          <a:graphicData uri="http://schemas.openxmlformats.org/presentationml/2006/ole">
            <p:oleObj spid="_x0000_s77830" name="Equation" r:id="rId5" imgW="2324100" imgH="190500" progId="">
              <p:embed/>
            </p:oleObj>
          </a:graphicData>
        </a:graphic>
      </p:graphicFrame>
      <p:graphicFrame>
        <p:nvGraphicFramePr>
          <p:cNvPr id="14" name="Object 13"/>
          <p:cNvGraphicFramePr>
            <a:graphicFrameLocks noChangeAspect="1"/>
          </p:cNvGraphicFramePr>
          <p:nvPr/>
        </p:nvGraphicFramePr>
        <p:xfrm>
          <a:off x="1864809" y="3410108"/>
          <a:ext cx="3490458" cy="271631"/>
        </p:xfrm>
        <a:graphic>
          <a:graphicData uri="http://schemas.openxmlformats.org/presentationml/2006/ole">
            <p:oleObj spid="_x0000_s77829" name="Equation" r:id="rId6" imgW="2451100" imgH="190500" progId="">
              <p:embed/>
            </p:oleObj>
          </a:graphicData>
        </a:graphic>
      </p:graphicFrame>
      <p:graphicFrame>
        <p:nvGraphicFramePr>
          <p:cNvPr id="16" name="Object 15"/>
          <p:cNvGraphicFramePr>
            <a:graphicFrameLocks noChangeAspect="1"/>
          </p:cNvGraphicFramePr>
          <p:nvPr/>
        </p:nvGraphicFramePr>
        <p:xfrm>
          <a:off x="1877551" y="4099655"/>
          <a:ext cx="3521190" cy="269823"/>
        </p:xfrm>
        <a:graphic>
          <a:graphicData uri="http://schemas.openxmlformats.org/presentationml/2006/ole">
            <p:oleObj spid="_x0000_s77828" name="Equation" r:id="rId7" imgW="2489200" imgH="190500" progId="">
              <p:embed/>
            </p:oleObj>
          </a:graphicData>
        </a:graphic>
      </p:graphicFrame>
      <p:graphicFrame>
        <p:nvGraphicFramePr>
          <p:cNvPr id="17" name="Object 17"/>
          <p:cNvGraphicFramePr>
            <a:graphicFrameLocks noChangeAspect="1"/>
          </p:cNvGraphicFramePr>
          <p:nvPr/>
        </p:nvGraphicFramePr>
        <p:xfrm>
          <a:off x="1862561" y="4414449"/>
          <a:ext cx="3561664" cy="269823"/>
        </p:xfrm>
        <a:graphic>
          <a:graphicData uri="http://schemas.openxmlformats.org/presentationml/2006/ole">
            <p:oleObj spid="_x0000_s77827" name="Equation" r:id="rId8" imgW="2514600" imgH="190500" progId="">
              <p:embed/>
            </p:oleObj>
          </a:graphicData>
        </a:graphic>
      </p:graphicFrame>
      <p:graphicFrame>
        <p:nvGraphicFramePr>
          <p:cNvPr id="18" name="Object 19"/>
          <p:cNvGraphicFramePr>
            <a:graphicFrameLocks noChangeAspect="1"/>
          </p:cNvGraphicFramePr>
          <p:nvPr/>
        </p:nvGraphicFramePr>
        <p:xfrm>
          <a:off x="1967492" y="5103998"/>
          <a:ext cx="2503357" cy="247425"/>
        </p:xfrm>
        <a:graphic>
          <a:graphicData uri="http://schemas.openxmlformats.org/presentationml/2006/ole">
            <p:oleObj spid="_x0000_s77826" name="Equation" r:id="rId9" imgW="1637589" imgH="165028" progId="">
              <p:embed/>
            </p:oleObj>
          </a:graphicData>
        </a:graphic>
      </p:graphicFrame>
      <p:graphicFrame>
        <p:nvGraphicFramePr>
          <p:cNvPr id="19" name="Object 21"/>
          <p:cNvGraphicFramePr>
            <a:graphicFrameLocks noChangeAspect="1"/>
          </p:cNvGraphicFramePr>
          <p:nvPr/>
        </p:nvGraphicFramePr>
        <p:xfrm>
          <a:off x="1068089" y="5478750"/>
          <a:ext cx="4492553" cy="269823"/>
        </p:xfrm>
        <a:graphic>
          <a:graphicData uri="http://schemas.openxmlformats.org/presentationml/2006/ole">
            <p:oleObj spid="_x0000_s77825" name="Equation" r:id="rId10" imgW="3175000" imgH="190500" progId="">
              <p:embed/>
            </p:oleObj>
          </a:graphicData>
        </a:graphic>
      </p:graphicFrame>
      <p:sp>
        <p:nvSpPr>
          <p:cNvPr id="20" name="圆角矩形 19"/>
          <p:cNvSpPr/>
          <p:nvPr/>
        </p:nvSpPr>
        <p:spPr>
          <a:xfrm>
            <a:off x="6707261" y="1764727"/>
            <a:ext cx="4317167" cy="719528"/>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将上述计算结果填入土方量计算表，如表</a:t>
            </a:r>
            <a:r>
              <a:rPr lang="en-US" sz="1500" dirty="0" smtClean="0">
                <a:solidFill>
                  <a:schemeClr val="tx1"/>
                </a:solidFill>
                <a:latin typeface="微软雅黑" panose="020B0503020204020204" pitchFamily="34" charset="-122"/>
                <a:ea typeface="微软雅黑" panose="020B0503020204020204" pitchFamily="34" charset="-122"/>
              </a:rPr>
              <a:t>2-5</a:t>
            </a:r>
            <a:r>
              <a:rPr lang="zh-CN" altLang="en-US" sz="1500" dirty="0" smtClean="0">
                <a:solidFill>
                  <a:schemeClr val="tx1"/>
                </a:solidFill>
                <a:latin typeface="微软雅黑" panose="020B0503020204020204" pitchFamily="34" charset="-122"/>
                <a:ea typeface="微软雅黑" panose="020B0503020204020204" pitchFamily="34" charset="-122"/>
              </a:rPr>
              <a:t>所示。</a:t>
            </a:r>
          </a:p>
        </p:txBody>
      </p:sp>
      <p:graphicFrame>
        <p:nvGraphicFramePr>
          <p:cNvPr id="21" name="表格 20"/>
          <p:cNvGraphicFramePr>
            <a:graphicFrameLocks noGrp="1"/>
          </p:cNvGraphicFramePr>
          <p:nvPr/>
        </p:nvGraphicFramePr>
        <p:xfrm>
          <a:off x="6663565" y="2574334"/>
          <a:ext cx="4398776" cy="3708400"/>
        </p:xfrm>
        <a:graphic>
          <a:graphicData uri="http://schemas.openxmlformats.org/drawingml/2006/table">
            <a:tbl>
              <a:tblPr firstRow="1" bandRow="1">
                <a:tableStyleId>{5C22544A-7EE6-4342-B048-85BDC9FD1C3A}</a:tableStyleId>
              </a:tblPr>
              <a:tblGrid>
                <a:gridCol w="936052"/>
                <a:gridCol w="1124263"/>
                <a:gridCol w="1199213"/>
                <a:gridCol w="1139248"/>
              </a:tblGrid>
              <a:tr h="370840">
                <a:tc>
                  <a:txBody>
                    <a:bodyPr/>
                    <a:lstStyle/>
                    <a:p>
                      <a:pPr algn="ctr">
                        <a:spcBef>
                          <a:spcPts val="300"/>
                        </a:spcBef>
                        <a:spcAft>
                          <a:spcPts val="300"/>
                        </a:spcAft>
                      </a:pPr>
                      <a:r>
                        <a:rPr lang="zh-CN" sz="1400" kern="100" dirty="0">
                          <a:latin typeface="微软雅黑" panose="020B0503020204020204" pitchFamily="34" charset="-122"/>
                          <a:ea typeface="微软雅黑" panose="020B0503020204020204" pitchFamily="34" charset="-122"/>
                          <a:cs typeface="Times New Roman" panose="02020603050405020304"/>
                        </a:rPr>
                        <a:t>方格代号</a:t>
                      </a:r>
                    </a:p>
                  </a:txBody>
                  <a:tcPr marL="68580" marR="68580" marT="0" marB="0" anchor="ctr"/>
                </a:tc>
                <a:tc>
                  <a:txBody>
                    <a:bodyPr/>
                    <a:lstStyle/>
                    <a:p>
                      <a:pPr algn="ctr">
                        <a:spcBef>
                          <a:spcPts val="300"/>
                        </a:spcBef>
                        <a:spcAft>
                          <a:spcPts val="300"/>
                        </a:spcAft>
                      </a:pPr>
                      <a:r>
                        <a:rPr lang="zh-CN" sz="1400" kern="100">
                          <a:latin typeface="微软雅黑" panose="020B0503020204020204" pitchFamily="34" charset="-122"/>
                          <a:ea typeface="微软雅黑" panose="020B0503020204020204" pitchFamily="34" charset="-122"/>
                          <a:cs typeface="Times New Roman" panose="02020603050405020304"/>
                        </a:rPr>
                        <a:t>挖方</a:t>
                      </a:r>
                      <a:r>
                        <a:rPr lang="en-US" sz="1400" kern="100">
                          <a:latin typeface="微软雅黑" panose="020B0503020204020204" pitchFamily="34" charset="-122"/>
                          <a:ea typeface="微软雅黑" panose="020B0503020204020204" pitchFamily="34" charset="-122"/>
                          <a:cs typeface="Times New Roman" panose="02020603050405020304"/>
                        </a:rPr>
                        <a:t>/m</a:t>
                      </a:r>
                      <a:r>
                        <a:rPr lang="en-US" sz="1400" kern="100" baseline="30000">
                          <a:latin typeface="微软雅黑" panose="020B0503020204020204" pitchFamily="34" charset="-122"/>
                          <a:ea typeface="微软雅黑" panose="020B0503020204020204" pitchFamily="34" charset="-122"/>
                          <a:cs typeface="Times New Roman" panose="02020603050405020304"/>
                        </a:rPr>
                        <a:t>3</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algn="ctr">
                        <a:spcBef>
                          <a:spcPts val="300"/>
                        </a:spcBef>
                        <a:spcAft>
                          <a:spcPts val="300"/>
                        </a:spcAft>
                      </a:pPr>
                      <a:r>
                        <a:rPr lang="zh-CN" sz="1400" kern="100">
                          <a:latin typeface="微软雅黑" panose="020B0503020204020204" pitchFamily="34" charset="-122"/>
                          <a:ea typeface="微软雅黑" panose="020B0503020204020204" pitchFamily="34" charset="-122"/>
                          <a:cs typeface="Times New Roman" panose="02020603050405020304"/>
                        </a:rPr>
                        <a:t>填方</a:t>
                      </a:r>
                      <a:r>
                        <a:rPr lang="en-US" sz="1400" kern="100">
                          <a:latin typeface="微软雅黑" panose="020B0503020204020204" pitchFamily="34" charset="-122"/>
                          <a:ea typeface="微软雅黑" panose="020B0503020204020204" pitchFamily="34" charset="-122"/>
                          <a:cs typeface="Times New Roman" panose="02020603050405020304"/>
                        </a:rPr>
                        <a:t>/m</a:t>
                      </a:r>
                      <a:r>
                        <a:rPr lang="en-US" sz="1400" kern="100" baseline="30000">
                          <a:latin typeface="微软雅黑" panose="020B0503020204020204" pitchFamily="34" charset="-122"/>
                          <a:ea typeface="微软雅黑" panose="020B0503020204020204" pitchFamily="34" charset="-122"/>
                          <a:cs typeface="Times New Roman" panose="02020603050405020304"/>
                        </a:rPr>
                        <a:t>3</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algn="ctr">
                        <a:spcBef>
                          <a:spcPts val="300"/>
                        </a:spcBef>
                        <a:spcAft>
                          <a:spcPts val="300"/>
                        </a:spcAft>
                      </a:pPr>
                      <a:r>
                        <a:rPr lang="zh-CN" sz="1400" kern="100" dirty="0">
                          <a:latin typeface="微软雅黑" panose="020B0503020204020204" pitchFamily="34" charset="-122"/>
                          <a:ea typeface="微软雅黑" panose="020B0503020204020204" pitchFamily="34" charset="-122"/>
                          <a:cs typeface="Times New Roman" panose="02020603050405020304"/>
                        </a:rPr>
                        <a:t>备</a:t>
                      </a:r>
                      <a:r>
                        <a:rPr lang="en-US" sz="1400" kern="100" dirty="0">
                          <a:latin typeface="微软雅黑" panose="020B0503020204020204" pitchFamily="34" charset="-122"/>
                          <a:ea typeface="微软雅黑" panose="020B0503020204020204" pitchFamily="34" charset="-122"/>
                          <a:cs typeface="Times New Roman" panose="02020603050405020304"/>
                        </a:rPr>
                        <a:t>  </a:t>
                      </a:r>
                      <a:r>
                        <a:rPr lang="zh-CN" sz="1400" kern="100" dirty="0">
                          <a:latin typeface="微软雅黑" panose="020B0503020204020204" pitchFamily="34" charset="-122"/>
                          <a:ea typeface="微软雅黑" panose="020B0503020204020204" pitchFamily="34" charset="-122"/>
                          <a:cs typeface="Times New Roman" panose="02020603050405020304"/>
                        </a:rPr>
                        <a:t>注</a:t>
                      </a:r>
                    </a:p>
                  </a:txBody>
                  <a:tcPr marL="68580" marR="68580" marT="0" marB="0" anchor="ctr"/>
                </a:tc>
              </a:tr>
              <a:tr h="370840">
                <a:tc>
                  <a:txBody>
                    <a:bodyPr/>
                    <a:lstStyle/>
                    <a:p>
                      <a:pPr algn="ctr">
                        <a:spcBef>
                          <a:spcPts val="300"/>
                        </a:spcBef>
                        <a:spcAft>
                          <a:spcPts val="300"/>
                        </a:spcAft>
                      </a:pPr>
                      <a:r>
                        <a:rPr lang="zh-CN" sz="1400" kern="100">
                          <a:latin typeface="微软雅黑" panose="020B0503020204020204" pitchFamily="34" charset="-122"/>
                          <a:ea typeface="微软雅黑" panose="020B0503020204020204" pitchFamily="34" charset="-122"/>
                          <a:cs typeface="宋体" panose="02010600030101010101" pitchFamily="2" charset="-122"/>
                        </a:rPr>
                        <a:t>Ⅰ</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algn="ctr">
                        <a:spcBef>
                          <a:spcPts val="300"/>
                        </a:spcBef>
                        <a:spcAft>
                          <a:spcPts val="300"/>
                        </a:spcAft>
                      </a:pPr>
                      <a:endParaRPr lang="en-US"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97205"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66.0</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algn="ctr">
                        <a:spcBef>
                          <a:spcPts val="300"/>
                        </a:spcBef>
                        <a:spcAft>
                          <a:spcPts val="300"/>
                        </a:spcAft>
                      </a:pPr>
                      <a:endParaRPr lang="en-US"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r>
              <a:tr h="370840">
                <a:tc>
                  <a:txBody>
                    <a:bodyPr/>
                    <a:lstStyle/>
                    <a:p>
                      <a:pPr algn="ctr">
                        <a:spcBef>
                          <a:spcPts val="300"/>
                        </a:spcBef>
                        <a:spcAft>
                          <a:spcPts val="300"/>
                        </a:spcAft>
                      </a:pPr>
                      <a:r>
                        <a:rPr lang="zh-CN" sz="1400" kern="100">
                          <a:latin typeface="微软雅黑" panose="020B0503020204020204" pitchFamily="34" charset="-122"/>
                          <a:ea typeface="微软雅黑" panose="020B0503020204020204" pitchFamily="34" charset="-122"/>
                          <a:cs typeface="宋体" panose="02010600030101010101" pitchFamily="2" charset="-122"/>
                        </a:rPr>
                        <a:t>Ⅱ</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71170"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2.9</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97205"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11.4</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algn="ctr">
                        <a:spcBef>
                          <a:spcPts val="300"/>
                        </a:spcBef>
                        <a:spcAft>
                          <a:spcPts val="300"/>
                        </a:spcAft>
                      </a:pPr>
                      <a:endParaRPr lang="en-US"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r>
              <a:tr h="370840">
                <a:tc>
                  <a:txBody>
                    <a:bodyPr/>
                    <a:lstStyle/>
                    <a:p>
                      <a:pPr algn="ctr">
                        <a:spcBef>
                          <a:spcPts val="300"/>
                        </a:spcBef>
                        <a:spcAft>
                          <a:spcPts val="300"/>
                        </a:spcAft>
                      </a:pPr>
                      <a:r>
                        <a:rPr lang="zh-CN" sz="1400" kern="100">
                          <a:latin typeface="微软雅黑" panose="020B0503020204020204" pitchFamily="34" charset="-122"/>
                          <a:ea typeface="微软雅黑" panose="020B0503020204020204" pitchFamily="34" charset="-122"/>
                          <a:cs typeface="宋体" panose="02010600030101010101" pitchFamily="2" charset="-122"/>
                        </a:rPr>
                        <a:t>Ⅲ</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71170"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16.5</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377825" algn="r" defTabSz="-635">
                        <a:spcBef>
                          <a:spcPts val="300"/>
                        </a:spcBef>
                        <a:spcAft>
                          <a:spcPts val="300"/>
                        </a:spcAft>
                        <a:tabLst>
                          <a:tab pos="922020" algn="l"/>
                        </a:tabLst>
                      </a:pPr>
                      <a:r>
                        <a:rPr lang="en-US" sz="1400" kern="100">
                          <a:latin typeface="微软雅黑" panose="020B0503020204020204" pitchFamily="34" charset="-122"/>
                          <a:ea typeface="微软雅黑" panose="020B0503020204020204" pitchFamily="34" charset="-122"/>
                          <a:cs typeface="Times New Roman" panose="02020603050405020304"/>
                        </a:rPr>
                        <a:t>0.025</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algn="ctr">
                        <a:spcBef>
                          <a:spcPts val="300"/>
                        </a:spcBef>
                        <a:spcAft>
                          <a:spcPts val="300"/>
                        </a:spcAft>
                      </a:pPr>
                      <a:endParaRPr lang="en-US"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r>
              <a:tr h="370840">
                <a:tc>
                  <a:txBody>
                    <a:bodyPr/>
                    <a:lstStyle/>
                    <a:p>
                      <a:pPr algn="ctr">
                        <a:spcBef>
                          <a:spcPts val="300"/>
                        </a:spcBef>
                        <a:spcAft>
                          <a:spcPts val="300"/>
                        </a:spcAft>
                      </a:pPr>
                      <a:r>
                        <a:rPr lang="zh-CN" sz="1400" kern="100">
                          <a:latin typeface="微软雅黑" panose="020B0503020204020204" pitchFamily="34" charset="-122"/>
                          <a:ea typeface="微软雅黑" panose="020B0503020204020204" pitchFamily="34" charset="-122"/>
                          <a:cs typeface="宋体" panose="02010600030101010101" pitchFamily="2" charset="-122"/>
                        </a:rPr>
                        <a:t>Ⅳ</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71170"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3.0</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97205"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27.4</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algn="ctr">
                        <a:spcBef>
                          <a:spcPts val="300"/>
                        </a:spcBef>
                        <a:spcAft>
                          <a:spcPts val="300"/>
                        </a:spcAft>
                      </a:pPr>
                      <a:endParaRPr lang="en-US"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r>
              <a:tr h="370840">
                <a:tc>
                  <a:txBody>
                    <a:bodyPr/>
                    <a:lstStyle/>
                    <a:p>
                      <a:pPr algn="ctr">
                        <a:spcBef>
                          <a:spcPts val="300"/>
                        </a:spcBef>
                        <a:spcAft>
                          <a:spcPts val="300"/>
                        </a:spcAft>
                      </a:pPr>
                      <a:r>
                        <a:rPr lang="zh-CN" sz="1400" kern="100">
                          <a:latin typeface="微软雅黑" panose="020B0503020204020204" pitchFamily="34" charset="-122"/>
                          <a:ea typeface="微软雅黑" panose="020B0503020204020204" pitchFamily="34" charset="-122"/>
                          <a:cs typeface="宋体" panose="02010600030101010101" pitchFamily="2" charset="-122"/>
                        </a:rPr>
                        <a:t>Ⅴ</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71170"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19.9</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97205"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10.2</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algn="ctr">
                        <a:spcBef>
                          <a:spcPts val="300"/>
                        </a:spcBef>
                        <a:spcAft>
                          <a:spcPts val="300"/>
                        </a:spcAft>
                      </a:pPr>
                      <a:endParaRPr lang="en-US"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r>
              <a:tr h="370840">
                <a:tc>
                  <a:txBody>
                    <a:bodyPr/>
                    <a:lstStyle/>
                    <a:p>
                      <a:pPr algn="ctr">
                        <a:spcBef>
                          <a:spcPts val="300"/>
                        </a:spcBef>
                        <a:spcAft>
                          <a:spcPts val="300"/>
                        </a:spcAft>
                      </a:pPr>
                      <a:r>
                        <a:rPr lang="zh-CN" sz="1400" kern="100">
                          <a:latin typeface="微软雅黑" panose="020B0503020204020204" pitchFamily="34" charset="-122"/>
                          <a:ea typeface="微软雅黑" panose="020B0503020204020204" pitchFamily="34" charset="-122"/>
                          <a:cs typeface="宋体" panose="02010600030101010101" pitchFamily="2" charset="-122"/>
                        </a:rPr>
                        <a:t>Ⅵ</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71170"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27.2</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97205"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5.1</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algn="ctr">
                        <a:spcBef>
                          <a:spcPts val="300"/>
                        </a:spcBef>
                        <a:spcAft>
                          <a:spcPts val="300"/>
                        </a:spcAft>
                      </a:pPr>
                      <a:endParaRPr lang="en-US"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r>
              <a:tr h="370840">
                <a:tc>
                  <a:txBody>
                    <a:bodyPr/>
                    <a:lstStyle/>
                    <a:p>
                      <a:pPr algn="ctr">
                        <a:spcBef>
                          <a:spcPts val="300"/>
                        </a:spcBef>
                        <a:spcAft>
                          <a:spcPts val="300"/>
                        </a:spcAft>
                      </a:pPr>
                      <a:r>
                        <a:rPr lang="zh-CN" sz="1400" kern="100">
                          <a:latin typeface="微软雅黑" panose="020B0503020204020204" pitchFamily="34" charset="-122"/>
                          <a:ea typeface="微软雅黑" panose="020B0503020204020204" pitchFamily="34" charset="-122"/>
                          <a:cs typeface="宋体" panose="02010600030101010101" pitchFamily="2" charset="-122"/>
                        </a:rPr>
                        <a:t>Ⅶ</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71170"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26.4</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97205"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11.3</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algn="ctr">
                        <a:spcBef>
                          <a:spcPts val="300"/>
                        </a:spcBef>
                        <a:spcAft>
                          <a:spcPts val="300"/>
                        </a:spcAft>
                      </a:pPr>
                      <a:endParaRPr lang="en-US"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r>
              <a:tr h="370840">
                <a:tc>
                  <a:txBody>
                    <a:bodyPr/>
                    <a:lstStyle/>
                    <a:p>
                      <a:pPr algn="ctr">
                        <a:spcBef>
                          <a:spcPts val="300"/>
                        </a:spcBef>
                        <a:spcAft>
                          <a:spcPts val="300"/>
                        </a:spcAft>
                      </a:pPr>
                      <a:r>
                        <a:rPr lang="zh-CN" sz="1400" kern="100">
                          <a:latin typeface="微软雅黑" panose="020B0503020204020204" pitchFamily="34" charset="-122"/>
                          <a:ea typeface="微软雅黑" panose="020B0503020204020204" pitchFamily="34" charset="-122"/>
                          <a:cs typeface="宋体" panose="02010600030101010101" pitchFamily="2" charset="-122"/>
                        </a:rPr>
                        <a:t>Ⅷ</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71170"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38.8</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97205"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1.5</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algn="ctr">
                        <a:spcBef>
                          <a:spcPts val="300"/>
                        </a:spcBef>
                        <a:spcAft>
                          <a:spcPts val="300"/>
                        </a:spcAft>
                      </a:pPr>
                      <a:endParaRPr lang="en-US"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r>
              <a:tr h="370840">
                <a:tc>
                  <a:txBody>
                    <a:bodyPr/>
                    <a:lstStyle/>
                    <a:p>
                      <a:pPr algn="ctr">
                        <a:spcBef>
                          <a:spcPts val="300"/>
                        </a:spcBef>
                        <a:spcAft>
                          <a:spcPts val="300"/>
                        </a:spcAft>
                      </a:pPr>
                      <a:r>
                        <a:rPr lang="zh-CN" sz="1400" kern="100">
                          <a:latin typeface="微软雅黑" panose="020B0503020204020204" pitchFamily="34" charset="-122"/>
                          <a:ea typeface="微软雅黑" panose="020B0503020204020204" pitchFamily="34" charset="-122"/>
                          <a:cs typeface="Times New Roman" panose="02020603050405020304"/>
                        </a:rPr>
                        <a:t>总计</a:t>
                      </a:r>
                    </a:p>
                  </a:txBody>
                  <a:tcPr marL="68580" marR="68580" marT="0" marB="0" anchor="ctr"/>
                </a:tc>
                <a:tc>
                  <a:txBody>
                    <a:bodyPr/>
                    <a:lstStyle/>
                    <a:p>
                      <a:pPr marR="471170"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134.7</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marR="497205" algn="r">
                        <a:spcBef>
                          <a:spcPts val="300"/>
                        </a:spcBef>
                        <a:spcAft>
                          <a:spcPts val="300"/>
                        </a:spcAft>
                      </a:pPr>
                      <a:r>
                        <a:rPr lang="en-US" sz="1400" kern="100">
                          <a:latin typeface="微软雅黑" panose="020B0503020204020204" pitchFamily="34" charset="-122"/>
                          <a:ea typeface="微软雅黑" panose="020B0503020204020204" pitchFamily="34" charset="-122"/>
                          <a:cs typeface="Times New Roman" panose="02020603050405020304"/>
                        </a:rPr>
                        <a:t>132.9</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c>
                  <a:txBody>
                    <a:bodyPr/>
                    <a:lstStyle/>
                    <a:p>
                      <a:pPr algn="ctr">
                        <a:spcBef>
                          <a:spcPts val="300"/>
                        </a:spcBef>
                        <a:spcAft>
                          <a:spcPts val="300"/>
                        </a:spcAft>
                      </a:pPr>
                      <a:r>
                        <a:rPr lang="zh-CN" sz="1400" kern="100" dirty="0">
                          <a:latin typeface="微软雅黑" panose="020B0503020204020204" pitchFamily="34" charset="-122"/>
                          <a:ea typeface="微软雅黑" panose="020B0503020204020204" pitchFamily="34" charset="-122"/>
                          <a:cs typeface="Times New Roman" panose="02020603050405020304"/>
                        </a:rPr>
                        <a:t>多土</a:t>
                      </a:r>
                      <a:r>
                        <a:rPr lang="en-US" sz="1400" kern="100" dirty="0">
                          <a:latin typeface="微软雅黑" panose="020B0503020204020204" pitchFamily="34" charset="-122"/>
                          <a:ea typeface="微软雅黑" panose="020B0503020204020204" pitchFamily="34" charset="-122"/>
                          <a:cs typeface="Times New Roman" panose="02020603050405020304"/>
                        </a:rPr>
                        <a:t>1.8 m</a:t>
                      </a:r>
                      <a:r>
                        <a:rPr lang="en-US" sz="1400" kern="100" baseline="30000" dirty="0">
                          <a:latin typeface="微软雅黑" panose="020B0503020204020204" pitchFamily="34" charset="-122"/>
                          <a:ea typeface="微软雅黑" panose="020B0503020204020204" pitchFamily="34" charset="-122"/>
                          <a:cs typeface="Times New Roman" panose="02020603050405020304"/>
                        </a:rPr>
                        <a:t>3</a:t>
                      </a:r>
                      <a:endParaRPr lang="zh-CN" sz="14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tc>
              </a:tr>
            </a:tbl>
          </a:graphicData>
        </a:graphic>
      </p:graphicFrame>
      <p:sp>
        <p:nvSpPr>
          <p:cNvPr id="22" name="TextBox 21"/>
          <p:cNvSpPr txBox="1"/>
          <p:nvPr/>
        </p:nvSpPr>
        <p:spPr>
          <a:xfrm>
            <a:off x="8124269" y="6336727"/>
            <a:ext cx="1835759"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表</a:t>
            </a:r>
            <a:r>
              <a:rPr lang="en-US" sz="1400" dirty="0" smtClean="0">
                <a:latin typeface="微软雅黑" panose="020B0503020204020204" pitchFamily="34" charset="-122"/>
                <a:ea typeface="微软雅黑" panose="020B0503020204020204" pitchFamily="34" charset="-122"/>
              </a:rPr>
              <a:t>2-5  </a:t>
            </a:r>
            <a:r>
              <a:rPr lang="zh-CN" altLang="en-US" sz="1400" dirty="0" smtClean="0">
                <a:latin typeface="微软雅黑" panose="020B0503020204020204" pitchFamily="34" charset="-122"/>
                <a:ea typeface="微软雅黑" panose="020B0503020204020204" pitchFamily="34" charset="-122"/>
              </a:rPr>
              <a:t>土方量计算表</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ppt_x</p:attrName>
                                        </p:attrNameLst>
                                      </p:cBhvr>
                                      <p:tavLst>
                                        <p:tav tm="0">
                                          <p:val>
                                            <p:strVal val="#ppt_x-.2"/>
                                          </p:val>
                                        </p:tav>
                                        <p:tav tm="100000">
                                          <p:val>
                                            <p:strVal val="#ppt_x"/>
                                          </p:val>
                                        </p:tav>
                                      </p:tavLst>
                                    </p:anim>
                                    <p:anim calcmode="lin" valueType="num">
                                      <p:cBhvr>
                                        <p:cTn id="2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
                                        </p:tgtEl>
                                      </p:cBhvr>
                                    </p:animEffect>
                                  </p:childTnLst>
                                </p:cTn>
                              </p:par>
                              <p:par>
                                <p:cTn id="22" presetID="29"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ppt_x</p:attrName>
                                        </p:attrNameLst>
                                      </p:cBhvr>
                                      <p:tavLst>
                                        <p:tav tm="0">
                                          <p:val>
                                            <p:strVal val="#ppt_x-.2"/>
                                          </p:val>
                                        </p:tav>
                                        <p:tav tm="100000">
                                          <p:val>
                                            <p:strVal val="#ppt_x"/>
                                          </p:val>
                                        </p:tav>
                                      </p:tavLst>
                                    </p:anim>
                                    <p:anim calcmode="lin" valueType="num">
                                      <p:cBhvr>
                                        <p:cTn id="2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2"/>
                                        </p:tgtEl>
                                      </p:cBhvr>
                                    </p:animEffect>
                                  </p:childTnLst>
                                </p:cTn>
                              </p:par>
                              <p:par>
                                <p:cTn id="27" presetID="29"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ppt_x</p:attrName>
                                        </p:attrNameLst>
                                      </p:cBhvr>
                                      <p:tavLst>
                                        <p:tav tm="0">
                                          <p:val>
                                            <p:strVal val="#ppt_x-.2"/>
                                          </p:val>
                                        </p:tav>
                                        <p:tav tm="100000">
                                          <p:val>
                                            <p:strVal val="#ppt_x"/>
                                          </p:val>
                                        </p:tav>
                                      </p:tavLst>
                                    </p:anim>
                                    <p:anim calcmode="lin" valueType="num">
                                      <p:cBhvr>
                                        <p:cTn id="3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4"/>
                                        </p:tgtEl>
                                      </p:cBhvr>
                                    </p:animEffect>
                                  </p:childTnLst>
                                </p:cTn>
                              </p:par>
                              <p:par>
                                <p:cTn id="32" presetID="29"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ppt_x</p:attrName>
                                        </p:attrNameLst>
                                      </p:cBhvr>
                                      <p:tavLst>
                                        <p:tav tm="0">
                                          <p:val>
                                            <p:strVal val="#ppt_x-.2"/>
                                          </p:val>
                                        </p:tav>
                                        <p:tav tm="100000">
                                          <p:val>
                                            <p:strVal val="#ppt_x"/>
                                          </p:val>
                                        </p:tav>
                                      </p:tavLst>
                                    </p:anim>
                                    <p:anim calcmode="lin" valueType="num">
                                      <p:cBhvr>
                                        <p:cTn id="3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6"/>
                                        </p:tgtEl>
                                      </p:cBhvr>
                                    </p:animEffect>
                                  </p:childTnLst>
                                </p:cTn>
                              </p:par>
                              <p:par>
                                <p:cTn id="37" presetID="29"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ppt_x</p:attrName>
                                        </p:attrNameLst>
                                      </p:cBhvr>
                                      <p:tavLst>
                                        <p:tav tm="0">
                                          <p:val>
                                            <p:strVal val="#ppt_x-.2"/>
                                          </p:val>
                                        </p:tav>
                                        <p:tav tm="100000">
                                          <p:val>
                                            <p:strVal val="#ppt_x"/>
                                          </p:val>
                                        </p:tav>
                                      </p:tavLst>
                                    </p:anim>
                                    <p:anim calcmode="lin" valueType="num">
                                      <p:cBhvr>
                                        <p:cTn id="4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7"/>
                                        </p:tgtEl>
                                      </p:cBhvr>
                                    </p:animEffect>
                                  </p:childTnLst>
                                </p:cTn>
                              </p:par>
                              <p:par>
                                <p:cTn id="42" presetID="29"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ppt_x</p:attrName>
                                        </p:attrNameLst>
                                      </p:cBhvr>
                                      <p:tavLst>
                                        <p:tav tm="0">
                                          <p:val>
                                            <p:strVal val="#ppt_x-.2"/>
                                          </p:val>
                                        </p:tav>
                                        <p:tav tm="100000">
                                          <p:val>
                                            <p:strVal val="#ppt_x"/>
                                          </p:val>
                                        </p:tav>
                                      </p:tavLst>
                                    </p:anim>
                                    <p:anim calcmode="lin" valueType="num">
                                      <p:cBhvr>
                                        <p:cTn id="4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8"/>
                                        </p:tgtEl>
                                      </p:cBhvr>
                                    </p:animEffect>
                                  </p:childTnLst>
                                </p:cTn>
                              </p:par>
                              <p:par>
                                <p:cTn id="47" presetID="29"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ppt_x</p:attrName>
                                        </p:attrNameLst>
                                      </p:cBhvr>
                                      <p:tavLst>
                                        <p:tav tm="0">
                                          <p:val>
                                            <p:strVal val="#ppt_x-.2"/>
                                          </p:val>
                                        </p:tav>
                                        <p:tav tm="100000">
                                          <p:val>
                                            <p:strVal val="#ppt_x"/>
                                          </p:val>
                                        </p:tav>
                                      </p:tavLst>
                                    </p:anim>
                                    <p:anim calcmode="lin" valueType="num">
                                      <p:cBhvr>
                                        <p:cTn id="5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3"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plus(in)">
                                      <p:cBhvr>
                                        <p:cTn id="56" dur="2000"/>
                                        <p:tgtEl>
                                          <p:spTgt spid="20"/>
                                        </p:tgtEl>
                                      </p:cBhvr>
                                    </p:animEffect>
                                  </p:childTnLst>
                                </p:cTn>
                              </p:par>
                              <p:par>
                                <p:cTn id="57" presetID="13" presetClass="entr" presetSubtype="16"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plus(in)">
                                      <p:cBhvr>
                                        <p:cTn id="59" dur="2000"/>
                                        <p:tgtEl>
                                          <p:spTgt spid="21"/>
                                        </p:tgtEl>
                                      </p:cBhvr>
                                    </p:animEffect>
                                  </p:childTnLst>
                                </p:cTn>
                              </p:par>
                              <p:par>
                                <p:cTn id="60" presetID="13" presetClass="entr" presetSubtype="16"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plus(in)">
                                      <p:cBhvr>
                                        <p:cTn id="6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20" grpId="0" animBg="1"/>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二、土方量的计算</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45721"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未标题-1"/>
          <p:cNvPicPr>
            <a:picLocks noChangeAspect="1" noChangeArrowheads="1"/>
          </p:cNvPicPr>
          <p:nvPr/>
        </p:nvPicPr>
        <p:blipFill>
          <a:blip r:embed="rId3" cstate="print"/>
          <a:srcRect/>
          <a:stretch>
            <a:fillRect/>
          </a:stretch>
        </p:blipFill>
        <p:spPr bwMode="auto">
          <a:xfrm>
            <a:off x="-380995" y="3550993"/>
            <a:ext cx="1358931" cy="3308595"/>
          </a:xfrm>
          <a:prstGeom prst="rect">
            <a:avLst/>
          </a:prstGeom>
          <a:noFill/>
        </p:spPr>
      </p:pic>
      <p:sp>
        <p:nvSpPr>
          <p:cNvPr id="10" name="圆角矩形 9"/>
          <p:cNvSpPr/>
          <p:nvPr/>
        </p:nvSpPr>
        <p:spPr>
          <a:xfrm>
            <a:off x="952340" y="1238521"/>
            <a:ext cx="2190480"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chemeClr val="tx1"/>
                </a:solidFill>
                <a:latin typeface="微软雅黑" panose="020B0503020204020204" pitchFamily="34" charset="-122"/>
                <a:ea typeface="微软雅黑" panose="020B0503020204020204" pitchFamily="34" charset="-122"/>
              </a:rPr>
              <a:t>应用实例</a:t>
            </a:r>
            <a:endParaRPr lang="zh-CN" altLang="en-US" sz="21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951670" y="1737917"/>
            <a:ext cx="5561351" cy="3310329"/>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8</a:t>
            </a:r>
            <a:r>
              <a:rPr lang="zh-CN" altLang="en-US" sz="1600" dirty="0" smtClean="0">
                <a:solidFill>
                  <a:schemeClr val="tx1"/>
                </a:solidFill>
                <a:latin typeface="微软雅黑" panose="020B0503020204020204" pitchFamily="34" charset="-122"/>
                <a:ea typeface="微软雅黑" panose="020B0503020204020204" pitchFamily="34" charset="-122"/>
              </a:rPr>
              <a:t>）绘制土方平衡调配图</a:t>
            </a: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划分调配区，如图</a:t>
            </a:r>
            <a:r>
              <a:rPr lang="en-US" sz="1500" dirty="0" smtClean="0">
                <a:solidFill>
                  <a:schemeClr val="tx1"/>
                </a:solidFill>
                <a:latin typeface="微软雅黑" panose="020B0503020204020204" pitchFamily="34" charset="-122"/>
                <a:ea typeface="微软雅黑" panose="020B0503020204020204" pitchFamily="34" charset="-122"/>
              </a:rPr>
              <a:t>2-23</a:t>
            </a:r>
            <a:r>
              <a:rPr lang="zh-CN" altLang="en-US" sz="1500" dirty="0" smtClean="0">
                <a:solidFill>
                  <a:schemeClr val="tx1"/>
                </a:solidFill>
                <a:latin typeface="微软雅黑" panose="020B0503020204020204" pitchFamily="34" charset="-122"/>
                <a:ea typeface="微软雅黑" panose="020B0503020204020204" pitchFamily="34" charset="-122"/>
              </a:rPr>
              <a:t>所示。</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a:t>
            </a:r>
            <a:r>
              <a:rPr lang="en-US" sz="15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500" dirty="0" smtClean="0">
                <a:solidFill>
                  <a:schemeClr val="tx1"/>
                </a:solidFill>
                <a:latin typeface="微软雅黑" panose="020B0503020204020204" pitchFamily="34" charset="-122"/>
                <a:ea typeface="微软雅黑" panose="020B0503020204020204" pitchFamily="34" charset="-122"/>
              </a:rPr>
              <a:t>代表第一挖方区，由</a:t>
            </a:r>
            <a:r>
              <a:rPr lang="en-US" altLang="zh-CN" sz="1500" dirty="0" smtClean="0">
                <a:solidFill>
                  <a:schemeClr val="tx1"/>
                </a:solidFill>
                <a:latin typeface="微软雅黑" panose="020B0503020204020204" pitchFamily="34" charset="-122"/>
                <a:ea typeface="微软雅黑" panose="020B0503020204020204" pitchFamily="34" charset="-122"/>
              </a:rPr>
              <a:t>Ⅱ</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altLang="zh-CN" sz="1500" dirty="0" smtClean="0">
                <a:solidFill>
                  <a:schemeClr val="tx1"/>
                </a:solidFill>
                <a:latin typeface="微软雅黑" panose="020B0503020204020204" pitchFamily="34" charset="-122"/>
                <a:ea typeface="微软雅黑" panose="020B0503020204020204" pitchFamily="34" charset="-122"/>
              </a:rPr>
              <a:t>Ⅲ</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altLang="zh-CN" sz="1500" dirty="0" smtClean="0">
                <a:solidFill>
                  <a:schemeClr val="tx1"/>
                </a:solidFill>
                <a:latin typeface="微软雅黑" panose="020B0503020204020204" pitchFamily="34" charset="-122"/>
                <a:ea typeface="微软雅黑" panose="020B0503020204020204" pitchFamily="34" charset="-122"/>
              </a:rPr>
              <a:t>Ⅳ</a:t>
            </a:r>
            <a:r>
              <a:rPr lang="zh-CN" altLang="en-US" sz="1500" dirty="0" smtClean="0">
                <a:solidFill>
                  <a:schemeClr val="tx1"/>
                </a:solidFill>
                <a:latin typeface="微软雅黑" panose="020B0503020204020204" pitchFamily="34" charset="-122"/>
                <a:ea typeface="微软雅黑" panose="020B0503020204020204" pitchFamily="34" charset="-122"/>
              </a:rPr>
              <a:t>挖方组成；</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a:t>
            </a:r>
            <a:r>
              <a:rPr lang="en-US" sz="15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500" dirty="0" smtClean="0">
                <a:solidFill>
                  <a:schemeClr val="tx1"/>
                </a:solidFill>
                <a:latin typeface="微软雅黑" panose="020B0503020204020204" pitchFamily="34" charset="-122"/>
                <a:ea typeface="微软雅黑" panose="020B0503020204020204" pitchFamily="34" charset="-122"/>
              </a:rPr>
              <a:t>代表第二挖方区，由</a:t>
            </a:r>
            <a:r>
              <a:rPr lang="en-US" altLang="zh-CN" sz="1500" dirty="0" smtClean="0">
                <a:solidFill>
                  <a:schemeClr val="tx1"/>
                </a:solidFill>
                <a:latin typeface="微软雅黑" panose="020B0503020204020204" pitchFamily="34" charset="-122"/>
                <a:ea typeface="微软雅黑" panose="020B0503020204020204" pitchFamily="34" charset="-122"/>
              </a:rPr>
              <a:t>Ⅴ</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altLang="zh-CN" sz="1500" dirty="0" smtClean="0">
                <a:solidFill>
                  <a:schemeClr val="tx1"/>
                </a:solidFill>
                <a:latin typeface="微软雅黑" panose="020B0503020204020204" pitchFamily="34" charset="-122"/>
                <a:ea typeface="微软雅黑" panose="020B0503020204020204" pitchFamily="34" charset="-122"/>
              </a:rPr>
              <a:t>Ⅵ</a:t>
            </a:r>
            <a:r>
              <a:rPr lang="zh-CN" altLang="en-US" sz="1500" dirty="0" smtClean="0">
                <a:solidFill>
                  <a:schemeClr val="tx1"/>
                </a:solidFill>
                <a:latin typeface="微软雅黑" panose="020B0503020204020204" pitchFamily="34" charset="-122"/>
                <a:ea typeface="微软雅黑" panose="020B0503020204020204" pitchFamily="34" charset="-122"/>
              </a:rPr>
              <a:t>挖方组成；</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a:t>
            </a:r>
            <a:r>
              <a:rPr lang="en-US" sz="15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微软雅黑" panose="020B0503020204020204" pitchFamily="34" charset="-122"/>
                <a:ea typeface="微软雅黑" panose="020B0503020204020204" pitchFamily="34" charset="-122"/>
              </a:rPr>
              <a:t>代表第三挖方区，由</a:t>
            </a:r>
            <a:r>
              <a:rPr lang="en-US" altLang="zh-CN" sz="1500" dirty="0" smtClean="0">
                <a:solidFill>
                  <a:schemeClr val="tx1"/>
                </a:solidFill>
                <a:latin typeface="微软雅黑" panose="020B0503020204020204" pitchFamily="34" charset="-122"/>
                <a:ea typeface="微软雅黑" panose="020B0503020204020204" pitchFamily="34" charset="-122"/>
              </a:rPr>
              <a:t>Ⅶ</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altLang="zh-CN" sz="1500" dirty="0" smtClean="0">
                <a:solidFill>
                  <a:schemeClr val="tx1"/>
                </a:solidFill>
                <a:latin typeface="微软雅黑" panose="020B0503020204020204" pitchFamily="34" charset="-122"/>
                <a:ea typeface="微软雅黑" panose="020B0503020204020204" pitchFamily="34" charset="-122"/>
              </a:rPr>
              <a:t>Ⅷ</a:t>
            </a:r>
            <a:r>
              <a:rPr lang="zh-CN" altLang="en-US" sz="1500" dirty="0" smtClean="0">
                <a:solidFill>
                  <a:schemeClr val="tx1"/>
                </a:solidFill>
                <a:latin typeface="微软雅黑" panose="020B0503020204020204" pitchFamily="34" charset="-122"/>
                <a:ea typeface="微软雅黑" panose="020B0503020204020204" pitchFamily="34" charset="-122"/>
              </a:rPr>
              <a:t>挖方组成。</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a:t>
            </a:r>
            <a:r>
              <a:rPr lang="en-US" sz="15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500" dirty="0" smtClean="0">
                <a:solidFill>
                  <a:schemeClr val="tx1"/>
                </a:solidFill>
                <a:latin typeface="微软雅黑" panose="020B0503020204020204" pitchFamily="34" charset="-122"/>
                <a:ea typeface="微软雅黑" panose="020B0503020204020204" pitchFamily="34" charset="-122"/>
              </a:rPr>
              <a:t>代表第一填方区，由</a:t>
            </a:r>
            <a:r>
              <a:rPr lang="en-US" altLang="zh-CN" sz="1500" dirty="0" smtClean="0">
                <a:solidFill>
                  <a:schemeClr val="tx1"/>
                </a:solidFill>
                <a:latin typeface="微软雅黑" panose="020B0503020204020204" pitchFamily="34" charset="-122"/>
                <a:ea typeface="微软雅黑" panose="020B0503020204020204" pitchFamily="34" charset="-122"/>
              </a:rPr>
              <a:t>Ⅰ</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altLang="zh-CN" sz="1500" dirty="0" smtClean="0">
                <a:solidFill>
                  <a:schemeClr val="tx1"/>
                </a:solidFill>
                <a:latin typeface="微软雅黑" panose="020B0503020204020204" pitchFamily="34" charset="-122"/>
                <a:ea typeface="微软雅黑" panose="020B0503020204020204" pitchFamily="34" charset="-122"/>
              </a:rPr>
              <a:t>Ⅱ</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altLang="zh-CN" sz="1500" dirty="0" smtClean="0">
                <a:solidFill>
                  <a:schemeClr val="tx1"/>
                </a:solidFill>
                <a:latin typeface="微软雅黑" panose="020B0503020204020204" pitchFamily="34" charset="-122"/>
                <a:ea typeface="微软雅黑" panose="020B0503020204020204" pitchFamily="34" charset="-122"/>
              </a:rPr>
              <a:t>Ⅴ</a:t>
            </a:r>
            <a:r>
              <a:rPr lang="zh-CN" altLang="en-US" sz="1500" dirty="0" smtClean="0">
                <a:solidFill>
                  <a:schemeClr val="tx1"/>
                </a:solidFill>
                <a:latin typeface="微软雅黑" panose="020B0503020204020204" pitchFamily="34" charset="-122"/>
                <a:ea typeface="微软雅黑" panose="020B0503020204020204" pitchFamily="34" charset="-122"/>
              </a:rPr>
              <a:t>填方组成；</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a:t>
            </a:r>
            <a:r>
              <a:rPr lang="en-US" sz="15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500" dirty="0" smtClean="0">
                <a:solidFill>
                  <a:schemeClr val="tx1"/>
                </a:solidFill>
                <a:latin typeface="微软雅黑" panose="020B0503020204020204" pitchFamily="34" charset="-122"/>
                <a:ea typeface="微软雅黑" panose="020B0503020204020204" pitchFamily="34" charset="-122"/>
              </a:rPr>
              <a:t>代表第二填方区，由</a:t>
            </a:r>
            <a:r>
              <a:rPr lang="en-US" altLang="zh-CN" sz="1500" dirty="0" smtClean="0">
                <a:solidFill>
                  <a:schemeClr val="tx1"/>
                </a:solidFill>
                <a:latin typeface="微软雅黑" panose="020B0503020204020204" pitchFamily="34" charset="-122"/>
                <a:ea typeface="微软雅黑" panose="020B0503020204020204" pitchFamily="34" charset="-122"/>
              </a:rPr>
              <a:t>Ⅲ</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altLang="zh-CN" sz="1500" dirty="0" smtClean="0">
                <a:solidFill>
                  <a:schemeClr val="tx1"/>
                </a:solidFill>
                <a:latin typeface="微软雅黑" panose="020B0503020204020204" pitchFamily="34" charset="-122"/>
                <a:ea typeface="微软雅黑" panose="020B0503020204020204" pitchFamily="34" charset="-122"/>
              </a:rPr>
              <a:t>Ⅳ</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altLang="zh-CN" sz="1500" dirty="0" smtClean="0">
                <a:solidFill>
                  <a:schemeClr val="tx1"/>
                </a:solidFill>
                <a:latin typeface="微软雅黑" panose="020B0503020204020204" pitchFamily="34" charset="-122"/>
                <a:ea typeface="微软雅黑" panose="020B0503020204020204" pitchFamily="34" charset="-122"/>
              </a:rPr>
              <a:t>Ⅵ</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altLang="zh-CN" sz="1500" dirty="0" smtClean="0">
                <a:solidFill>
                  <a:schemeClr val="tx1"/>
                </a:solidFill>
                <a:latin typeface="微软雅黑" panose="020B0503020204020204" pitchFamily="34" charset="-122"/>
                <a:ea typeface="微软雅黑" panose="020B0503020204020204" pitchFamily="34" charset="-122"/>
              </a:rPr>
              <a:t>Ⅷ</a:t>
            </a:r>
            <a:r>
              <a:rPr lang="zh-CN" altLang="en-US" sz="1500" dirty="0" smtClean="0">
                <a:solidFill>
                  <a:schemeClr val="tx1"/>
                </a:solidFill>
                <a:latin typeface="微软雅黑" panose="020B0503020204020204" pitchFamily="34" charset="-122"/>
                <a:ea typeface="微软雅黑" panose="020B0503020204020204" pitchFamily="34" charset="-122"/>
              </a:rPr>
              <a:t>填方组成；</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a:t>
            </a:r>
            <a:r>
              <a:rPr lang="en-US" sz="1500" baseline="-250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500" dirty="0" smtClean="0">
                <a:solidFill>
                  <a:schemeClr val="tx1"/>
                </a:solidFill>
                <a:latin typeface="微软雅黑" panose="020B0503020204020204" pitchFamily="34" charset="-122"/>
                <a:ea typeface="微软雅黑" panose="020B0503020204020204" pitchFamily="34" charset="-122"/>
              </a:rPr>
              <a:t>代表第三填方区，由</a:t>
            </a:r>
            <a:r>
              <a:rPr lang="en-US" altLang="zh-CN" sz="1500" dirty="0" smtClean="0">
                <a:solidFill>
                  <a:schemeClr val="tx1"/>
                </a:solidFill>
                <a:latin typeface="微软雅黑" panose="020B0503020204020204" pitchFamily="34" charset="-122"/>
                <a:ea typeface="微软雅黑" panose="020B0503020204020204" pitchFamily="34" charset="-122"/>
              </a:rPr>
              <a:t>Ⅶ</a:t>
            </a:r>
            <a:r>
              <a:rPr lang="zh-CN" altLang="en-US" sz="1500" dirty="0" smtClean="0">
                <a:solidFill>
                  <a:schemeClr val="tx1"/>
                </a:solidFill>
                <a:latin typeface="微软雅黑" panose="020B0503020204020204" pitchFamily="34" charset="-122"/>
                <a:ea typeface="微软雅黑" panose="020B0503020204020204" pitchFamily="34" charset="-122"/>
              </a:rPr>
              <a:t>填方组成。</a:t>
            </a:r>
          </a:p>
          <a:p>
            <a:pPr indent="457200">
              <a:lnSpc>
                <a:spcPct val="150000"/>
              </a:lnSpc>
            </a:pPr>
            <a:r>
              <a:rPr lang="zh-CN" altLang="en-US" sz="1500" dirty="0" smtClean="0">
                <a:solidFill>
                  <a:schemeClr val="tx1"/>
                </a:solidFill>
                <a:latin typeface="微软雅黑" panose="020B0503020204020204" pitchFamily="34" charset="-122"/>
                <a:ea typeface="微软雅黑" panose="020B0503020204020204" pitchFamily="34" charset="-122"/>
              </a:rPr>
              <a:t>用作图法近似标出调配区的重心位置，再用比例尺量出调配区之间的平均距离。从图中可清楚地看到各区的土方盈缺情况，土方调拨数量、方向及距离。</a:t>
            </a:r>
            <a:endParaRPr lang="en-US" altLang="zh-CN" sz="1500" dirty="0" smtClean="0">
              <a:solidFill>
                <a:schemeClr val="tx1"/>
              </a:solidFill>
              <a:latin typeface="微软雅黑" panose="020B0503020204020204" pitchFamily="34" charset="-122"/>
              <a:ea typeface="微软雅黑" panose="020B0503020204020204" pitchFamily="34" charset="-122"/>
            </a:endParaRPr>
          </a:p>
        </p:txBody>
      </p:sp>
      <p:pic>
        <p:nvPicPr>
          <p:cNvPr id="12" name="Picture 8" descr="1-16"/>
          <p:cNvPicPr>
            <a:picLocks noChangeAspect="1" noChangeArrowheads="1"/>
          </p:cNvPicPr>
          <p:nvPr/>
        </p:nvPicPr>
        <p:blipFill>
          <a:blip r:embed="rId4" cstate="print"/>
          <a:srcRect t="-1250" b="-2000"/>
          <a:stretch>
            <a:fillRect/>
          </a:stretch>
        </p:blipFill>
        <p:spPr bwMode="auto">
          <a:xfrm>
            <a:off x="6692902" y="1000902"/>
            <a:ext cx="4987805" cy="4195445"/>
          </a:xfrm>
          <a:prstGeom prst="rect">
            <a:avLst/>
          </a:prstGeom>
          <a:noFill/>
          <a:ln w="9525">
            <a:noFill/>
            <a:miter lim="800000"/>
            <a:headEnd/>
            <a:tailEnd/>
          </a:ln>
        </p:spPr>
      </p:pic>
      <p:sp>
        <p:nvSpPr>
          <p:cNvPr id="14" name="圆角矩形 13"/>
          <p:cNvSpPr/>
          <p:nvPr/>
        </p:nvSpPr>
        <p:spPr>
          <a:xfrm>
            <a:off x="966660" y="5108206"/>
            <a:ext cx="9713625" cy="1326630"/>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以上为手工土方量计算，在实际土方设计和施工中，一般使用土方量计算软件进行操作，不仅节省人力和物力，而且工作效率高。同时，需要强调的是，不能只考虑挖方与填方数字的绝对平衡，在保证设计意图的前提下，施工时应尽可能减少动土量和不必要的搬运。</a:t>
            </a:r>
          </a:p>
        </p:txBody>
      </p:sp>
      <p:sp>
        <p:nvSpPr>
          <p:cNvPr id="16" name="TextBox 15"/>
          <p:cNvSpPr txBox="1"/>
          <p:nvPr/>
        </p:nvSpPr>
        <p:spPr>
          <a:xfrm>
            <a:off x="7787183" y="4763432"/>
            <a:ext cx="3198311"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图</a:t>
            </a:r>
            <a:r>
              <a:rPr lang="en-US" sz="1400" dirty="0" smtClean="0">
                <a:latin typeface="微软雅黑" panose="020B0503020204020204" pitchFamily="34" charset="-122"/>
                <a:ea typeface="微软雅黑" panose="020B0503020204020204" pitchFamily="34" charset="-122"/>
              </a:rPr>
              <a:t>2-23  </a:t>
            </a:r>
            <a:r>
              <a:rPr lang="zh-CN" altLang="en-US" sz="1400" dirty="0" smtClean="0">
                <a:latin typeface="微软雅黑" panose="020B0503020204020204" pitchFamily="34" charset="-122"/>
                <a:ea typeface="微软雅黑" panose="020B0503020204020204" pitchFamily="34" charset="-122"/>
              </a:rPr>
              <a:t>某景区广场土方量平衡调配图</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edge">
                                      <p:cBhvr>
                                        <p:cTn id="19" dur="2000"/>
                                        <p:tgtEl>
                                          <p:spTgt spid="11"/>
                                        </p:tgtEl>
                                      </p:cBhvr>
                                    </p:animEffect>
                                  </p:childTnLst>
                                </p:cTn>
                              </p:par>
                              <p:par>
                                <p:cTn id="20" presetID="2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2000"/>
                                        <p:tgtEl>
                                          <p:spTgt spid="12"/>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edge">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4" grpId="0" animBg="1"/>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三、土方工程施工步骤</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Picture 3" descr="未标题-1"/>
          <p:cNvPicPr>
            <a:picLocks noChangeAspect="1" noChangeArrowheads="1"/>
          </p:cNvPicPr>
          <p:nvPr/>
        </p:nvPicPr>
        <p:blipFill>
          <a:blip r:embed="rId2" cstate="print"/>
          <a:srcRect/>
          <a:stretch>
            <a:fillRect/>
          </a:stretch>
        </p:blipFill>
        <p:spPr bwMode="auto">
          <a:xfrm>
            <a:off x="-380995" y="3550993"/>
            <a:ext cx="1358931" cy="3308595"/>
          </a:xfrm>
          <a:prstGeom prst="rect">
            <a:avLst/>
          </a:prstGeom>
          <a:noFill/>
        </p:spPr>
      </p:pic>
      <p:sp>
        <p:nvSpPr>
          <p:cNvPr id="10" name="矩形 9"/>
          <p:cNvSpPr/>
          <p:nvPr/>
        </p:nvSpPr>
        <p:spPr>
          <a:xfrm>
            <a:off x="808794" y="1686863"/>
            <a:ext cx="10792918" cy="4886203"/>
          </a:xfrm>
          <a:prstGeom prst="rect">
            <a:avLst/>
          </a:prstGeom>
          <a:solidFill>
            <a:srgbClr val="E5FE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400" b="1" dirty="0" smtClean="0">
                <a:solidFill>
                  <a:srgbClr val="C00000"/>
                </a:solidFill>
                <a:latin typeface="微软雅黑" panose="020B0503020204020204" pitchFamily="34" charset="-122"/>
                <a:ea typeface="微软雅黑" panose="020B0503020204020204" pitchFamily="34" charset="-122"/>
              </a:rPr>
              <a:t>1</a:t>
            </a:r>
            <a:r>
              <a:rPr lang="zh-CN" altLang="en-US" sz="1400" b="1" dirty="0" smtClean="0">
                <a:solidFill>
                  <a:srgbClr val="C00000"/>
                </a:solidFill>
                <a:latin typeface="微软雅黑" panose="020B0503020204020204" pitchFamily="34" charset="-122"/>
                <a:ea typeface="微软雅黑" panose="020B0503020204020204" pitchFamily="34" charset="-122"/>
              </a:rPr>
              <a:t>．准备机具、材料及人员</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对挖土、运输等工程机械及辅助设备进行维修检查，并将其运至施工地点就位；准备好施工及工程所需用料，将其按施工平面图所指位置堆放；组织并配备各项专业技术人员、管理人员和技术工人，安排好作业班次，制定较完善的技术岗位责任制。</a:t>
            </a:r>
          </a:p>
          <a:p>
            <a:pPr indent="457200">
              <a:lnSpc>
                <a:spcPct val="150000"/>
              </a:lnSpc>
            </a:pPr>
            <a:r>
              <a:rPr lang="en-US" sz="1400" b="1" dirty="0" smtClean="0">
                <a:solidFill>
                  <a:srgbClr val="C00000"/>
                </a:solidFill>
                <a:latin typeface="微软雅黑" panose="020B0503020204020204" pitchFamily="34" charset="-122"/>
                <a:ea typeface="微软雅黑" panose="020B0503020204020204" pitchFamily="34" charset="-122"/>
              </a:rPr>
              <a:t>2</a:t>
            </a:r>
            <a:r>
              <a:rPr lang="zh-CN" altLang="en-US" sz="1400" b="1" dirty="0" smtClean="0">
                <a:solidFill>
                  <a:srgbClr val="C00000"/>
                </a:solidFill>
                <a:latin typeface="微软雅黑" panose="020B0503020204020204" pitchFamily="34" charset="-122"/>
                <a:ea typeface="微软雅黑" panose="020B0503020204020204" pitchFamily="34" charset="-122"/>
              </a:rPr>
              <a:t>．清理现场障碍物</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a:t>
            </a:r>
            <a:r>
              <a:rPr lang="en-US" sz="1400" dirty="0" smtClean="0">
                <a:solidFill>
                  <a:schemeClr val="tx1"/>
                </a:solidFill>
                <a:latin typeface="微软雅黑" panose="020B0503020204020204" pitchFamily="34" charset="-122"/>
                <a:ea typeface="微软雅黑" panose="020B0503020204020204" pitchFamily="34" charset="-122"/>
              </a:rPr>
              <a:t>1</a:t>
            </a:r>
            <a:r>
              <a:rPr lang="zh-CN" altLang="en-US" sz="1400" dirty="0" smtClean="0">
                <a:solidFill>
                  <a:schemeClr val="tx1"/>
                </a:solidFill>
                <a:latin typeface="微软雅黑" panose="020B0503020204020204" pitchFamily="34" charset="-122"/>
                <a:ea typeface="微软雅黑" panose="020B0503020204020204" pitchFamily="34" charset="-122"/>
              </a:rPr>
              <a:t>）场地树木清理。土方开挖深度不大于</a:t>
            </a:r>
            <a:r>
              <a:rPr lang="en-US" sz="1400" dirty="0" smtClean="0">
                <a:solidFill>
                  <a:schemeClr val="tx1"/>
                </a:solidFill>
                <a:latin typeface="微软雅黑" panose="020B0503020204020204" pitchFamily="34" charset="-122"/>
                <a:ea typeface="微软雅黑" panose="020B0503020204020204" pitchFamily="34" charset="-122"/>
              </a:rPr>
              <a:t>50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cm</a:t>
            </a:r>
            <a:r>
              <a:rPr lang="zh-CN" altLang="en-US" sz="1400" dirty="0" smtClean="0">
                <a:solidFill>
                  <a:schemeClr val="tx1"/>
                </a:solidFill>
                <a:latin typeface="微软雅黑" panose="020B0503020204020204" pitchFamily="34" charset="-122"/>
                <a:ea typeface="微软雅黑" panose="020B0503020204020204" pitchFamily="34" charset="-122"/>
              </a:rPr>
              <a:t>，或填方高度较小的土方施工时，现场及排水沟中的树木必须连根拔除，对有利用价值的速生乔木、花灌木等，在挖掘时不要伤害其根系，可以尽快假植，以便再栽植利用。应清理的树墩除用人工挖掘外，直径在</a:t>
            </a:r>
            <a:r>
              <a:rPr lang="en-US" sz="1400" dirty="0" smtClean="0">
                <a:solidFill>
                  <a:schemeClr val="tx1"/>
                </a:solidFill>
                <a:latin typeface="微软雅黑" panose="020B0503020204020204" pitchFamily="34" charset="-122"/>
                <a:ea typeface="微软雅黑" panose="020B0503020204020204" pitchFamily="34" charset="-122"/>
              </a:rPr>
              <a:t>50 </a:t>
            </a:r>
            <a:r>
              <a:rPr lang="en-US" sz="15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cm</a:t>
            </a:r>
            <a:r>
              <a:rPr lang="zh-CN" altLang="en-US" sz="1400" dirty="0" smtClean="0">
                <a:solidFill>
                  <a:schemeClr val="tx1"/>
                </a:solidFill>
                <a:latin typeface="微软雅黑" panose="020B0503020204020204" pitchFamily="34" charset="-122"/>
                <a:ea typeface="微软雅黑" panose="020B0503020204020204" pitchFamily="34" charset="-122"/>
              </a:rPr>
              <a:t>以上的大树墩可用推土机铲除或用爆破法清除。</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a:t>
            </a:r>
            <a:r>
              <a:rPr lang="en-US" sz="1400" dirty="0" smtClean="0">
                <a:solidFill>
                  <a:schemeClr val="tx1"/>
                </a:solidFill>
                <a:latin typeface="微软雅黑" panose="020B0503020204020204" pitchFamily="34" charset="-122"/>
                <a:ea typeface="微软雅黑" panose="020B0503020204020204" pitchFamily="34" charset="-122"/>
              </a:rPr>
              <a:t>2</a:t>
            </a:r>
            <a:r>
              <a:rPr lang="zh-CN" altLang="en-US" sz="1400" dirty="0" smtClean="0">
                <a:solidFill>
                  <a:schemeClr val="tx1"/>
                </a:solidFill>
                <a:latin typeface="微软雅黑" panose="020B0503020204020204" pitchFamily="34" charset="-122"/>
                <a:ea typeface="微软雅黑" panose="020B0503020204020204" pitchFamily="34" charset="-122"/>
              </a:rPr>
              <a:t>）拆除建筑物和地下构筑物。建筑物及构筑物的拆除，应根据其结构特点进行工作，并遵照</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建筑工程安全技术规范</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的有关规定进行操作。</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a:t>
            </a:r>
            <a:r>
              <a:rPr lang="en-US" sz="1400" dirty="0" smtClean="0">
                <a:solidFill>
                  <a:schemeClr val="tx1"/>
                </a:solidFill>
                <a:latin typeface="微软雅黑" panose="020B0503020204020204" pitchFamily="34" charset="-122"/>
                <a:ea typeface="微软雅黑" panose="020B0503020204020204" pitchFamily="34" charset="-122"/>
              </a:rPr>
              <a:t>3</a:t>
            </a:r>
            <a:r>
              <a:rPr lang="zh-CN" altLang="en-US" sz="1400" dirty="0" smtClean="0">
                <a:solidFill>
                  <a:schemeClr val="tx1"/>
                </a:solidFill>
                <a:latin typeface="微软雅黑" panose="020B0503020204020204" pitchFamily="34" charset="-122"/>
                <a:ea typeface="微软雅黑" panose="020B0503020204020204" pitchFamily="34" charset="-122"/>
              </a:rPr>
              <a:t>）管线及其他异常物体清理。如果发现施工场地内的地面、地下有管线或其他异常物体时，应事先请有关部门协同查清，未查清前不可动工，以免发生危险或造成其他损失。</a:t>
            </a:r>
          </a:p>
          <a:p>
            <a:pPr indent="457200">
              <a:lnSpc>
                <a:spcPct val="150000"/>
              </a:lnSpc>
            </a:pPr>
            <a:r>
              <a:rPr lang="en-US" sz="1400" b="1" dirty="0" smtClean="0">
                <a:solidFill>
                  <a:srgbClr val="C00000"/>
                </a:solidFill>
                <a:latin typeface="微软雅黑" panose="020B0503020204020204" pitchFamily="34" charset="-122"/>
                <a:ea typeface="微软雅黑" panose="020B0503020204020204" pitchFamily="34" charset="-122"/>
              </a:rPr>
              <a:t>3</a:t>
            </a:r>
            <a:r>
              <a:rPr lang="zh-CN" altLang="en-US" sz="1400" b="1" dirty="0" smtClean="0">
                <a:solidFill>
                  <a:srgbClr val="C00000"/>
                </a:solidFill>
                <a:latin typeface="微软雅黑" panose="020B0503020204020204" pitchFamily="34" charset="-122"/>
                <a:ea typeface="微软雅黑" panose="020B0503020204020204" pitchFamily="34" charset="-122"/>
              </a:rPr>
              <a:t>．排除地面积水及地下水</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a:t>
            </a:r>
            <a:r>
              <a:rPr lang="en-US" sz="1400" dirty="0" smtClean="0">
                <a:solidFill>
                  <a:schemeClr val="tx1"/>
                </a:solidFill>
                <a:latin typeface="微软雅黑" panose="020B0503020204020204" pitchFamily="34" charset="-122"/>
                <a:ea typeface="微软雅黑" panose="020B0503020204020204" pitchFamily="34" charset="-122"/>
              </a:rPr>
              <a:t>1</a:t>
            </a:r>
            <a:r>
              <a:rPr lang="zh-CN" altLang="en-US" sz="1400" dirty="0" smtClean="0">
                <a:solidFill>
                  <a:schemeClr val="tx1"/>
                </a:solidFill>
                <a:latin typeface="微软雅黑" panose="020B0503020204020204" pitchFamily="34" charset="-122"/>
                <a:ea typeface="微软雅黑" panose="020B0503020204020204" pitchFamily="34" charset="-122"/>
              </a:rPr>
              <a:t>）排除地面积水。在施工前，根据施工区地形特点，在场地周围挖好排水沟。</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a:t>
            </a:r>
            <a:r>
              <a:rPr lang="en-US" sz="1400" dirty="0" smtClean="0">
                <a:solidFill>
                  <a:schemeClr val="tx1"/>
                </a:solidFill>
                <a:latin typeface="微软雅黑" panose="020B0503020204020204" pitchFamily="34" charset="-122"/>
                <a:ea typeface="微软雅黑" panose="020B0503020204020204" pitchFamily="34" charset="-122"/>
              </a:rPr>
              <a:t>2</a:t>
            </a:r>
            <a:r>
              <a:rPr lang="zh-CN" altLang="en-US" sz="1400" dirty="0" smtClean="0">
                <a:solidFill>
                  <a:schemeClr val="tx1"/>
                </a:solidFill>
                <a:latin typeface="微软雅黑" panose="020B0503020204020204" pitchFamily="34" charset="-122"/>
                <a:ea typeface="微软雅黑" panose="020B0503020204020204" pitchFamily="34" charset="-122"/>
              </a:rPr>
              <a:t>）排除地下水。排除地下水的方法很多，因为明沟及临时水管较简单经济、便于实施，故一般多采用明沟和临时水管排水，将水引至集水井，并用水泵排出。</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952340" y="1238521"/>
            <a:ext cx="2190480"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000" b="1" dirty="0" smtClean="0">
                <a:solidFill>
                  <a:srgbClr val="C00000"/>
                </a:solidFill>
                <a:latin typeface="楷体_GB2312" pitchFamily="49" charset="-122"/>
                <a:ea typeface="楷体_GB2312" pitchFamily="49" charset="-122"/>
              </a:rPr>
              <a:t>（一）准备工作</a:t>
            </a:r>
          </a:p>
        </p:txBody>
      </p:sp>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三、土方工程施工步骤</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Picture 3" descr="未标题-1"/>
          <p:cNvPicPr>
            <a:picLocks noChangeAspect="1" noChangeArrowheads="1"/>
          </p:cNvPicPr>
          <p:nvPr/>
        </p:nvPicPr>
        <p:blipFill>
          <a:blip r:embed="rId2" cstate="print"/>
          <a:srcRect/>
          <a:stretch>
            <a:fillRect/>
          </a:stretch>
        </p:blipFill>
        <p:spPr bwMode="auto">
          <a:xfrm>
            <a:off x="-380995" y="3550993"/>
            <a:ext cx="1358931" cy="3308595"/>
          </a:xfrm>
          <a:prstGeom prst="rect">
            <a:avLst/>
          </a:prstGeom>
          <a:noFill/>
        </p:spPr>
      </p:pic>
      <p:sp>
        <p:nvSpPr>
          <p:cNvPr id="11" name="圆角矩形 10"/>
          <p:cNvSpPr/>
          <p:nvPr/>
        </p:nvSpPr>
        <p:spPr>
          <a:xfrm>
            <a:off x="952340" y="1238521"/>
            <a:ext cx="2190480"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000" b="1" dirty="0" smtClean="0">
                <a:solidFill>
                  <a:srgbClr val="C00000"/>
                </a:solidFill>
                <a:latin typeface="楷体_GB2312" pitchFamily="49" charset="-122"/>
                <a:ea typeface="楷体_GB2312" pitchFamily="49" charset="-122"/>
              </a:rPr>
              <a:t>（二）定点放线</a:t>
            </a:r>
          </a:p>
        </p:txBody>
      </p:sp>
      <p:sp>
        <p:nvSpPr>
          <p:cNvPr id="12" name="矩形 11"/>
          <p:cNvSpPr/>
          <p:nvPr/>
        </p:nvSpPr>
        <p:spPr>
          <a:xfrm>
            <a:off x="808794" y="1786720"/>
            <a:ext cx="5352164" cy="4752504"/>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定点放线是一项非常重要的工作，为充分表达设计意图，测设时应尽量精确。</a:t>
            </a:r>
          </a:p>
          <a:p>
            <a:pPr indent="457200">
              <a:lnSpc>
                <a:spcPct val="150000"/>
              </a:lnSpc>
            </a:pPr>
            <a:r>
              <a:rPr lang="en-US" sz="1400" b="1" dirty="0" smtClean="0">
                <a:solidFill>
                  <a:srgbClr val="C00000"/>
                </a:solidFill>
                <a:latin typeface="微软雅黑" panose="020B0503020204020204" pitchFamily="34" charset="-122"/>
                <a:ea typeface="微软雅黑" panose="020B0503020204020204" pitchFamily="34" charset="-122"/>
              </a:rPr>
              <a:t>1</a:t>
            </a:r>
            <a:r>
              <a:rPr lang="zh-CN" altLang="en-US" sz="1400" b="1" dirty="0" smtClean="0">
                <a:solidFill>
                  <a:srgbClr val="C00000"/>
                </a:solidFill>
                <a:latin typeface="微软雅黑" panose="020B0503020204020204" pitchFamily="34" charset="-122"/>
                <a:ea typeface="微软雅黑" panose="020B0503020204020204" pitchFamily="34" charset="-122"/>
              </a:rPr>
              <a:t>．平整场地放线</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用经纬仪将图纸上的方格测设到地面上，方格规格一般为</a:t>
            </a:r>
            <a:r>
              <a:rPr lang="en-US" sz="1400" dirty="0" smtClean="0">
                <a:solidFill>
                  <a:schemeClr val="tx1"/>
                </a:solidFill>
                <a:latin typeface="微软雅黑" panose="020B0503020204020204" pitchFamily="34" charset="-122"/>
                <a:ea typeface="微软雅黑" panose="020B0503020204020204" pitchFamily="34" charset="-122"/>
              </a:rPr>
              <a:t>10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en-US" sz="1400" dirty="0" smtClean="0">
                <a:solidFill>
                  <a:schemeClr val="tx1"/>
                </a:solidFill>
                <a:latin typeface="微软雅黑" panose="020B0503020204020204" pitchFamily="34" charset="-122"/>
                <a:ea typeface="微软雅黑" panose="020B0503020204020204" pitchFamily="34" charset="-122"/>
              </a:rPr>
              <a:t>10</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m</a:t>
            </a:r>
            <a:r>
              <a:rPr lang="zh-CN" altLang="en-US" sz="1400" dirty="0" smtClean="0">
                <a:solidFill>
                  <a:schemeClr val="tx1"/>
                </a:solidFill>
                <a:latin typeface="微软雅黑" panose="020B0503020204020204" pitchFamily="34" charset="-122"/>
                <a:ea typeface="微软雅黑" panose="020B0503020204020204" pitchFamily="34" charset="-122"/>
              </a:rPr>
              <a:t>或</a:t>
            </a:r>
            <a:r>
              <a:rPr lang="en-US" sz="1400" dirty="0" smtClean="0">
                <a:solidFill>
                  <a:schemeClr val="tx1"/>
                </a:solidFill>
                <a:latin typeface="微软雅黑" panose="020B0503020204020204" pitchFamily="34" charset="-122"/>
                <a:ea typeface="微软雅黑" panose="020B0503020204020204" pitchFamily="34" charset="-122"/>
              </a:rPr>
              <a:t>20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en-US" sz="1400" dirty="0" smtClean="0">
                <a:solidFill>
                  <a:schemeClr val="tx1"/>
                </a:solidFill>
                <a:latin typeface="微软雅黑" panose="020B0503020204020204" pitchFamily="34" charset="-122"/>
                <a:ea typeface="微软雅黑" panose="020B0503020204020204" pitchFamily="34" charset="-122"/>
              </a:rPr>
              <a:t>20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400" dirty="0" smtClean="0">
                <a:solidFill>
                  <a:schemeClr val="tx1"/>
                </a:solidFill>
                <a:latin typeface="微软雅黑" panose="020B0503020204020204" pitchFamily="34" charset="-122"/>
                <a:ea typeface="微软雅黑" panose="020B0503020204020204" pitchFamily="34" charset="-122"/>
              </a:rPr>
              <a:t>，在每个方格角点处立木桩，木桩一侧标出桩号（同图上方格网的编号），另一侧标出施工标高，如图</a:t>
            </a:r>
            <a:r>
              <a:rPr lang="en-US" sz="1400" dirty="0" smtClean="0">
                <a:solidFill>
                  <a:schemeClr val="tx1"/>
                </a:solidFill>
                <a:latin typeface="微软雅黑" panose="020B0503020204020204" pitchFamily="34" charset="-122"/>
                <a:ea typeface="微软雅黑" panose="020B0503020204020204" pitchFamily="34" charset="-122"/>
              </a:rPr>
              <a:t>2-24</a:t>
            </a:r>
            <a:r>
              <a:rPr lang="zh-CN" altLang="en-US" sz="1400" dirty="0" smtClean="0">
                <a:solidFill>
                  <a:schemeClr val="tx1"/>
                </a:solidFill>
                <a:latin typeface="微软雅黑" panose="020B0503020204020204" pitchFamily="34" charset="-122"/>
                <a:ea typeface="微软雅黑" panose="020B0503020204020204" pitchFamily="34" charset="-122"/>
              </a:rPr>
              <a:t>所示。</a:t>
            </a:r>
          </a:p>
          <a:p>
            <a:pPr indent="457200">
              <a:lnSpc>
                <a:spcPct val="150000"/>
              </a:lnSpc>
            </a:pPr>
            <a:r>
              <a:rPr lang="en-US" sz="1400" b="1" dirty="0" smtClean="0">
                <a:solidFill>
                  <a:srgbClr val="C00000"/>
                </a:solidFill>
                <a:latin typeface="微软雅黑" panose="020B0503020204020204" pitchFamily="34" charset="-122"/>
                <a:ea typeface="微软雅黑" panose="020B0503020204020204" pitchFamily="34" charset="-122"/>
              </a:rPr>
              <a:t>2</a:t>
            </a:r>
            <a:r>
              <a:rPr lang="zh-CN" altLang="en-US" sz="1400" b="1" dirty="0" smtClean="0">
                <a:solidFill>
                  <a:srgbClr val="C00000"/>
                </a:solidFill>
                <a:latin typeface="微软雅黑" panose="020B0503020204020204" pitchFamily="34" charset="-122"/>
                <a:ea typeface="微软雅黑" panose="020B0503020204020204" pitchFamily="34" charset="-122"/>
              </a:rPr>
              <a:t>．山体放线</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山体放线是先在施工图上设置方格网，再把方格网测设到地面上，然后将设计地形等高线和方格网的交点依次标到地面上并打木桩，木桩上同样标明桩号和施工标高，如图</a:t>
            </a:r>
            <a:r>
              <a:rPr lang="en-US" sz="1400" dirty="0" smtClean="0">
                <a:solidFill>
                  <a:schemeClr val="tx1"/>
                </a:solidFill>
                <a:latin typeface="微软雅黑" panose="020B0503020204020204" pitchFamily="34" charset="-122"/>
                <a:ea typeface="微软雅黑" panose="020B0503020204020204" pitchFamily="34" charset="-122"/>
              </a:rPr>
              <a:t>2-25</a:t>
            </a:r>
            <a:r>
              <a:rPr lang="zh-CN" altLang="en-US" sz="1400" dirty="0" smtClean="0">
                <a:solidFill>
                  <a:schemeClr val="tx1"/>
                </a:solidFill>
                <a:latin typeface="微软雅黑" panose="020B0503020204020204" pitchFamily="34" charset="-122"/>
                <a:ea typeface="微软雅黑" panose="020B0503020204020204" pitchFamily="34" charset="-122"/>
              </a:rPr>
              <a:t>所示。</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根据山体的高度情况，可选择不同方法立桩：当山体高度在</a:t>
            </a:r>
            <a:r>
              <a:rPr lang="en-US" sz="1400" dirty="0" smtClean="0">
                <a:solidFill>
                  <a:schemeClr val="tx1"/>
                </a:solidFill>
                <a:latin typeface="微软雅黑" panose="020B0503020204020204" pitchFamily="34" charset="-122"/>
                <a:ea typeface="微软雅黑" panose="020B0503020204020204" pitchFamily="34" charset="-122"/>
              </a:rPr>
              <a:t>5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400" dirty="0" smtClean="0">
                <a:solidFill>
                  <a:schemeClr val="tx1"/>
                </a:solidFill>
                <a:latin typeface="微软雅黑" panose="020B0503020204020204" pitchFamily="34" charset="-122"/>
                <a:ea typeface="微软雅黑" panose="020B0503020204020204" pitchFamily="34" charset="-122"/>
              </a:rPr>
              <a:t>以下时，可采用一次性立桩，如图</a:t>
            </a:r>
            <a:r>
              <a:rPr lang="en-US" sz="1400" dirty="0" smtClean="0">
                <a:solidFill>
                  <a:schemeClr val="tx1"/>
                </a:solidFill>
                <a:latin typeface="微软雅黑" panose="020B0503020204020204" pitchFamily="34" charset="-122"/>
                <a:ea typeface="微软雅黑" panose="020B0503020204020204" pitchFamily="34" charset="-122"/>
              </a:rPr>
              <a:t>2-26a</a:t>
            </a:r>
            <a:r>
              <a:rPr lang="zh-CN" altLang="en-US" sz="1400" dirty="0" smtClean="0">
                <a:solidFill>
                  <a:schemeClr val="tx1"/>
                </a:solidFill>
                <a:latin typeface="微软雅黑" panose="020B0503020204020204" pitchFamily="34" charset="-122"/>
                <a:ea typeface="微软雅黑" panose="020B0503020204020204" pitchFamily="34" charset="-122"/>
              </a:rPr>
              <a:t>所示；当山体高度在</a:t>
            </a:r>
            <a:r>
              <a:rPr lang="en-US" sz="1400" dirty="0" smtClean="0">
                <a:solidFill>
                  <a:schemeClr val="tx1"/>
                </a:solidFill>
                <a:latin typeface="微软雅黑" panose="020B0503020204020204" pitchFamily="34" charset="-122"/>
                <a:ea typeface="微软雅黑" panose="020B0503020204020204" pitchFamily="34" charset="-122"/>
              </a:rPr>
              <a:t>5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400" dirty="0" smtClean="0">
                <a:solidFill>
                  <a:schemeClr val="tx1"/>
                </a:solidFill>
                <a:latin typeface="微软雅黑" panose="020B0503020204020204" pitchFamily="34" charset="-122"/>
                <a:ea typeface="微软雅黑" panose="020B0503020204020204" pitchFamily="34" charset="-122"/>
              </a:rPr>
              <a:t>以上时，可采用分层放样，分层设桩，如图</a:t>
            </a:r>
            <a:r>
              <a:rPr lang="en-US" sz="1400" dirty="0" smtClean="0">
                <a:solidFill>
                  <a:schemeClr val="tx1"/>
                </a:solidFill>
                <a:latin typeface="微软雅黑" panose="020B0503020204020204" pitchFamily="34" charset="-122"/>
                <a:ea typeface="微软雅黑" panose="020B0503020204020204" pitchFamily="34" charset="-122"/>
              </a:rPr>
              <a:t>2-26</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1400" dirty="0" smtClean="0">
                <a:solidFill>
                  <a:schemeClr val="tx1"/>
                </a:solidFill>
                <a:latin typeface="微软雅黑" panose="020B0503020204020204" pitchFamily="34" charset="-122"/>
                <a:ea typeface="微软雅黑" panose="020B0503020204020204" pitchFamily="34" charset="-122"/>
              </a:rPr>
              <a:t>所示。</a:t>
            </a:r>
          </a:p>
        </p:txBody>
      </p:sp>
      <p:pic>
        <p:nvPicPr>
          <p:cNvPr id="14" name="Picture 2" descr="1-27"/>
          <p:cNvPicPr>
            <a:picLocks noChangeAspect="1" noChangeArrowheads="1"/>
          </p:cNvPicPr>
          <p:nvPr/>
        </p:nvPicPr>
        <p:blipFill>
          <a:blip r:embed="rId3" cstate="print"/>
          <a:srcRect/>
          <a:stretch>
            <a:fillRect/>
          </a:stretch>
        </p:blipFill>
        <p:spPr bwMode="auto">
          <a:xfrm>
            <a:off x="6190941" y="1000902"/>
            <a:ext cx="1454046" cy="2800952"/>
          </a:xfrm>
          <a:prstGeom prst="rect">
            <a:avLst/>
          </a:prstGeom>
          <a:noFill/>
          <a:ln w="9525">
            <a:noFill/>
            <a:miter lim="800000"/>
            <a:headEnd/>
            <a:tailEnd/>
          </a:ln>
        </p:spPr>
      </p:pic>
      <p:pic>
        <p:nvPicPr>
          <p:cNvPr id="16" name="Picture 3" descr="1-28"/>
          <p:cNvPicPr>
            <a:picLocks noChangeAspect="1" noChangeArrowheads="1"/>
          </p:cNvPicPr>
          <p:nvPr/>
        </p:nvPicPr>
        <p:blipFill>
          <a:blip r:embed="rId4" cstate="print"/>
          <a:srcRect/>
          <a:stretch>
            <a:fillRect/>
          </a:stretch>
        </p:blipFill>
        <p:spPr bwMode="auto">
          <a:xfrm>
            <a:off x="7674966" y="1030881"/>
            <a:ext cx="4057335" cy="1259173"/>
          </a:xfrm>
          <a:prstGeom prst="rect">
            <a:avLst/>
          </a:prstGeom>
          <a:noFill/>
          <a:ln w="9525">
            <a:noFill/>
            <a:miter lim="800000"/>
            <a:headEnd/>
            <a:tailEnd/>
          </a:ln>
        </p:spPr>
      </p:pic>
      <p:pic>
        <p:nvPicPr>
          <p:cNvPr id="17" name="Picture 4" descr="1-29"/>
          <p:cNvPicPr>
            <a:picLocks noChangeAspect="1" noChangeArrowheads="1"/>
          </p:cNvPicPr>
          <p:nvPr/>
        </p:nvPicPr>
        <p:blipFill>
          <a:blip r:embed="rId5" cstate="print"/>
          <a:srcRect/>
          <a:stretch>
            <a:fillRect/>
          </a:stretch>
        </p:blipFill>
        <p:spPr bwMode="auto">
          <a:xfrm>
            <a:off x="7674966" y="2634829"/>
            <a:ext cx="4092315" cy="888904"/>
          </a:xfrm>
          <a:prstGeom prst="rect">
            <a:avLst/>
          </a:prstGeom>
          <a:noFill/>
          <a:ln w="9525">
            <a:noFill/>
            <a:miter lim="800000"/>
            <a:headEnd/>
            <a:tailEnd/>
          </a:ln>
        </p:spPr>
      </p:pic>
      <p:sp>
        <p:nvSpPr>
          <p:cNvPr id="18" name="矩形 17"/>
          <p:cNvSpPr/>
          <p:nvPr/>
        </p:nvSpPr>
        <p:spPr>
          <a:xfrm>
            <a:off x="6190936" y="4145280"/>
            <a:ext cx="5547871" cy="1856282"/>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400" b="1" dirty="0" smtClean="0">
                <a:solidFill>
                  <a:srgbClr val="C00000"/>
                </a:solidFill>
                <a:latin typeface="微软雅黑" panose="020B0503020204020204" pitchFamily="34" charset="-122"/>
                <a:ea typeface="微软雅黑" panose="020B0503020204020204" pitchFamily="34" charset="-122"/>
              </a:rPr>
              <a:t>3</a:t>
            </a:r>
            <a:r>
              <a:rPr lang="zh-CN" altLang="en-US" sz="1400" b="1" dirty="0" smtClean="0">
                <a:solidFill>
                  <a:srgbClr val="C00000"/>
                </a:solidFill>
                <a:latin typeface="微软雅黑" panose="020B0503020204020204" pitchFamily="34" charset="-122"/>
                <a:ea typeface="微软雅黑" panose="020B0503020204020204" pitchFamily="34" charset="-122"/>
              </a:rPr>
              <a:t>．水体放线</a:t>
            </a:r>
          </a:p>
          <a:p>
            <a:pPr indent="457200">
              <a:lnSpc>
                <a:spcPct val="150000"/>
              </a:lnSpc>
            </a:pPr>
            <a:r>
              <a:rPr lang="zh-CN" altLang="en-US" sz="1400" dirty="0" smtClean="0">
                <a:solidFill>
                  <a:schemeClr val="tx1"/>
                </a:solidFill>
                <a:latin typeface="微软雅黑" panose="020B0503020204020204" pitchFamily="34" charset="-122"/>
                <a:ea typeface="微软雅黑" panose="020B0503020204020204" pitchFamily="34" charset="-122"/>
              </a:rPr>
              <a:t>水体放线与山体放线基本相同，由于池底常年隐没在水下，挖深四周一般基本一致，因此放线可以粗放一些。岸线和岸坡的定点放线应准确，因为它不仅是水上造景部分，而且还和水体岸坡的工程稳定性有很大关系。为了精确施工，可用边坡样板控制边坡坡度。</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115987" y="3789071"/>
            <a:ext cx="1582484"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图</a:t>
            </a:r>
            <a:r>
              <a:rPr lang="en-US" sz="1400" dirty="0" smtClean="0">
                <a:latin typeface="微软雅黑" panose="020B0503020204020204" pitchFamily="34" charset="-122"/>
                <a:ea typeface="微软雅黑" panose="020B0503020204020204" pitchFamily="34" charset="-122"/>
              </a:rPr>
              <a:t>2-24  </a:t>
            </a:r>
            <a:r>
              <a:rPr lang="zh-CN" altLang="en-US" sz="1400" dirty="0" smtClean="0">
                <a:latin typeface="微软雅黑" panose="020B0503020204020204" pitchFamily="34" charset="-122"/>
                <a:ea typeface="微软雅黑" panose="020B0503020204020204" pitchFamily="34" charset="-122"/>
              </a:rPr>
              <a:t>桩木标记</a:t>
            </a:r>
            <a:endParaRPr lang="zh-CN" altLang="en-US" sz="140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8829206" y="2275065"/>
            <a:ext cx="1582484"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图</a:t>
            </a:r>
            <a:r>
              <a:rPr lang="en-US" sz="1400" dirty="0" smtClean="0">
                <a:latin typeface="微软雅黑" panose="020B0503020204020204" pitchFamily="34" charset="-122"/>
                <a:ea typeface="微软雅黑" panose="020B0503020204020204" pitchFamily="34" charset="-122"/>
              </a:rPr>
              <a:t>2-25  </a:t>
            </a:r>
            <a:r>
              <a:rPr lang="zh-CN" altLang="en-US" sz="1400" dirty="0" smtClean="0">
                <a:latin typeface="微软雅黑" panose="020B0503020204020204" pitchFamily="34" charset="-122"/>
                <a:ea typeface="微软雅黑" panose="020B0503020204020204" pitchFamily="34" charset="-122"/>
              </a:rPr>
              <a:t>山体放线</a:t>
            </a:r>
            <a:endParaRPr lang="zh-CN" altLang="en-US" sz="1400" dirty="0">
              <a:latin typeface="微软雅黑" panose="020B0503020204020204" pitchFamily="34" charset="-122"/>
              <a:ea typeface="微软雅黑" panose="020B0503020204020204" pitchFamily="34" charset="-122"/>
            </a:endParaRPr>
          </a:p>
        </p:txBody>
      </p:sp>
      <p:sp>
        <p:nvSpPr>
          <p:cNvPr id="21" name="TextBox 20"/>
          <p:cNvSpPr txBox="1"/>
          <p:nvPr/>
        </p:nvSpPr>
        <p:spPr>
          <a:xfrm>
            <a:off x="7714938" y="3489268"/>
            <a:ext cx="3897221"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a:t>
            </a:r>
            <a:r>
              <a:rPr lang="en-US" sz="1400" dirty="0" smtClean="0">
                <a:latin typeface="微软雅黑" panose="020B0503020204020204" pitchFamily="34" charset="-122"/>
                <a:ea typeface="微软雅黑" panose="020B0503020204020204" pitchFamily="34" charset="-122"/>
              </a:rPr>
              <a:t>a</a:t>
            </a:r>
            <a:r>
              <a:rPr lang="zh-CN" altLang="en-US" sz="1400" dirty="0" smtClean="0">
                <a:latin typeface="微软雅黑" panose="020B0503020204020204" pitchFamily="34" charset="-122"/>
                <a:ea typeface="微软雅黑" panose="020B0503020204020204" pitchFamily="34" charset="-122"/>
              </a:rPr>
              <a:t>）一次性立桩</a:t>
            </a:r>
            <a:r>
              <a:rPr lang="en-US"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a:t>
            </a:r>
            <a:r>
              <a:rPr lang="en-US" sz="1400" dirty="0" smtClean="0">
                <a:latin typeface="微软雅黑" panose="020B0503020204020204" pitchFamily="34" charset="-122"/>
                <a:ea typeface="微软雅黑" panose="020B0503020204020204" pitchFamily="34" charset="-122"/>
              </a:rPr>
              <a:t>b</a:t>
            </a:r>
            <a:r>
              <a:rPr lang="zh-CN" altLang="en-US" sz="1400" dirty="0" smtClean="0">
                <a:latin typeface="微软雅黑" panose="020B0503020204020204" pitchFamily="34" charset="-122"/>
                <a:ea typeface="微软雅黑" panose="020B0503020204020204" pitchFamily="34" charset="-122"/>
              </a:rPr>
              <a:t>）分层设桩</a:t>
            </a:r>
            <a:endParaRPr lang="zh-CN" altLang="en-US" sz="1400" dirty="0">
              <a:latin typeface="微软雅黑" panose="020B0503020204020204" pitchFamily="34" charset="-122"/>
              <a:ea typeface="微软雅黑" panose="020B0503020204020204" pitchFamily="34" charset="-122"/>
            </a:endParaRPr>
          </a:p>
        </p:txBody>
      </p:sp>
      <p:sp>
        <p:nvSpPr>
          <p:cNvPr id="22" name="TextBox 21"/>
          <p:cNvSpPr txBox="1"/>
          <p:nvPr/>
        </p:nvSpPr>
        <p:spPr>
          <a:xfrm>
            <a:off x="8889168" y="3789071"/>
            <a:ext cx="1582484"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图</a:t>
            </a:r>
            <a:r>
              <a:rPr lang="en-US" sz="1400" dirty="0" smtClean="0">
                <a:latin typeface="微软雅黑" panose="020B0503020204020204" pitchFamily="34" charset="-122"/>
                <a:ea typeface="微软雅黑" panose="020B0503020204020204" pitchFamily="34" charset="-122"/>
              </a:rPr>
              <a:t>2-26  </a:t>
            </a:r>
            <a:r>
              <a:rPr lang="zh-CN" altLang="en-US" sz="1400" dirty="0" smtClean="0">
                <a:latin typeface="微软雅黑" panose="020B0503020204020204" pitchFamily="34" charset="-122"/>
                <a:ea typeface="微软雅黑" panose="020B0503020204020204" pitchFamily="34" charset="-122"/>
              </a:rPr>
              <a:t>山体立桩</a:t>
            </a:r>
            <a:endParaRPr lang="zh-CN" altLang="en-US" sz="1400" dirty="0">
              <a:latin typeface="微软雅黑" panose="020B0503020204020204" pitchFamily="34" charset="-122"/>
              <a:ea typeface="微软雅黑" panose="020B0503020204020204" pitchFamily="34" charset="-122"/>
            </a:endParaRPr>
          </a:p>
        </p:txBody>
      </p:sp>
      <p:pic>
        <p:nvPicPr>
          <p:cNvPr id="13" name="Picture 3" descr="E:\我的PPT库\PPT图标库\2000种网站或论坛PNG图片图标\png-1835.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133731" y="5358620"/>
            <a:ext cx="1319457" cy="131993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ntr" presetSubtype="1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8" grpId="0" animBg="1"/>
      <p:bldP spid="19" grpId="0"/>
      <p:bldP spid="20" grpId="0"/>
      <p:bldP spid="21" grpId="0"/>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三、土方工程施工步骤</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Picture 3" descr="未标题-1"/>
          <p:cNvPicPr>
            <a:picLocks noChangeAspect="1" noChangeArrowheads="1"/>
          </p:cNvPicPr>
          <p:nvPr/>
        </p:nvPicPr>
        <p:blipFill>
          <a:blip r:embed="rId2" cstate="print"/>
          <a:srcRect/>
          <a:stretch>
            <a:fillRect/>
          </a:stretch>
        </p:blipFill>
        <p:spPr bwMode="auto">
          <a:xfrm>
            <a:off x="-380995" y="3550993"/>
            <a:ext cx="1358931" cy="3308595"/>
          </a:xfrm>
          <a:prstGeom prst="rect">
            <a:avLst/>
          </a:prstGeom>
          <a:noFill/>
        </p:spPr>
      </p:pic>
      <p:sp>
        <p:nvSpPr>
          <p:cNvPr id="11" name="圆角矩形 10"/>
          <p:cNvSpPr/>
          <p:nvPr/>
        </p:nvSpPr>
        <p:spPr>
          <a:xfrm>
            <a:off x="952340" y="1238521"/>
            <a:ext cx="2785412"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457200">
              <a:lnSpc>
                <a:spcPct val="150000"/>
              </a:lnSpc>
            </a:pPr>
            <a:r>
              <a:rPr lang="zh-CN" altLang="en-US" sz="2000" b="1" dirty="0" smtClean="0">
                <a:solidFill>
                  <a:srgbClr val="C00000"/>
                </a:solidFill>
                <a:latin typeface="楷体_GB2312" pitchFamily="49" charset="-122"/>
                <a:ea typeface="楷体_GB2312" pitchFamily="49" charset="-122"/>
              </a:rPr>
              <a:t>（三）土方施工</a:t>
            </a:r>
          </a:p>
        </p:txBody>
      </p:sp>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矩形 11"/>
          <p:cNvSpPr/>
          <p:nvPr/>
        </p:nvSpPr>
        <p:spPr>
          <a:xfrm>
            <a:off x="1165984" y="1792913"/>
            <a:ext cx="10144196" cy="470871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550" b="1" dirty="0" smtClean="0">
                <a:solidFill>
                  <a:srgbClr val="C00000"/>
                </a:solidFill>
                <a:latin typeface="微软雅黑" panose="020B0503020204020204" pitchFamily="34" charset="-122"/>
                <a:ea typeface="微软雅黑" panose="020B0503020204020204" pitchFamily="34" charset="-122"/>
              </a:rPr>
              <a:t>1</a:t>
            </a:r>
            <a:r>
              <a:rPr lang="zh-CN" altLang="en-US" sz="1550" b="1" dirty="0" smtClean="0">
                <a:solidFill>
                  <a:srgbClr val="C00000"/>
                </a:solidFill>
                <a:latin typeface="微软雅黑" panose="020B0503020204020204" pitchFamily="34" charset="-122"/>
                <a:ea typeface="微软雅黑" panose="020B0503020204020204" pitchFamily="34" charset="-122"/>
              </a:rPr>
              <a:t>．土方开挖</a:t>
            </a:r>
          </a:p>
          <a:p>
            <a:pPr indent="457200">
              <a:lnSpc>
                <a:spcPct val="150000"/>
              </a:lnSpc>
            </a:pPr>
            <a:r>
              <a:rPr lang="zh-CN" altLang="en-US" sz="1550" dirty="0" smtClean="0">
                <a:solidFill>
                  <a:schemeClr val="tx1"/>
                </a:solidFill>
                <a:latin typeface="微软雅黑" panose="020B0503020204020204" pitchFamily="34" charset="-122"/>
                <a:ea typeface="微软雅黑" panose="020B0503020204020204" pitchFamily="34" charset="-122"/>
              </a:rPr>
              <a:t>（</a:t>
            </a:r>
            <a:r>
              <a:rPr lang="en-US" sz="1550" dirty="0" smtClean="0">
                <a:solidFill>
                  <a:schemeClr val="tx1"/>
                </a:solidFill>
                <a:latin typeface="微软雅黑" panose="020B0503020204020204" pitchFamily="34" charset="-122"/>
                <a:ea typeface="微软雅黑" panose="020B0503020204020204" pitchFamily="34" charset="-122"/>
              </a:rPr>
              <a:t>1</a:t>
            </a:r>
            <a:r>
              <a:rPr lang="zh-CN" altLang="en-US" sz="1550" dirty="0" smtClean="0">
                <a:solidFill>
                  <a:schemeClr val="tx1"/>
                </a:solidFill>
                <a:latin typeface="微软雅黑" panose="020B0503020204020204" pitchFamily="34" charset="-122"/>
                <a:ea typeface="微软雅黑" panose="020B0503020204020204" pitchFamily="34" charset="-122"/>
              </a:rPr>
              <a:t>）人力施工。人力施工主要使用的工具有锹、镐、钢钎等，适用于小范围整地及边坡的挖方工程。挖土由上而下，逐层进行，不得先挖坡脚以防坍塌。为了保证人员安全，每人应有</a:t>
            </a:r>
            <a:r>
              <a:rPr lang="en-US" sz="1550" dirty="0" smtClean="0">
                <a:solidFill>
                  <a:schemeClr val="tx1"/>
                </a:solidFill>
                <a:latin typeface="微软雅黑" panose="020B0503020204020204" pitchFamily="34" charset="-122"/>
                <a:ea typeface="微软雅黑" panose="020B0503020204020204" pitchFamily="34" charset="-122"/>
              </a:rPr>
              <a:t>4</a:t>
            </a:r>
            <a:r>
              <a:rPr lang="zh-CN" altLang="en-US" sz="1550" dirty="0" smtClean="0">
                <a:solidFill>
                  <a:schemeClr val="tx1"/>
                </a:solidFill>
                <a:latin typeface="微软雅黑" panose="020B0503020204020204" pitchFamily="34" charset="-122"/>
                <a:ea typeface="微软雅黑" panose="020B0503020204020204" pitchFamily="34" charset="-122"/>
              </a:rPr>
              <a:t>～</a:t>
            </a:r>
            <a:r>
              <a:rPr lang="en-US" sz="1550" dirty="0" smtClean="0">
                <a:solidFill>
                  <a:schemeClr val="tx1"/>
                </a:solidFill>
                <a:latin typeface="微软雅黑" panose="020B0503020204020204" pitchFamily="34" charset="-122"/>
                <a:ea typeface="微软雅黑" panose="020B0503020204020204" pitchFamily="34" charset="-122"/>
              </a:rPr>
              <a:t>6 </a:t>
            </a:r>
            <a:r>
              <a:rPr lang="en-US" sz="155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sz="1550" baseline="30000" dirty="0" smtClean="0">
                <a:solidFill>
                  <a:schemeClr val="tx1"/>
                </a:solidFill>
                <a:latin typeface="微软雅黑" panose="020B0503020204020204" pitchFamily="34" charset="-122"/>
                <a:ea typeface="微软雅黑" panose="020B0503020204020204" pitchFamily="34" charset="-122"/>
              </a:rPr>
              <a:t>2</a:t>
            </a:r>
            <a:r>
              <a:rPr lang="zh-CN" altLang="en-US" sz="1550" dirty="0" smtClean="0">
                <a:solidFill>
                  <a:schemeClr val="tx1"/>
                </a:solidFill>
                <a:latin typeface="微软雅黑" panose="020B0503020204020204" pitchFamily="34" charset="-122"/>
                <a:ea typeface="微软雅黑" panose="020B0503020204020204" pitchFamily="34" charset="-122"/>
              </a:rPr>
              <a:t>的工作面积，两人的操作间距应大于</a:t>
            </a:r>
            <a:r>
              <a:rPr lang="en-US" sz="1550" dirty="0" smtClean="0">
                <a:solidFill>
                  <a:schemeClr val="tx1"/>
                </a:solidFill>
                <a:latin typeface="微软雅黑" panose="020B0503020204020204" pitchFamily="34" charset="-122"/>
                <a:ea typeface="微软雅黑" panose="020B0503020204020204" pitchFamily="34" charset="-122"/>
              </a:rPr>
              <a:t>2.5 </a:t>
            </a:r>
            <a:r>
              <a:rPr lang="en-US" sz="155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550" dirty="0" smtClean="0">
                <a:solidFill>
                  <a:schemeClr val="tx1"/>
                </a:solidFill>
                <a:latin typeface="微软雅黑" panose="020B0503020204020204" pitchFamily="34" charset="-122"/>
                <a:ea typeface="微软雅黑" panose="020B0503020204020204" pitchFamily="34" charset="-122"/>
              </a:rPr>
              <a:t>；在坡上施工者，要注意坡下情况，不得向坡下滚落重物。</a:t>
            </a:r>
          </a:p>
          <a:p>
            <a:pPr indent="457200">
              <a:lnSpc>
                <a:spcPct val="150000"/>
              </a:lnSpc>
            </a:pPr>
            <a:r>
              <a:rPr lang="zh-CN" altLang="en-US" sz="1550" dirty="0" smtClean="0">
                <a:solidFill>
                  <a:schemeClr val="tx1"/>
                </a:solidFill>
                <a:latin typeface="微软雅黑" panose="020B0503020204020204" pitchFamily="34" charset="-122"/>
                <a:ea typeface="微软雅黑" panose="020B0503020204020204" pitchFamily="34" charset="-122"/>
              </a:rPr>
              <a:t>（</a:t>
            </a:r>
            <a:r>
              <a:rPr lang="en-US" sz="1550" dirty="0" smtClean="0">
                <a:solidFill>
                  <a:schemeClr val="tx1"/>
                </a:solidFill>
                <a:latin typeface="微软雅黑" panose="020B0503020204020204" pitchFamily="34" charset="-122"/>
                <a:ea typeface="微软雅黑" panose="020B0503020204020204" pitchFamily="34" charset="-122"/>
              </a:rPr>
              <a:t>2</a:t>
            </a:r>
            <a:r>
              <a:rPr lang="zh-CN" altLang="en-US" sz="1550" dirty="0" smtClean="0">
                <a:solidFill>
                  <a:schemeClr val="tx1"/>
                </a:solidFill>
                <a:latin typeface="微软雅黑" panose="020B0503020204020204" pitchFamily="34" charset="-122"/>
                <a:ea typeface="微软雅黑" panose="020B0503020204020204" pitchFamily="34" charset="-122"/>
              </a:rPr>
              <a:t>）机械施工。机械施工主要使用推土机、挖掘机等，在园林施工中应用广泛，适用于挖湖堆山等土方工程。机械施工时注意以下几方面问题：</a:t>
            </a:r>
          </a:p>
          <a:p>
            <a:pPr indent="457200">
              <a:lnSpc>
                <a:spcPct val="150000"/>
              </a:lnSpc>
            </a:pPr>
            <a:r>
              <a:rPr lang="zh-CN" altLang="en-US" sz="1550" dirty="0" smtClean="0">
                <a:solidFill>
                  <a:schemeClr val="tx1"/>
                </a:solidFill>
                <a:latin typeface="微软雅黑" panose="020B0503020204020204" pitchFamily="34" charset="-122"/>
                <a:ea typeface="微软雅黑" panose="020B0503020204020204" pitchFamily="34" charset="-122"/>
              </a:rPr>
              <a:t>① 在动工前，技术人员结合图纸向推土机手介绍施工地段的地形情况及设计地形的特点；另外，推土机手还要到实地勘查，了解实地定点放线情况，如桩位、施工标高等。</a:t>
            </a:r>
          </a:p>
          <a:p>
            <a:pPr indent="457200">
              <a:lnSpc>
                <a:spcPct val="150000"/>
              </a:lnSpc>
            </a:pPr>
            <a:r>
              <a:rPr lang="zh-CN" altLang="en-US" sz="1550" dirty="0" smtClean="0">
                <a:solidFill>
                  <a:schemeClr val="tx1"/>
                </a:solidFill>
                <a:latin typeface="微软雅黑" panose="020B0503020204020204" pitchFamily="34" charset="-122"/>
                <a:ea typeface="微软雅黑" panose="020B0503020204020204" pitchFamily="34" charset="-122"/>
              </a:rPr>
              <a:t>② 在挖湖堆山时，应先用推土机将施工地段的表层熟土（耕作层）推到施工场地外围；在地形整理完成后，再把表土铺回来，以备栽植工程使用。</a:t>
            </a:r>
          </a:p>
          <a:p>
            <a:pPr indent="457200">
              <a:lnSpc>
                <a:spcPct val="150000"/>
              </a:lnSpc>
            </a:pPr>
            <a:r>
              <a:rPr lang="zh-CN" altLang="en-US" sz="1550" dirty="0" smtClean="0">
                <a:solidFill>
                  <a:schemeClr val="tx1"/>
                </a:solidFill>
                <a:latin typeface="微软雅黑" panose="020B0503020204020204" pitchFamily="34" charset="-122"/>
                <a:ea typeface="微软雅黑" panose="020B0503020204020204" pitchFamily="34" charset="-122"/>
              </a:rPr>
              <a:t>③ 施工中为了避免对桩木和放线的破坏，应加高桩木的高度，桩木上还可做醒目标志（如挂小彩旗或在桩木上涂明亮的颜色），以引起施工人员的注意。施工期间，施工人员应该经常到现场，随时用测量仪器检查桩点和放线情况，以免挖错（或堆错）位置。</a:t>
            </a:r>
            <a:endParaRPr lang="zh-CN" altLang="en-US" sz="155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三、土方工程施工步骤</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Picture 3" descr="未标题-1"/>
          <p:cNvPicPr>
            <a:picLocks noChangeAspect="1" noChangeArrowheads="1"/>
          </p:cNvPicPr>
          <p:nvPr/>
        </p:nvPicPr>
        <p:blipFill>
          <a:blip r:embed="rId2" cstate="print"/>
          <a:srcRect/>
          <a:stretch>
            <a:fillRect/>
          </a:stretch>
        </p:blipFill>
        <p:spPr bwMode="auto">
          <a:xfrm>
            <a:off x="-380995" y="3550993"/>
            <a:ext cx="1358931" cy="3308595"/>
          </a:xfrm>
          <a:prstGeom prst="rect">
            <a:avLst/>
          </a:prstGeom>
          <a:noFill/>
        </p:spPr>
      </p:pic>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矩形 11"/>
          <p:cNvSpPr/>
          <p:nvPr/>
        </p:nvSpPr>
        <p:spPr>
          <a:xfrm>
            <a:off x="1978702" y="2083635"/>
            <a:ext cx="8259581" cy="3207893"/>
          </a:xfrm>
          <a:prstGeom prst="rect">
            <a:avLst/>
          </a:prstGeom>
          <a:solidFill>
            <a:schemeClr val="bg1">
              <a:lumMod val="85000"/>
            </a:schemeClr>
          </a:solidFill>
          <a:ln>
            <a:no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600" b="1" dirty="0" smtClean="0">
                <a:solidFill>
                  <a:srgbClr val="C00000"/>
                </a:solidFill>
                <a:latin typeface="微软雅黑" panose="020B0503020204020204" pitchFamily="34" charset="-122"/>
                <a:ea typeface="微软雅黑" panose="020B0503020204020204" pitchFamily="34" charset="-122"/>
              </a:rPr>
              <a:t>2</a:t>
            </a:r>
            <a:r>
              <a:rPr lang="zh-CN" altLang="en-US" sz="1600" b="1" dirty="0" smtClean="0">
                <a:solidFill>
                  <a:srgbClr val="C00000"/>
                </a:solidFill>
                <a:latin typeface="微软雅黑" panose="020B0503020204020204" pitchFamily="34" charset="-122"/>
                <a:ea typeface="微软雅黑" panose="020B0503020204020204" pitchFamily="34" charset="-122"/>
              </a:rPr>
              <a:t>．土方运输</a:t>
            </a:r>
          </a:p>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土方运输是一项艰巨的工作，所以在地形设计阶段力求土方就地平整。在有些局部或小型施工中，一般用人工运土。对于运输距离较长的，最好使用机械或半机械化运输。</a:t>
            </a:r>
          </a:p>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不论是车运还是人挑，施工人员都要认真组织运输路线，卸土地点要明确，随时指点，避免混乱和窝工。如果使用外来土垫地堆山，运土车辆应设专人指挥，卸土的位置要准确，否则乱堆乱卸，必然会给下一步施工增加不必要的搬运，从而浪费人力物力。</a:t>
            </a:r>
            <a:r>
              <a:rPr lang="en-US" sz="1600" dirty="0" smtClean="0">
                <a:solidFill>
                  <a:schemeClr val="tx1"/>
                </a:solidFill>
                <a:latin typeface="微软雅黑" panose="020B0503020204020204" pitchFamily="34" charset="-122"/>
                <a:ea typeface="微软雅黑" panose="020B0503020204020204" pitchFamily="34" charset="-122"/>
              </a:rPr>
              <a:t> </a:t>
            </a: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952340" y="1238521"/>
            <a:ext cx="2785412"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457200">
              <a:lnSpc>
                <a:spcPct val="150000"/>
              </a:lnSpc>
            </a:pPr>
            <a:r>
              <a:rPr lang="zh-CN" altLang="en-US" sz="2000" b="1" dirty="0" smtClean="0">
                <a:solidFill>
                  <a:srgbClr val="C00000"/>
                </a:solidFill>
                <a:latin typeface="楷体_GB2312" pitchFamily="49" charset="-122"/>
                <a:ea typeface="楷体_GB2312" pitchFamily="49" charset="-122"/>
              </a:rPr>
              <a:t>（三）土方施工</a:t>
            </a:r>
          </a:p>
        </p:txBody>
      </p:sp>
      <p:grpSp>
        <p:nvGrpSpPr>
          <p:cNvPr id="16" name="Group 505"/>
          <p:cNvGrpSpPr/>
          <p:nvPr/>
        </p:nvGrpSpPr>
        <p:grpSpPr bwMode="auto">
          <a:xfrm>
            <a:off x="665918" y="4715678"/>
            <a:ext cx="1428760" cy="1833563"/>
            <a:chOff x="3000" y="2304"/>
            <a:chExt cx="721" cy="1153"/>
          </a:xfrm>
        </p:grpSpPr>
        <p:grpSp>
          <p:nvGrpSpPr>
            <p:cNvPr id="17" name="Group 506"/>
            <p:cNvGrpSpPr/>
            <p:nvPr/>
          </p:nvGrpSpPr>
          <p:grpSpPr bwMode="auto">
            <a:xfrm>
              <a:off x="3031" y="2304"/>
              <a:ext cx="690" cy="1153"/>
              <a:chOff x="3031" y="2304"/>
              <a:chExt cx="690" cy="1153"/>
            </a:xfrm>
          </p:grpSpPr>
          <p:sp>
            <p:nvSpPr>
              <p:cNvPr id="20" name="Freeform 507"/>
              <p:cNvSpPr/>
              <p:nvPr/>
            </p:nvSpPr>
            <p:spPr bwMode="auto">
              <a:xfrm>
                <a:off x="3386" y="3109"/>
                <a:ext cx="300" cy="333"/>
              </a:xfrm>
              <a:custGeom>
                <a:avLst/>
                <a:gdLst/>
                <a:ahLst/>
                <a:cxnLst>
                  <a:cxn ang="0">
                    <a:pos x="0" y="90"/>
                  </a:cxn>
                  <a:cxn ang="0">
                    <a:pos x="66" y="105"/>
                  </a:cxn>
                  <a:cxn ang="0">
                    <a:pos x="132" y="105"/>
                  </a:cxn>
                  <a:cxn ang="0">
                    <a:pos x="146" y="151"/>
                  </a:cxn>
                  <a:cxn ang="0">
                    <a:pos x="132" y="188"/>
                  </a:cxn>
                  <a:cxn ang="0">
                    <a:pos x="132" y="219"/>
                  </a:cxn>
                  <a:cxn ang="0">
                    <a:pos x="118" y="279"/>
                  </a:cxn>
                  <a:cxn ang="0">
                    <a:pos x="143" y="287"/>
                  </a:cxn>
                  <a:cxn ang="0">
                    <a:pos x="129" y="317"/>
                  </a:cxn>
                  <a:cxn ang="0">
                    <a:pos x="143" y="324"/>
                  </a:cxn>
                  <a:cxn ang="0">
                    <a:pos x="188" y="332"/>
                  </a:cxn>
                  <a:cxn ang="0">
                    <a:pos x="160" y="294"/>
                  </a:cxn>
                  <a:cxn ang="0">
                    <a:pos x="160" y="241"/>
                  </a:cxn>
                  <a:cxn ang="0">
                    <a:pos x="171" y="215"/>
                  </a:cxn>
                  <a:cxn ang="0">
                    <a:pos x="184" y="181"/>
                  </a:cxn>
                  <a:cxn ang="0">
                    <a:pos x="198" y="117"/>
                  </a:cxn>
                  <a:cxn ang="0">
                    <a:pos x="240" y="128"/>
                  </a:cxn>
                  <a:cxn ang="0">
                    <a:pos x="271" y="143"/>
                  </a:cxn>
                  <a:cxn ang="0">
                    <a:pos x="254" y="188"/>
                  </a:cxn>
                  <a:cxn ang="0">
                    <a:pos x="247" y="211"/>
                  </a:cxn>
                  <a:cxn ang="0">
                    <a:pos x="230" y="219"/>
                  </a:cxn>
                  <a:cxn ang="0">
                    <a:pos x="216" y="234"/>
                  </a:cxn>
                  <a:cxn ang="0">
                    <a:pos x="254" y="245"/>
                  </a:cxn>
                  <a:cxn ang="0">
                    <a:pos x="268" y="226"/>
                  </a:cxn>
                  <a:cxn ang="0">
                    <a:pos x="282" y="188"/>
                  </a:cxn>
                  <a:cxn ang="0">
                    <a:pos x="292" y="154"/>
                  </a:cxn>
                  <a:cxn ang="0">
                    <a:pos x="299" y="120"/>
                  </a:cxn>
                  <a:cxn ang="0">
                    <a:pos x="254" y="94"/>
                  </a:cxn>
                  <a:cxn ang="0">
                    <a:pos x="237" y="75"/>
                  </a:cxn>
                  <a:cxn ang="0">
                    <a:pos x="247" y="64"/>
                  </a:cxn>
                  <a:cxn ang="0">
                    <a:pos x="244" y="22"/>
                  </a:cxn>
                  <a:cxn ang="0">
                    <a:pos x="7" y="0"/>
                  </a:cxn>
                </a:cxnLst>
                <a:rect l="0" t="0" r="r" b="b"/>
                <a:pathLst>
                  <a:path w="300" h="333">
                    <a:moveTo>
                      <a:pt x="7" y="0"/>
                    </a:moveTo>
                    <a:lnTo>
                      <a:pt x="0" y="90"/>
                    </a:lnTo>
                    <a:lnTo>
                      <a:pt x="35" y="98"/>
                    </a:lnTo>
                    <a:lnTo>
                      <a:pt x="66" y="105"/>
                    </a:lnTo>
                    <a:lnTo>
                      <a:pt x="101" y="105"/>
                    </a:lnTo>
                    <a:lnTo>
                      <a:pt x="132" y="105"/>
                    </a:lnTo>
                    <a:lnTo>
                      <a:pt x="146" y="105"/>
                    </a:lnTo>
                    <a:lnTo>
                      <a:pt x="146" y="151"/>
                    </a:lnTo>
                    <a:lnTo>
                      <a:pt x="139" y="169"/>
                    </a:lnTo>
                    <a:lnTo>
                      <a:pt x="132" y="188"/>
                    </a:lnTo>
                    <a:lnTo>
                      <a:pt x="139" y="196"/>
                    </a:lnTo>
                    <a:lnTo>
                      <a:pt x="132" y="219"/>
                    </a:lnTo>
                    <a:lnTo>
                      <a:pt x="129" y="237"/>
                    </a:lnTo>
                    <a:lnTo>
                      <a:pt x="118" y="279"/>
                    </a:lnTo>
                    <a:lnTo>
                      <a:pt x="132" y="287"/>
                    </a:lnTo>
                    <a:lnTo>
                      <a:pt x="143" y="287"/>
                    </a:lnTo>
                    <a:lnTo>
                      <a:pt x="132" y="305"/>
                    </a:lnTo>
                    <a:lnTo>
                      <a:pt x="129" y="317"/>
                    </a:lnTo>
                    <a:lnTo>
                      <a:pt x="132" y="321"/>
                    </a:lnTo>
                    <a:lnTo>
                      <a:pt x="143" y="324"/>
                    </a:lnTo>
                    <a:lnTo>
                      <a:pt x="143" y="332"/>
                    </a:lnTo>
                    <a:lnTo>
                      <a:pt x="188" y="332"/>
                    </a:lnTo>
                    <a:lnTo>
                      <a:pt x="171" y="305"/>
                    </a:lnTo>
                    <a:lnTo>
                      <a:pt x="160" y="294"/>
                    </a:lnTo>
                    <a:lnTo>
                      <a:pt x="150" y="287"/>
                    </a:lnTo>
                    <a:lnTo>
                      <a:pt x="160" y="241"/>
                    </a:lnTo>
                    <a:lnTo>
                      <a:pt x="160" y="226"/>
                    </a:lnTo>
                    <a:lnTo>
                      <a:pt x="171" y="215"/>
                    </a:lnTo>
                    <a:lnTo>
                      <a:pt x="181" y="196"/>
                    </a:lnTo>
                    <a:lnTo>
                      <a:pt x="184" y="181"/>
                    </a:lnTo>
                    <a:lnTo>
                      <a:pt x="195" y="132"/>
                    </a:lnTo>
                    <a:lnTo>
                      <a:pt x="198" y="117"/>
                    </a:lnTo>
                    <a:lnTo>
                      <a:pt x="219" y="120"/>
                    </a:lnTo>
                    <a:lnTo>
                      <a:pt x="240" y="128"/>
                    </a:lnTo>
                    <a:lnTo>
                      <a:pt x="254" y="135"/>
                    </a:lnTo>
                    <a:lnTo>
                      <a:pt x="271" y="143"/>
                    </a:lnTo>
                    <a:lnTo>
                      <a:pt x="271" y="151"/>
                    </a:lnTo>
                    <a:lnTo>
                      <a:pt x="254" y="188"/>
                    </a:lnTo>
                    <a:lnTo>
                      <a:pt x="244" y="200"/>
                    </a:lnTo>
                    <a:lnTo>
                      <a:pt x="247" y="211"/>
                    </a:lnTo>
                    <a:lnTo>
                      <a:pt x="244" y="219"/>
                    </a:lnTo>
                    <a:lnTo>
                      <a:pt x="230" y="219"/>
                    </a:lnTo>
                    <a:lnTo>
                      <a:pt x="219" y="222"/>
                    </a:lnTo>
                    <a:lnTo>
                      <a:pt x="216" y="234"/>
                    </a:lnTo>
                    <a:lnTo>
                      <a:pt x="230" y="271"/>
                    </a:lnTo>
                    <a:lnTo>
                      <a:pt x="254" y="245"/>
                    </a:lnTo>
                    <a:lnTo>
                      <a:pt x="254" y="234"/>
                    </a:lnTo>
                    <a:lnTo>
                      <a:pt x="268" y="226"/>
                    </a:lnTo>
                    <a:lnTo>
                      <a:pt x="278" y="211"/>
                    </a:lnTo>
                    <a:lnTo>
                      <a:pt x="282" y="188"/>
                    </a:lnTo>
                    <a:lnTo>
                      <a:pt x="285" y="173"/>
                    </a:lnTo>
                    <a:lnTo>
                      <a:pt x="292" y="154"/>
                    </a:lnTo>
                    <a:lnTo>
                      <a:pt x="299" y="143"/>
                    </a:lnTo>
                    <a:lnTo>
                      <a:pt x="299" y="120"/>
                    </a:lnTo>
                    <a:lnTo>
                      <a:pt x="289" y="109"/>
                    </a:lnTo>
                    <a:lnTo>
                      <a:pt x="254" y="94"/>
                    </a:lnTo>
                    <a:lnTo>
                      <a:pt x="244" y="83"/>
                    </a:lnTo>
                    <a:lnTo>
                      <a:pt x="237" y="75"/>
                    </a:lnTo>
                    <a:lnTo>
                      <a:pt x="240" y="75"/>
                    </a:lnTo>
                    <a:lnTo>
                      <a:pt x="247" y="64"/>
                    </a:lnTo>
                    <a:lnTo>
                      <a:pt x="251" y="45"/>
                    </a:lnTo>
                    <a:lnTo>
                      <a:pt x="244" y="22"/>
                    </a:lnTo>
                    <a:lnTo>
                      <a:pt x="7" y="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1" name="Freeform 508"/>
              <p:cNvSpPr/>
              <p:nvPr/>
            </p:nvSpPr>
            <p:spPr bwMode="auto">
              <a:xfrm>
                <a:off x="3174" y="3093"/>
                <a:ext cx="220" cy="364"/>
              </a:xfrm>
              <a:custGeom>
                <a:avLst/>
                <a:gdLst/>
                <a:ahLst/>
                <a:cxnLst>
                  <a:cxn ang="0">
                    <a:pos x="7" y="0"/>
                  </a:cxn>
                  <a:cxn ang="0">
                    <a:pos x="7" y="19"/>
                  </a:cxn>
                  <a:cxn ang="0">
                    <a:pos x="7" y="38"/>
                  </a:cxn>
                  <a:cxn ang="0">
                    <a:pos x="10" y="61"/>
                  </a:cxn>
                  <a:cxn ang="0">
                    <a:pos x="17" y="72"/>
                  </a:cxn>
                  <a:cxn ang="0">
                    <a:pos x="35" y="106"/>
                  </a:cxn>
                  <a:cxn ang="0">
                    <a:pos x="17" y="155"/>
                  </a:cxn>
                  <a:cxn ang="0">
                    <a:pos x="3" y="174"/>
                  </a:cxn>
                  <a:cxn ang="0">
                    <a:pos x="0" y="197"/>
                  </a:cxn>
                  <a:cxn ang="0">
                    <a:pos x="7" y="219"/>
                  </a:cxn>
                  <a:cxn ang="0">
                    <a:pos x="7" y="242"/>
                  </a:cxn>
                  <a:cxn ang="0">
                    <a:pos x="10" y="314"/>
                  </a:cxn>
                  <a:cxn ang="0">
                    <a:pos x="35" y="321"/>
                  </a:cxn>
                  <a:cxn ang="0">
                    <a:pos x="28" y="340"/>
                  </a:cxn>
                  <a:cxn ang="0">
                    <a:pos x="35" y="359"/>
                  </a:cxn>
                  <a:cxn ang="0">
                    <a:pos x="42" y="363"/>
                  </a:cxn>
                  <a:cxn ang="0">
                    <a:pos x="76" y="363"/>
                  </a:cxn>
                  <a:cxn ang="0">
                    <a:pos x="69" y="348"/>
                  </a:cxn>
                  <a:cxn ang="0">
                    <a:pos x="52" y="321"/>
                  </a:cxn>
                  <a:cxn ang="0">
                    <a:pos x="38" y="306"/>
                  </a:cxn>
                  <a:cxn ang="0">
                    <a:pos x="28" y="242"/>
                  </a:cxn>
                  <a:cxn ang="0">
                    <a:pos x="42" y="201"/>
                  </a:cxn>
                  <a:cxn ang="0">
                    <a:pos x="45" y="182"/>
                  </a:cxn>
                  <a:cxn ang="0">
                    <a:pos x="49" y="159"/>
                  </a:cxn>
                  <a:cxn ang="0">
                    <a:pos x="73" y="178"/>
                  </a:cxn>
                  <a:cxn ang="0">
                    <a:pos x="94" y="185"/>
                  </a:cxn>
                  <a:cxn ang="0">
                    <a:pos x="122" y="193"/>
                  </a:cxn>
                  <a:cxn ang="0">
                    <a:pos x="125" y="197"/>
                  </a:cxn>
                  <a:cxn ang="0">
                    <a:pos x="136" y="212"/>
                  </a:cxn>
                  <a:cxn ang="0">
                    <a:pos x="167" y="223"/>
                  </a:cxn>
                  <a:cxn ang="0">
                    <a:pos x="167" y="227"/>
                  </a:cxn>
                  <a:cxn ang="0">
                    <a:pos x="160" y="235"/>
                  </a:cxn>
                  <a:cxn ang="0">
                    <a:pos x="160" y="238"/>
                  </a:cxn>
                  <a:cxn ang="0">
                    <a:pos x="163" y="246"/>
                  </a:cxn>
                  <a:cxn ang="0">
                    <a:pos x="156" y="257"/>
                  </a:cxn>
                  <a:cxn ang="0">
                    <a:pos x="177" y="299"/>
                  </a:cxn>
                  <a:cxn ang="0">
                    <a:pos x="184" y="284"/>
                  </a:cxn>
                  <a:cxn ang="0">
                    <a:pos x="191" y="272"/>
                  </a:cxn>
                  <a:cxn ang="0">
                    <a:pos x="195" y="212"/>
                  </a:cxn>
                  <a:cxn ang="0">
                    <a:pos x="188" y="201"/>
                  </a:cxn>
                  <a:cxn ang="0">
                    <a:pos x="170" y="201"/>
                  </a:cxn>
                  <a:cxn ang="0">
                    <a:pos x="156" y="193"/>
                  </a:cxn>
                  <a:cxn ang="0">
                    <a:pos x="149" y="182"/>
                  </a:cxn>
                  <a:cxn ang="0">
                    <a:pos x="136" y="174"/>
                  </a:cxn>
                  <a:cxn ang="0">
                    <a:pos x="118" y="151"/>
                  </a:cxn>
                  <a:cxn ang="0">
                    <a:pos x="170" y="121"/>
                  </a:cxn>
                  <a:cxn ang="0">
                    <a:pos x="177" y="99"/>
                  </a:cxn>
                  <a:cxn ang="0">
                    <a:pos x="177" y="95"/>
                  </a:cxn>
                  <a:cxn ang="0">
                    <a:pos x="212" y="106"/>
                  </a:cxn>
                  <a:cxn ang="0">
                    <a:pos x="219" y="16"/>
                  </a:cxn>
                  <a:cxn ang="0">
                    <a:pos x="7" y="0"/>
                  </a:cxn>
                  <a:cxn ang="0">
                    <a:pos x="7" y="0"/>
                  </a:cxn>
                </a:cxnLst>
                <a:rect l="0" t="0" r="r" b="b"/>
                <a:pathLst>
                  <a:path w="220" h="364">
                    <a:moveTo>
                      <a:pt x="7" y="0"/>
                    </a:moveTo>
                    <a:lnTo>
                      <a:pt x="7" y="19"/>
                    </a:lnTo>
                    <a:lnTo>
                      <a:pt x="7" y="38"/>
                    </a:lnTo>
                    <a:lnTo>
                      <a:pt x="10" y="61"/>
                    </a:lnTo>
                    <a:lnTo>
                      <a:pt x="17" y="72"/>
                    </a:lnTo>
                    <a:lnTo>
                      <a:pt x="35" y="106"/>
                    </a:lnTo>
                    <a:lnTo>
                      <a:pt x="17" y="155"/>
                    </a:lnTo>
                    <a:lnTo>
                      <a:pt x="3" y="174"/>
                    </a:lnTo>
                    <a:lnTo>
                      <a:pt x="0" y="197"/>
                    </a:lnTo>
                    <a:lnTo>
                      <a:pt x="7" y="219"/>
                    </a:lnTo>
                    <a:lnTo>
                      <a:pt x="7" y="242"/>
                    </a:lnTo>
                    <a:lnTo>
                      <a:pt x="10" y="314"/>
                    </a:lnTo>
                    <a:lnTo>
                      <a:pt x="35" y="321"/>
                    </a:lnTo>
                    <a:lnTo>
                      <a:pt x="28" y="340"/>
                    </a:lnTo>
                    <a:lnTo>
                      <a:pt x="35" y="359"/>
                    </a:lnTo>
                    <a:lnTo>
                      <a:pt x="42" y="363"/>
                    </a:lnTo>
                    <a:lnTo>
                      <a:pt x="76" y="363"/>
                    </a:lnTo>
                    <a:lnTo>
                      <a:pt x="69" y="348"/>
                    </a:lnTo>
                    <a:lnTo>
                      <a:pt x="52" y="321"/>
                    </a:lnTo>
                    <a:lnTo>
                      <a:pt x="38" y="306"/>
                    </a:lnTo>
                    <a:lnTo>
                      <a:pt x="28" y="242"/>
                    </a:lnTo>
                    <a:lnTo>
                      <a:pt x="42" y="201"/>
                    </a:lnTo>
                    <a:lnTo>
                      <a:pt x="45" y="182"/>
                    </a:lnTo>
                    <a:lnTo>
                      <a:pt x="49" y="159"/>
                    </a:lnTo>
                    <a:lnTo>
                      <a:pt x="73" y="178"/>
                    </a:lnTo>
                    <a:lnTo>
                      <a:pt x="94" y="185"/>
                    </a:lnTo>
                    <a:lnTo>
                      <a:pt x="122" y="193"/>
                    </a:lnTo>
                    <a:lnTo>
                      <a:pt x="125" y="197"/>
                    </a:lnTo>
                    <a:lnTo>
                      <a:pt x="136" y="212"/>
                    </a:lnTo>
                    <a:lnTo>
                      <a:pt x="167" y="223"/>
                    </a:lnTo>
                    <a:lnTo>
                      <a:pt x="167" y="227"/>
                    </a:lnTo>
                    <a:lnTo>
                      <a:pt x="160" y="235"/>
                    </a:lnTo>
                    <a:lnTo>
                      <a:pt x="160" y="238"/>
                    </a:lnTo>
                    <a:lnTo>
                      <a:pt x="163" y="246"/>
                    </a:lnTo>
                    <a:lnTo>
                      <a:pt x="156" y="257"/>
                    </a:lnTo>
                    <a:lnTo>
                      <a:pt x="177" y="299"/>
                    </a:lnTo>
                    <a:lnTo>
                      <a:pt x="184" y="284"/>
                    </a:lnTo>
                    <a:lnTo>
                      <a:pt x="191" y="272"/>
                    </a:lnTo>
                    <a:lnTo>
                      <a:pt x="195" y="212"/>
                    </a:lnTo>
                    <a:lnTo>
                      <a:pt x="188" y="201"/>
                    </a:lnTo>
                    <a:lnTo>
                      <a:pt x="170" y="201"/>
                    </a:lnTo>
                    <a:lnTo>
                      <a:pt x="156" y="193"/>
                    </a:lnTo>
                    <a:lnTo>
                      <a:pt x="149" y="182"/>
                    </a:lnTo>
                    <a:lnTo>
                      <a:pt x="136" y="174"/>
                    </a:lnTo>
                    <a:lnTo>
                      <a:pt x="118" y="151"/>
                    </a:lnTo>
                    <a:lnTo>
                      <a:pt x="170" y="121"/>
                    </a:lnTo>
                    <a:lnTo>
                      <a:pt x="177" y="99"/>
                    </a:lnTo>
                    <a:lnTo>
                      <a:pt x="177" y="95"/>
                    </a:lnTo>
                    <a:lnTo>
                      <a:pt x="212" y="106"/>
                    </a:lnTo>
                    <a:lnTo>
                      <a:pt x="219" y="16"/>
                    </a:lnTo>
                    <a:lnTo>
                      <a:pt x="7" y="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2" name="Freeform 509"/>
              <p:cNvSpPr/>
              <p:nvPr/>
            </p:nvSpPr>
            <p:spPr bwMode="auto">
              <a:xfrm>
                <a:off x="3031" y="2852"/>
                <a:ext cx="690" cy="280"/>
              </a:xfrm>
              <a:custGeom>
                <a:avLst/>
                <a:gdLst/>
                <a:ahLst/>
                <a:cxnLst>
                  <a:cxn ang="0">
                    <a:pos x="219" y="143"/>
                  </a:cxn>
                  <a:cxn ang="0">
                    <a:pos x="181" y="166"/>
                  </a:cxn>
                  <a:cxn ang="0">
                    <a:pos x="167" y="166"/>
                  </a:cxn>
                  <a:cxn ang="0">
                    <a:pos x="150" y="151"/>
                  </a:cxn>
                  <a:cxn ang="0">
                    <a:pos x="129" y="151"/>
                  </a:cxn>
                  <a:cxn ang="0">
                    <a:pos x="112" y="166"/>
                  </a:cxn>
                  <a:cxn ang="0">
                    <a:pos x="94" y="170"/>
                  </a:cxn>
                  <a:cxn ang="0">
                    <a:pos x="70" y="170"/>
                  </a:cxn>
                  <a:cxn ang="0">
                    <a:pos x="46" y="158"/>
                  </a:cxn>
                  <a:cxn ang="0">
                    <a:pos x="42" y="128"/>
                  </a:cxn>
                  <a:cxn ang="0">
                    <a:pos x="49" y="105"/>
                  </a:cxn>
                  <a:cxn ang="0">
                    <a:pos x="63" y="94"/>
                  </a:cxn>
                  <a:cxn ang="0">
                    <a:pos x="59" y="90"/>
                  </a:cxn>
                  <a:cxn ang="0">
                    <a:pos x="39" y="98"/>
                  </a:cxn>
                  <a:cxn ang="0">
                    <a:pos x="28" y="105"/>
                  </a:cxn>
                  <a:cxn ang="0">
                    <a:pos x="18" y="117"/>
                  </a:cxn>
                  <a:cxn ang="0">
                    <a:pos x="11" y="139"/>
                  </a:cxn>
                  <a:cxn ang="0">
                    <a:pos x="14" y="166"/>
                  </a:cxn>
                  <a:cxn ang="0">
                    <a:pos x="14" y="181"/>
                  </a:cxn>
                  <a:cxn ang="0">
                    <a:pos x="0" y="173"/>
                  </a:cxn>
                  <a:cxn ang="0">
                    <a:pos x="4" y="192"/>
                  </a:cxn>
                  <a:cxn ang="0">
                    <a:pos x="21" y="219"/>
                  </a:cxn>
                  <a:cxn ang="0">
                    <a:pos x="49" y="234"/>
                  </a:cxn>
                  <a:cxn ang="0">
                    <a:pos x="80" y="241"/>
                  </a:cxn>
                  <a:cxn ang="0">
                    <a:pos x="112" y="234"/>
                  </a:cxn>
                  <a:cxn ang="0">
                    <a:pos x="139" y="215"/>
                  </a:cxn>
                  <a:cxn ang="0">
                    <a:pos x="153" y="189"/>
                  </a:cxn>
                  <a:cxn ang="0">
                    <a:pos x="164" y="185"/>
                  </a:cxn>
                  <a:cxn ang="0">
                    <a:pos x="160" y="204"/>
                  </a:cxn>
                  <a:cxn ang="0">
                    <a:pos x="150" y="241"/>
                  </a:cxn>
                  <a:cxn ang="0">
                    <a:pos x="599" y="279"/>
                  </a:cxn>
                  <a:cxn ang="0">
                    <a:pos x="599" y="166"/>
                  </a:cxn>
                  <a:cxn ang="0">
                    <a:pos x="619" y="177"/>
                  </a:cxn>
                  <a:cxn ang="0">
                    <a:pos x="640" y="196"/>
                  </a:cxn>
                  <a:cxn ang="0">
                    <a:pos x="644" y="173"/>
                  </a:cxn>
                  <a:cxn ang="0">
                    <a:pos x="654" y="189"/>
                  </a:cxn>
                  <a:cxn ang="0">
                    <a:pos x="668" y="204"/>
                  </a:cxn>
                  <a:cxn ang="0">
                    <a:pos x="679" y="177"/>
                  </a:cxn>
                  <a:cxn ang="0">
                    <a:pos x="682" y="147"/>
                  </a:cxn>
                  <a:cxn ang="0">
                    <a:pos x="679" y="98"/>
                  </a:cxn>
                  <a:cxn ang="0">
                    <a:pos x="682" y="60"/>
                  </a:cxn>
                  <a:cxn ang="0">
                    <a:pos x="668" y="49"/>
                  </a:cxn>
                  <a:cxn ang="0">
                    <a:pos x="668" y="30"/>
                  </a:cxn>
                  <a:cxn ang="0">
                    <a:pos x="675" y="19"/>
                  </a:cxn>
                  <a:cxn ang="0">
                    <a:pos x="689" y="0"/>
                  </a:cxn>
                  <a:cxn ang="0">
                    <a:pos x="633" y="0"/>
                  </a:cxn>
                  <a:cxn ang="0">
                    <a:pos x="609" y="0"/>
                  </a:cxn>
                  <a:cxn ang="0">
                    <a:pos x="557" y="15"/>
                  </a:cxn>
                  <a:cxn ang="0">
                    <a:pos x="508" y="64"/>
                  </a:cxn>
                  <a:cxn ang="0">
                    <a:pos x="498" y="109"/>
                  </a:cxn>
                </a:cxnLst>
                <a:rect l="0" t="0" r="r" b="b"/>
                <a:pathLst>
                  <a:path w="690" h="280">
                    <a:moveTo>
                      <a:pt x="498" y="155"/>
                    </a:moveTo>
                    <a:lnTo>
                      <a:pt x="219" y="143"/>
                    </a:lnTo>
                    <a:lnTo>
                      <a:pt x="199" y="151"/>
                    </a:lnTo>
                    <a:lnTo>
                      <a:pt x="181" y="166"/>
                    </a:lnTo>
                    <a:lnTo>
                      <a:pt x="178" y="173"/>
                    </a:lnTo>
                    <a:lnTo>
                      <a:pt x="167" y="166"/>
                    </a:lnTo>
                    <a:lnTo>
                      <a:pt x="160" y="158"/>
                    </a:lnTo>
                    <a:lnTo>
                      <a:pt x="150" y="151"/>
                    </a:lnTo>
                    <a:lnTo>
                      <a:pt x="139" y="151"/>
                    </a:lnTo>
                    <a:lnTo>
                      <a:pt x="129" y="151"/>
                    </a:lnTo>
                    <a:lnTo>
                      <a:pt x="119" y="158"/>
                    </a:lnTo>
                    <a:lnTo>
                      <a:pt x="112" y="166"/>
                    </a:lnTo>
                    <a:lnTo>
                      <a:pt x="105" y="166"/>
                    </a:lnTo>
                    <a:lnTo>
                      <a:pt x="94" y="170"/>
                    </a:lnTo>
                    <a:lnTo>
                      <a:pt x="84" y="170"/>
                    </a:lnTo>
                    <a:lnTo>
                      <a:pt x="70" y="170"/>
                    </a:lnTo>
                    <a:lnTo>
                      <a:pt x="59" y="170"/>
                    </a:lnTo>
                    <a:lnTo>
                      <a:pt x="46" y="158"/>
                    </a:lnTo>
                    <a:lnTo>
                      <a:pt x="39" y="143"/>
                    </a:lnTo>
                    <a:lnTo>
                      <a:pt x="42" y="128"/>
                    </a:lnTo>
                    <a:lnTo>
                      <a:pt x="42" y="117"/>
                    </a:lnTo>
                    <a:lnTo>
                      <a:pt x="49" y="105"/>
                    </a:lnTo>
                    <a:lnTo>
                      <a:pt x="56" y="102"/>
                    </a:lnTo>
                    <a:lnTo>
                      <a:pt x="63" y="94"/>
                    </a:lnTo>
                    <a:lnTo>
                      <a:pt x="73" y="90"/>
                    </a:lnTo>
                    <a:lnTo>
                      <a:pt x="59" y="90"/>
                    </a:lnTo>
                    <a:lnTo>
                      <a:pt x="49" y="94"/>
                    </a:lnTo>
                    <a:lnTo>
                      <a:pt x="39" y="98"/>
                    </a:lnTo>
                    <a:lnTo>
                      <a:pt x="32" y="102"/>
                    </a:lnTo>
                    <a:lnTo>
                      <a:pt x="28" y="105"/>
                    </a:lnTo>
                    <a:lnTo>
                      <a:pt x="25" y="109"/>
                    </a:lnTo>
                    <a:lnTo>
                      <a:pt x="18" y="117"/>
                    </a:lnTo>
                    <a:lnTo>
                      <a:pt x="14" y="124"/>
                    </a:lnTo>
                    <a:lnTo>
                      <a:pt x="11" y="139"/>
                    </a:lnTo>
                    <a:lnTo>
                      <a:pt x="11" y="155"/>
                    </a:lnTo>
                    <a:lnTo>
                      <a:pt x="14" y="166"/>
                    </a:lnTo>
                    <a:lnTo>
                      <a:pt x="14" y="177"/>
                    </a:lnTo>
                    <a:lnTo>
                      <a:pt x="14" y="181"/>
                    </a:lnTo>
                    <a:lnTo>
                      <a:pt x="7" y="181"/>
                    </a:lnTo>
                    <a:lnTo>
                      <a:pt x="0" y="173"/>
                    </a:lnTo>
                    <a:lnTo>
                      <a:pt x="0" y="181"/>
                    </a:lnTo>
                    <a:lnTo>
                      <a:pt x="4" y="192"/>
                    </a:lnTo>
                    <a:lnTo>
                      <a:pt x="11" y="207"/>
                    </a:lnTo>
                    <a:lnTo>
                      <a:pt x="21" y="219"/>
                    </a:lnTo>
                    <a:lnTo>
                      <a:pt x="35" y="226"/>
                    </a:lnTo>
                    <a:lnTo>
                      <a:pt x="49" y="234"/>
                    </a:lnTo>
                    <a:lnTo>
                      <a:pt x="66" y="241"/>
                    </a:lnTo>
                    <a:lnTo>
                      <a:pt x="80" y="241"/>
                    </a:lnTo>
                    <a:lnTo>
                      <a:pt x="98" y="241"/>
                    </a:lnTo>
                    <a:lnTo>
                      <a:pt x="112" y="234"/>
                    </a:lnTo>
                    <a:lnTo>
                      <a:pt x="126" y="226"/>
                    </a:lnTo>
                    <a:lnTo>
                      <a:pt x="139" y="215"/>
                    </a:lnTo>
                    <a:lnTo>
                      <a:pt x="146" y="204"/>
                    </a:lnTo>
                    <a:lnTo>
                      <a:pt x="153" y="189"/>
                    </a:lnTo>
                    <a:lnTo>
                      <a:pt x="157" y="185"/>
                    </a:lnTo>
                    <a:lnTo>
                      <a:pt x="164" y="185"/>
                    </a:lnTo>
                    <a:lnTo>
                      <a:pt x="171" y="189"/>
                    </a:lnTo>
                    <a:lnTo>
                      <a:pt x="160" y="204"/>
                    </a:lnTo>
                    <a:lnTo>
                      <a:pt x="153" y="223"/>
                    </a:lnTo>
                    <a:lnTo>
                      <a:pt x="150" y="241"/>
                    </a:lnTo>
                    <a:lnTo>
                      <a:pt x="362" y="257"/>
                    </a:lnTo>
                    <a:lnTo>
                      <a:pt x="599" y="279"/>
                    </a:lnTo>
                    <a:lnTo>
                      <a:pt x="602" y="185"/>
                    </a:lnTo>
                    <a:lnTo>
                      <a:pt x="599" y="166"/>
                    </a:lnTo>
                    <a:lnTo>
                      <a:pt x="619" y="158"/>
                    </a:lnTo>
                    <a:lnTo>
                      <a:pt x="619" y="177"/>
                    </a:lnTo>
                    <a:lnTo>
                      <a:pt x="626" y="192"/>
                    </a:lnTo>
                    <a:lnTo>
                      <a:pt x="640" y="196"/>
                    </a:lnTo>
                    <a:lnTo>
                      <a:pt x="640" y="189"/>
                    </a:lnTo>
                    <a:lnTo>
                      <a:pt x="644" y="173"/>
                    </a:lnTo>
                    <a:lnTo>
                      <a:pt x="647" y="173"/>
                    </a:lnTo>
                    <a:lnTo>
                      <a:pt x="654" y="189"/>
                    </a:lnTo>
                    <a:lnTo>
                      <a:pt x="661" y="200"/>
                    </a:lnTo>
                    <a:lnTo>
                      <a:pt x="668" y="204"/>
                    </a:lnTo>
                    <a:lnTo>
                      <a:pt x="675" y="196"/>
                    </a:lnTo>
                    <a:lnTo>
                      <a:pt x="679" y="177"/>
                    </a:lnTo>
                    <a:lnTo>
                      <a:pt x="682" y="162"/>
                    </a:lnTo>
                    <a:lnTo>
                      <a:pt x="682" y="147"/>
                    </a:lnTo>
                    <a:lnTo>
                      <a:pt x="682" y="128"/>
                    </a:lnTo>
                    <a:lnTo>
                      <a:pt x="679" y="98"/>
                    </a:lnTo>
                    <a:lnTo>
                      <a:pt x="675" y="68"/>
                    </a:lnTo>
                    <a:lnTo>
                      <a:pt x="682" y="60"/>
                    </a:lnTo>
                    <a:lnTo>
                      <a:pt x="675" y="49"/>
                    </a:lnTo>
                    <a:lnTo>
                      <a:pt x="668" y="49"/>
                    </a:lnTo>
                    <a:lnTo>
                      <a:pt x="672" y="37"/>
                    </a:lnTo>
                    <a:lnTo>
                      <a:pt x="668" y="30"/>
                    </a:lnTo>
                    <a:lnTo>
                      <a:pt x="665" y="26"/>
                    </a:lnTo>
                    <a:lnTo>
                      <a:pt x="675" y="19"/>
                    </a:lnTo>
                    <a:lnTo>
                      <a:pt x="682" y="11"/>
                    </a:lnTo>
                    <a:lnTo>
                      <a:pt x="689" y="0"/>
                    </a:lnTo>
                    <a:lnTo>
                      <a:pt x="640" y="3"/>
                    </a:lnTo>
                    <a:lnTo>
                      <a:pt x="633" y="0"/>
                    </a:lnTo>
                    <a:lnTo>
                      <a:pt x="626" y="3"/>
                    </a:lnTo>
                    <a:lnTo>
                      <a:pt x="609" y="0"/>
                    </a:lnTo>
                    <a:lnTo>
                      <a:pt x="592" y="3"/>
                    </a:lnTo>
                    <a:lnTo>
                      <a:pt x="557" y="15"/>
                    </a:lnTo>
                    <a:lnTo>
                      <a:pt x="529" y="34"/>
                    </a:lnTo>
                    <a:lnTo>
                      <a:pt x="508" y="64"/>
                    </a:lnTo>
                    <a:lnTo>
                      <a:pt x="498" y="98"/>
                    </a:lnTo>
                    <a:lnTo>
                      <a:pt x="498" y="109"/>
                    </a:lnTo>
                    <a:lnTo>
                      <a:pt x="498" y="155"/>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3" name="Freeform 510"/>
              <p:cNvSpPr/>
              <p:nvPr/>
            </p:nvSpPr>
            <p:spPr bwMode="auto">
              <a:xfrm>
                <a:off x="3257" y="2304"/>
                <a:ext cx="290" cy="704"/>
              </a:xfrm>
              <a:custGeom>
                <a:avLst/>
                <a:gdLst/>
                <a:ahLst/>
                <a:cxnLst>
                  <a:cxn ang="0">
                    <a:pos x="171" y="476"/>
                  </a:cxn>
                  <a:cxn ang="0">
                    <a:pos x="160" y="499"/>
                  </a:cxn>
                  <a:cxn ang="0">
                    <a:pos x="146" y="446"/>
                  </a:cxn>
                  <a:cxn ang="0">
                    <a:pos x="150" y="442"/>
                  </a:cxn>
                  <a:cxn ang="0">
                    <a:pos x="153" y="427"/>
                  </a:cxn>
                  <a:cxn ang="0">
                    <a:pos x="136" y="389"/>
                  </a:cxn>
                  <a:cxn ang="0">
                    <a:pos x="136" y="378"/>
                  </a:cxn>
                  <a:cxn ang="0">
                    <a:pos x="77" y="321"/>
                  </a:cxn>
                  <a:cxn ang="0">
                    <a:pos x="112" y="442"/>
                  </a:cxn>
                  <a:cxn ang="0">
                    <a:pos x="105" y="457"/>
                  </a:cxn>
                  <a:cxn ang="0">
                    <a:pos x="87" y="480"/>
                  </a:cxn>
                  <a:cxn ang="0">
                    <a:pos x="87" y="495"/>
                  </a:cxn>
                  <a:cxn ang="0">
                    <a:pos x="108" y="567"/>
                  </a:cxn>
                  <a:cxn ang="0">
                    <a:pos x="98" y="635"/>
                  </a:cxn>
                  <a:cxn ang="0">
                    <a:pos x="98" y="653"/>
                  </a:cxn>
                  <a:cxn ang="0">
                    <a:pos x="108" y="676"/>
                  </a:cxn>
                  <a:cxn ang="0">
                    <a:pos x="98" y="699"/>
                  </a:cxn>
                  <a:cxn ang="0">
                    <a:pos x="28" y="684"/>
                  </a:cxn>
                  <a:cxn ang="0">
                    <a:pos x="32" y="699"/>
                  </a:cxn>
                  <a:cxn ang="0">
                    <a:pos x="272" y="653"/>
                  </a:cxn>
                  <a:cxn ang="0">
                    <a:pos x="174" y="574"/>
                  </a:cxn>
                  <a:cxn ang="0">
                    <a:pos x="216" y="638"/>
                  </a:cxn>
                  <a:cxn ang="0">
                    <a:pos x="206" y="548"/>
                  </a:cxn>
                  <a:cxn ang="0">
                    <a:pos x="233" y="578"/>
                  </a:cxn>
                  <a:cxn ang="0">
                    <a:pos x="258" y="631"/>
                  </a:cxn>
                  <a:cxn ang="0">
                    <a:pos x="275" y="638"/>
                  </a:cxn>
                  <a:cxn ang="0">
                    <a:pos x="261" y="627"/>
                  </a:cxn>
                  <a:cxn ang="0">
                    <a:pos x="240" y="604"/>
                  </a:cxn>
                  <a:cxn ang="0">
                    <a:pos x="240" y="551"/>
                  </a:cxn>
                  <a:cxn ang="0">
                    <a:pos x="251" y="578"/>
                  </a:cxn>
                  <a:cxn ang="0">
                    <a:pos x="289" y="604"/>
                  </a:cxn>
                  <a:cxn ang="0">
                    <a:pos x="282" y="597"/>
                  </a:cxn>
                  <a:cxn ang="0">
                    <a:pos x="258" y="582"/>
                  </a:cxn>
                  <a:cxn ang="0">
                    <a:pos x="247" y="548"/>
                  </a:cxn>
                  <a:cxn ang="0">
                    <a:pos x="258" y="521"/>
                  </a:cxn>
                  <a:cxn ang="0">
                    <a:pos x="240" y="517"/>
                  </a:cxn>
                  <a:cxn ang="0">
                    <a:pos x="171" y="540"/>
                  </a:cxn>
                  <a:cxn ang="0">
                    <a:pos x="192" y="517"/>
                  </a:cxn>
                  <a:cxn ang="0">
                    <a:pos x="202" y="533"/>
                  </a:cxn>
                  <a:cxn ang="0">
                    <a:pos x="206" y="506"/>
                  </a:cxn>
                  <a:cxn ang="0">
                    <a:pos x="209" y="499"/>
                  </a:cxn>
                  <a:cxn ang="0">
                    <a:pos x="206" y="491"/>
                  </a:cxn>
                  <a:cxn ang="0">
                    <a:pos x="202" y="480"/>
                  </a:cxn>
                  <a:cxn ang="0">
                    <a:pos x="202" y="476"/>
                  </a:cxn>
                  <a:cxn ang="0">
                    <a:pos x="192" y="472"/>
                  </a:cxn>
                  <a:cxn ang="0">
                    <a:pos x="98" y="23"/>
                  </a:cxn>
                  <a:cxn ang="0">
                    <a:pos x="101" y="4"/>
                  </a:cxn>
                  <a:cxn ang="0">
                    <a:pos x="87" y="0"/>
                  </a:cxn>
                  <a:cxn ang="0">
                    <a:pos x="80" y="11"/>
                  </a:cxn>
                  <a:cxn ang="0">
                    <a:pos x="84" y="23"/>
                  </a:cxn>
                  <a:cxn ang="0">
                    <a:pos x="178" y="461"/>
                  </a:cxn>
                </a:cxnLst>
                <a:rect l="0" t="0" r="r" b="b"/>
                <a:pathLst>
                  <a:path w="290" h="704">
                    <a:moveTo>
                      <a:pt x="178" y="461"/>
                    </a:moveTo>
                    <a:lnTo>
                      <a:pt x="171" y="476"/>
                    </a:lnTo>
                    <a:lnTo>
                      <a:pt x="171" y="487"/>
                    </a:lnTo>
                    <a:lnTo>
                      <a:pt x="160" y="499"/>
                    </a:lnTo>
                    <a:lnTo>
                      <a:pt x="157" y="461"/>
                    </a:lnTo>
                    <a:lnTo>
                      <a:pt x="146" y="446"/>
                    </a:lnTo>
                    <a:lnTo>
                      <a:pt x="150" y="446"/>
                    </a:lnTo>
                    <a:lnTo>
                      <a:pt x="150" y="442"/>
                    </a:lnTo>
                    <a:lnTo>
                      <a:pt x="150" y="438"/>
                    </a:lnTo>
                    <a:lnTo>
                      <a:pt x="153" y="427"/>
                    </a:lnTo>
                    <a:lnTo>
                      <a:pt x="157" y="419"/>
                    </a:lnTo>
                    <a:lnTo>
                      <a:pt x="136" y="389"/>
                    </a:lnTo>
                    <a:lnTo>
                      <a:pt x="160" y="385"/>
                    </a:lnTo>
                    <a:lnTo>
                      <a:pt x="136" y="378"/>
                    </a:lnTo>
                    <a:lnTo>
                      <a:pt x="136" y="321"/>
                    </a:lnTo>
                    <a:lnTo>
                      <a:pt x="77" y="321"/>
                    </a:lnTo>
                    <a:lnTo>
                      <a:pt x="87" y="415"/>
                    </a:lnTo>
                    <a:lnTo>
                      <a:pt x="112" y="442"/>
                    </a:lnTo>
                    <a:lnTo>
                      <a:pt x="105" y="446"/>
                    </a:lnTo>
                    <a:lnTo>
                      <a:pt x="105" y="457"/>
                    </a:lnTo>
                    <a:lnTo>
                      <a:pt x="87" y="472"/>
                    </a:lnTo>
                    <a:lnTo>
                      <a:pt x="87" y="480"/>
                    </a:lnTo>
                    <a:lnTo>
                      <a:pt x="87" y="487"/>
                    </a:lnTo>
                    <a:lnTo>
                      <a:pt x="87" y="495"/>
                    </a:lnTo>
                    <a:lnTo>
                      <a:pt x="98" y="525"/>
                    </a:lnTo>
                    <a:lnTo>
                      <a:pt x="108" y="567"/>
                    </a:lnTo>
                    <a:lnTo>
                      <a:pt x="105" y="608"/>
                    </a:lnTo>
                    <a:lnTo>
                      <a:pt x="98" y="635"/>
                    </a:lnTo>
                    <a:lnTo>
                      <a:pt x="101" y="638"/>
                    </a:lnTo>
                    <a:lnTo>
                      <a:pt x="98" y="653"/>
                    </a:lnTo>
                    <a:lnTo>
                      <a:pt x="101" y="672"/>
                    </a:lnTo>
                    <a:lnTo>
                      <a:pt x="108" y="676"/>
                    </a:lnTo>
                    <a:lnTo>
                      <a:pt x="94" y="680"/>
                    </a:lnTo>
                    <a:lnTo>
                      <a:pt x="98" y="699"/>
                    </a:lnTo>
                    <a:lnTo>
                      <a:pt x="56" y="684"/>
                    </a:lnTo>
                    <a:lnTo>
                      <a:pt x="28" y="684"/>
                    </a:lnTo>
                    <a:lnTo>
                      <a:pt x="0" y="691"/>
                    </a:lnTo>
                    <a:lnTo>
                      <a:pt x="32" y="699"/>
                    </a:lnTo>
                    <a:lnTo>
                      <a:pt x="272" y="703"/>
                    </a:lnTo>
                    <a:lnTo>
                      <a:pt x="272" y="653"/>
                    </a:lnTo>
                    <a:lnTo>
                      <a:pt x="181" y="627"/>
                    </a:lnTo>
                    <a:lnTo>
                      <a:pt x="174" y="574"/>
                    </a:lnTo>
                    <a:lnTo>
                      <a:pt x="199" y="555"/>
                    </a:lnTo>
                    <a:lnTo>
                      <a:pt x="216" y="638"/>
                    </a:lnTo>
                    <a:lnTo>
                      <a:pt x="226" y="642"/>
                    </a:lnTo>
                    <a:lnTo>
                      <a:pt x="206" y="548"/>
                    </a:lnTo>
                    <a:lnTo>
                      <a:pt x="226" y="536"/>
                    </a:lnTo>
                    <a:lnTo>
                      <a:pt x="233" y="578"/>
                    </a:lnTo>
                    <a:lnTo>
                      <a:pt x="240" y="608"/>
                    </a:lnTo>
                    <a:lnTo>
                      <a:pt x="258" y="631"/>
                    </a:lnTo>
                    <a:lnTo>
                      <a:pt x="268" y="638"/>
                    </a:lnTo>
                    <a:lnTo>
                      <a:pt x="275" y="638"/>
                    </a:lnTo>
                    <a:lnTo>
                      <a:pt x="275" y="631"/>
                    </a:lnTo>
                    <a:lnTo>
                      <a:pt x="261" y="627"/>
                    </a:lnTo>
                    <a:lnTo>
                      <a:pt x="247" y="612"/>
                    </a:lnTo>
                    <a:lnTo>
                      <a:pt x="240" y="604"/>
                    </a:lnTo>
                    <a:lnTo>
                      <a:pt x="237" y="574"/>
                    </a:lnTo>
                    <a:lnTo>
                      <a:pt x="240" y="551"/>
                    </a:lnTo>
                    <a:lnTo>
                      <a:pt x="240" y="563"/>
                    </a:lnTo>
                    <a:lnTo>
                      <a:pt x="251" y="578"/>
                    </a:lnTo>
                    <a:lnTo>
                      <a:pt x="268" y="597"/>
                    </a:lnTo>
                    <a:lnTo>
                      <a:pt x="289" y="604"/>
                    </a:lnTo>
                    <a:lnTo>
                      <a:pt x="289" y="601"/>
                    </a:lnTo>
                    <a:lnTo>
                      <a:pt x="282" y="597"/>
                    </a:lnTo>
                    <a:lnTo>
                      <a:pt x="268" y="593"/>
                    </a:lnTo>
                    <a:lnTo>
                      <a:pt x="258" y="582"/>
                    </a:lnTo>
                    <a:lnTo>
                      <a:pt x="251" y="563"/>
                    </a:lnTo>
                    <a:lnTo>
                      <a:pt x="247" y="548"/>
                    </a:lnTo>
                    <a:lnTo>
                      <a:pt x="261" y="533"/>
                    </a:lnTo>
                    <a:lnTo>
                      <a:pt x="258" y="521"/>
                    </a:lnTo>
                    <a:lnTo>
                      <a:pt x="258" y="517"/>
                    </a:lnTo>
                    <a:lnTo>
                      <a:pt x="240" y="517"/>
                    </a:lnTo>
                    <a:lnTo>
                      <a:pt x="226" y="525"/>
                    </a:lnTo>
                    <a:lnTo>
                      <a:pt x="171" y="540"/>
                    </a:lnTo>
                    <a:lnTo>
                      <a:pt x="185" y="517"/>
                    </a:lnTo>
                    <a:lnTo>
                      <a:pt x="192" y="517"/>
                    </a:lnTo>
                    <a:lnTo>
                      <a:pt x="192" y="533"/>
                    </a:lnTo>
                    <a:lnTo>
                      <a:pt x="202" y="533"/>
                    </a:lnTo>
                    <a:lnTo>
                      <a:pt x="199" y="517"/>
                    </a:lnTo>
                    <a:lnTo>
                      <a:pt x="206" y="506"/>
                    </a:lnTo>
                    <a:lnTo>
                      <a:pt x="209" y="502"/>
                    </a:lnTo>
                    <a:lnTo>
                      <a:pt x="209" y="499"/>
                    </a:lnTo>
                    <a:lnTo>
                      <a:pt x="209" y="495"/>
                    </a:lnTo>
                    <a:lnTo>
                      <a:pt x="206" y="491"/>
                    </a:lnTo>
                    <a:lnTo>
                      <a:pt x="206" y="487"/>
                    </a:lnTo>
                    <a:lnTo>
                      <a:pt x="202" y="480"/>
                    </a:lnTo>
                    <a:lnTo>
                      <a:pt x="199" y="480"/>
                    </a:lnTo>
                    <a:lnTo>
                      <a:pt x="202" y="476"/>
                    </a:lnTo>
                    <a:lnTo>
                      <a:pt x="199" y="472"/>
                    </a:lnTo>
                    <a:lnTo>
                      <a:pt x="192" y="472"/>
                    </a:lnTo>
                    <a:lnTo>
                      <a:pt x="98" y="49"/>
                    </a:lnTo>
                    <a:lnTo>
                      <a:pt x="98" y="23"/>
                    </a:lnTo>
                    <a:lnTo>
                      <a:pt x="101" y="19"/>
                    </a:lnTo>
                    <a:lnTo>
                      <a:pt x="101" y="4"/>
                    </a:lnTo>
                    <a:lnTo>
                      <a:pt x="94" y="0"/>
                    </a:lnTo>
                    <a:lnTo>
                      <a:pt x="87" y="0"/>
                    </a:lnTo>
                    <a:lnTo>
                      <a:pt x="80" y="4"/>
                    </a:lnTo>
                    <a:lnTo>
                      <a:pt x="80" y="11"/>
                    </a:lnTo>
                    <a:lnTo>
                      <a:pt x="80" y="19"/>
                    </a:lnTo>
                    <a:lnTo>
                      <a:pt x="84" y="23"/>
                    </a:lnTo>
                    <a:lnTo>
                      <a:pt x="87" y="34"/>
                    </a:lnTo>
                    <a:lnTo>
                      <a:pt x="178" y="461"/>
                    </a:lnTo>
                    <a:close/>
                  </a:path>
                </a:pathLst>
              </a:custGeom>
              <a:solidFill>
                <a:srgbClr val="777777"/>
              </a:solidFill>
              <a:ln w="3175" cap="flat">
                <a:noFill/>
                <a:prstDash val="solid"/>
                <a:round/>
              </a:ln>
              <a:effectLst/>
            </p:spPr>
            <p:txBody>
              <a:bodyPr wrap="none" anchor="ctr">
                <a:spAutoFit/>
              </a:bodyPr>
              <a:lstStyle/>
              <a:p>
                <a:endParaRPr lang="zh-CN" altLang="en-US"/>
              </a:p>
            </p:txBody>
          </p:sp>
        </p:grpSp>
        <p:sp>
          <p:nvSpPr>
            <p:cNvPr id="18" name="Freeform 511"/>
            <p:cNvSpPr/>
            <p:nvPr/>
          </p:nvSpPr>
          <p:spPr bwMode="auto">
            <a:xfrm>
              <a:off x="3083" y="2534"/>
              <a:ext cx="304" cy="96"/>
            </a:xfrm>
            <a:custGeom>
              <a:avLst/>
              <a:gdLst/>
              <a:ahLst/>
              <a:cxnLst>
                <a:cxn ang="0">
                  <a:pos x="303" y="38"/>
                </a:cxn>
                <a:cxn ang="0">
                  <a:pos x="279" y="31"/>
                </a:cxn>
                <a:cxn ang="0">
                  <a:pos x="254" y="27"/>
                </a:cxn>
                <a:cxn ang="0">
                  <a:pos x="213" y="23"/>
                </a:cxn>
                <a:cxn ang="0">
                  <a:pos x="199" y="27"/>
                </a:cxn>
                <a:cxn ang="0">
                  <a:pos x="164" y="38"/>
                </a:cxn>
                <a:cxn ang="0">
                  <a:pos x="133" y="50"/>
                </a:cxn>
                <a:cxn ang="0">
                  <a:pos x="115" y="53"/>
                </a:cxn>
                <a:cxn ang="0">
                  <a:pos x="91" y="57"/>
                </a:cxn>
                <a:cxn ang="0">
                  <a:pos x="77" y="76"/>
                </a:cxn>
                <a:cxn ang="0">
                  <a:pos x="67" y="76"/>
                </a:cxn>
                <a:cxn ang="0">
                  <a:pos x="46" y="80"/>
                </a:cxn>
                <a:cxn ang="0">
                  <a:pos x="0" y="95"/>
                </a:cxn>
                <a:cxn ang="0">
                  <a:pos x="7" y="91"/>
                </a:cxn>
                <a:cxn ang="0">
                  <a:pos x="21" y="91"/>
                </a:cxn>
                <a:cxn ang="0">
                  <a:pos x="39" y="76"/>
                </a:cxn>
                <a:cxn ang="0">
                  <a:pos x="42" y="68"/>
                </a:cxn>
                <a:cxn ang="0">
                  <a:pos x="67" y="57"/>
                </a:cxn>
                <a:cxn ang="0">
                  <a:pos x="77" y="31"/>
                </a:cxn>
                <a:cxn ang="0">
                  <a:pos x="94" y="31"/>
                </a:cxn>
                <a:cxn ang="0">
                  <a:pos x="129" y="23"/>
                </a:cxn>
                <a:cxn ang="0">
                  <a:pos x="160" y="8"/>
                </a:cxn>
                <a:cxn ang="0">
                  <a:pos x="209" y="0"/>
                </a:cxn>
                <a:cxn ang="0">
                  <a:pos x="251" y="0"/>
                </a:cxn>
                <a:cxn ang="0">
                  <a:pos x="275" y="8"/>
                </a:cxn>
                <a:cxn ang="0">
                  <a:pos x="296" y="16"/>
                </a:cxn>
                <a:cxn ang="0">
                  <a:pos x="303" y="38"/>
                </a:cxn>
                <a:cxn ang="0">
                  <a:pos x="303" y="38"/>
                </a:cxn>
              </a:cxnLst>
              <a:rect l="0" t="0" r="r" b="b"/>
              <a:pathLst>
                <a:path w="304" h="96">
                  <a:moveTo>
                    <a:pt x="303" y="38"/>
                  </a:moveTo>
                  <a:lnTo>
                    <a:pt x="279" y="31"/>
                  </a:lnTo>
                  <a:lnTo>
                    <a:pt x="254" y="27"/>
                  </a:lnTo>
                  <a:lnTo>
                    <a:pt x="213" y="23"/>
                  </a:lnTo>
                  <a:lnTo>
                    <a:pt x="199" y="27"/>
                  </a:lnTo>
                  <a:lnTo>
                    <a:pt x="164" y="38"/>
                  </a:lnTo>
                  <a:lnTo>
                    <a:pt x="133" y="50"/>
                  </a:lnTo>
                  <a:lnTo>
                    <a:pt x="115" y="53"/>
                  </a:lnTo>
                  <a:lnTo>
                    <a:pt x="91" y="57"/>
                  </a:lnTo>
                  <a:lnTo>
                    <a:pt x="77" y="76"/>
                  </a:lnTo>
                  <a:lnTo>
                    <a:pt x="67" y="76"/>
                  </a:lnTo>
                  <a:lnTo>
                    <a:pt x="46" y="80"/>
                  </a:lnTo>
                  <a:lnTo>
                    <a:pt x="0" y="95"/>
                  </a:lnTo>
                  <a:lnTo>
                    <a:pt x="7" y="91"/>
                  </a:lnTo>
                  <a:lnTo>
                    <a:pt x="21" y="91"/>
                  </a:lnTo>
                  <a:lnTo>
                    <a:pt x="39" y="76"/>
                  </a:lnTo>
                  <a:lnTo>
                    <a:pt x="42" y="68"/>
                  </a:lnTo>
                  <a:lnTo>
                    <a:pt x="67" y="57"/>
                  </a:lnTo>
                  <a:lnTo>
                    <a:pt x="77" y="31"/>
                  </a:lnTo>
                  <a:lnTo>
                    <a:pt x="94" y="31"/>
                  </a:lnTo>
                  <a:lnTo>
                    <a:pt x="129" y="23"/>
                  </a:lnTo>
                  <a:lnTo>
                    <a:pt x="160" y="8"/>
                  </a:lnTo>
                  <a:lnTo>
                    <a:pt x="209" y="0"/>
                  </a:lnTo>
                  <a:lnTo>
                    <a:pt x="251" y="0"/>
                  </a:lnTo>
                  <a:lnTo>
                    <a:pt x="275" y="8"/>
                  </a:lnTo>
                  <a:lnTo>
                    <a:pt x="296" y="16"/>
                  </a:lnTo>
                  <a:lnTo>
                    <a:pt x="303" y="38"/>
                  </a:lnTo>
                  <a:close/>
                </a:path>
              </a:pathLst>
            </a:custGeom>
            <a:solidFill>
              <a:srgbClr val="EEEEEE"/>
            </a:solidFill>
            <a:ln w="3175" cap="flat">
              <a:noFill/>
              <a:prstDash val="solid"/>
              <a:round/>
            </a:ln>
            <a:effectLst/>
          </p:spPr>
          <p:txBody>
            <a:bodyPr wrap="none" anchor="ctr">
              <a:spAutoFit/>
            </a:bodyPr>
            <a:lstStyle/>
            <a:p>
              <a:endParaRPr lang="zh-CN" altLang="en-US"/>
            </a:p>
          </p:txBody>
        </p:sp>
        <p:sp>
          <p:nvSpPr>
            <p:cNvPr id="19" name="Freeform 512"/>
            <p:cNvSpPr/>
            <p:nvPr/>
          </p:nvSpPr>
          <p:spPr bwMode="auto">
            <a:xfrm>
              <a:off x="3000" y="2349"/>
              <a:ext cx="370" cy="239"/>
            </a:xfrm>
            <a:custGeom>
              <a:avLst/>
              <a:gdLst/>
              <a:ahLst/>
              <a:cxnLst>
                <a:cxn ang="0">
                  <a:pos x="341" y="12"/>
                </a:cxn>
                <a:cxn ang="0">
                  <a:pos x="348" y="0"/>
                </a:cxn>
                <a:cxn ang="0">
                  <a:pos x="320" y="4"/>
                </a:cxn>
                <a:cxn ang="0">
                  <a:pos x="292" y="8"/>
                </a:cxn>
                <a:cxn ang="0">
                  <a:pos x="268" y="8"/>
                </a:cxn>
                <a:cxn ang="0">
                  <a:pos x="219" y="15"/>
                </a:cxn>
                <a:cxn ang="0">
                  <a:pos x="174" y="34"/>
                </a:cxn>
                <a:cxn ang="0">
                  <a:pos x="146" y="49"/>
                </a:cxn>
                <a:cxn ang="0">
                  <a:pos x="101" y="53"/>
                </a:cxn>
                <a:cxn ang="0">
                  <a:pos x="73" y="65"/>
                </a:cxn>
                <a:cxn ang="0">
                  <a:pos x="73" y="95"/>
                </a:cxn>
                <a:cxn ang="0">
                  <a:pos x="38" y="106"/>
                </a:cxn>
                <a:cxn ang="0">
                  <a:pos x="24" y="114"/>
                </a:cxn>
                <a:cxn ang="0">
                  <a:pos x="24" y="136"/>
                </a:cxn>
                <a:cxn ang="0">
                  <a:pos x="17" y="140"/>
                </a:cxn>
                <a:cxn ang="0">
                  <a:pos x="0" y="167"/>
                </a:cxn>
                <a:cxn ang="0">
                  <a:pos x="17" y="155"/>
                </a:cxn>
                <a:cxn ang="0">
                  <a:pos x="38" y="155"/>
                </a:cxn>
                <a:cxn ang="0">
                  <a:pos x="45" y="155"/>
                </a:cxn>
                <a:cxn ang="0">
                  <a:pos x="45" y="129"/>
                </a:cxn>
                <a:cxn ang="0">
                  <a:pos x="73" y="133"/>
                </a:cxn>
                <a:cxn ang="0">
                  <a:pos x="87" y="133"/>
                </a:cxn>
                <a:cxn ang="0">
                  <a:pos x="87" y="102"/>
                </a:cxn>
                <a:cxn ang="0">
                  <a:pos x="132" y="114"/>
                </a:cxn>
                <a:cxn ang="0">
                  <a:pos x="177" y="125"/>
                </a:cxn>
                <a:cxn ang="0">
                  <a:pos x="167" y="140"/>
                </a:cxn>
                <a:cxn ang="0">
                  <a:pos x="157" y="151"/>
                </a:cxn>
                <a:cxn ang="0">
                  <a:pos x="129" y="155"/>
                </a:cxn>
                <a:cxn ang="0">
                  <a:pos x="111" y="159"/>
                </a:cxn>
                <a:cxn ang="0">
                  <a:pos x="111" y="185"/>
                </a:cxn>
                <a:cxn ang="0">
                  <a:pos x="66" y="185"/>
                </a:cxn>
                <a:cxn ang="0">
                  <a:pos x="56" y="193"/>
                </a:cxn>
                <a:cxn ang="0">
                  <a:pos x="56" y="212"/>
                </a:cxn>
                <a:cxn ang="0">
                  <a:pos x="35" y="216"/>
                </a:cxn>
                <a:cxn ang="0">
                  <a:pos x="21" y="227"/>
                </a:cxn>
                <a:cxn ang="0">
                  <a:pos x="7" y="238"/>
                </a:cxn>
                <a:cxn ang="0">
                  <a:pos x="28" y="231"/>
                </a:cxn>
                <a:cxn ang="0">
                  <a:pos x="42" y="231"/>
                </a:cxn>
                <a:cxn ang="0">
                  <a:pos x="56" y="231"/>
                </a:cxn>
                <a:cxn ang="0">
                  <a:pos x="63" y="231"/>
                </a:cxn>
                <a:cxn ang="0">
                  <a:pos x="59" y="212"/>
                </a:cxn>
                <a:cxn ang="0">
                  <a:pos x="66" y="208"/>
                </a:cxn>
                <a:cxn ang="0">
                  <a:pos x="97" y="208"/>
                </a:cxn>
                <a:cxn ang="0">
                  <a:pos x="115" y="208"/>
                </a:cxn>
                <a:cxn ang="0">
                  <a:pos x="129" y="201"/>
                </a:cxn>
                <a:cxn ang="0">
                  <a:pos x="129" y="185"/>
                </a:cxn>
                <a:cxn ang="0">
                  <a:pos x="163" y="189"/>
                </a:cxn>
                <a:cxn ang="0">
                  <a:pos x="195" y="185"/>
                </a:cxn>
                <a:cxn ang="0">
                  <a:pos x="216" y="178"/>
                </a:cxn>
                <a:cxn ang="0">
                  <a:pos x="247" y="170"/>
                </a:cxn>
                <a:cxn ang="0">
                  <a:pos x="282" y="163"/>
                </a:cxn>
                <a:cxn ang="0">
                  <a:pos x="334" y="170"/>
                </a:cxn>
                <a:cxn ang="0">
                  <a:pos x="369" y="178"/>
                </a:cxn>
                <a:cxn ang="0">
                  <a:pos x="365" y="170"/>
                </a:cxn>
                <a:cxn ang="0">
                  <a:pos x="344" y="133"/>
                </a:cxn>
                <a:cxn ang="0">
                  <a:pos x="334" y="95"/>
                </a:cxn>
                <a:cxn ang="0">
                  <a:pos x="330" y="46"/>
                </a:cxn>
                <a:cxn ang="0">
                  <a:pos x="341" y="12"/>
                </a:cxn>
                <a:cxn ang="0">
                  <a:pos x="341" y="12"/>
                </a:cxn>
              </a:cxnLst>
              <a:rect l="0" t="0" r="r" b="b"/>
              <a:pathLst>
                <a:path w="370" h="239">
                  <a:moveTo>
                    <a:pt x="341" y="12"/>
                  </a:moveTo>
                  <a:lnTo>
                    <a:pt x="348" y="0"/>
                  </a:lnTo>
                  <a:lnTo>
                    <a:pt x="320" y="4"/>
                  </a:lnTo>
                  <a:lnTo>
                    <a:pt x="292" y="8"/>
                  </a:lnTo>
                  <a:lnTo>
                    <a:pt x="268" y="8"/>
                  </a:lnTo>
                  <a:lnTo>
                    <a:pt x="219" y="15"/>
                  </a:lnTo>
                  <a:lnTo>
                    <a:pt x="174" y="34"/>
                  </a:lnTo>
                  <a:lnTo>
                    <a:pt x="146" y="49"/>
                  </a:lnTo>
                  <a:lnTo>
                    <a:pt x="101" y="53"/>
                  </a:lnTo>
                  <a:lnTo>
                    <a:pt x="73" y="65"/>
                  </a:lnTo>
                  <a:lnTo>
                    <a:pt x="73" y="95"/>
                  </a:lnTo>
                  <a:lnTo>
                    <a:pt x="38" y="106"/>
                  </a:lnTo>
                  <a:lnTo>
                    <a:pt x="24" y="114"/>
                  </a:lnTo>
                  <a:lnTo>
                    <a:pt x="24" y="136"/>
                  </a:lnTo>
                  <a:lnTo>
                    <a:pt x="17" y="140"/>
                  </a:lnTo>
                  <a:lnTo>
                    <a:pt x="0" y="167"/>
                  </a:lnTo>
                  <a:lnTo>
                    <a:pt x="17" y="155"/>
                  </a:lnTo>
                  <a:lnTo>
                    <a:pt x="38" y="155"/>
                  </a:lnTo>
                  <a:lnTo>
                    <a:pt x="45" y="155"/>
                  </a:lnTo>
                  <a:lnTo>
                    <a:pt x="45" y="129"/>
                  </a:lnTo>
                  <a:lnTo>
                    <a:pt x="73" y="133"/>
                  </a:lnTo>
                  <a:lnTo>
                    <a:pt x="87" y="133"/>
                  </a:lnTo>
                  <a:lnTo>
                    <a:pt x="87" y="102"/>
                  </a:lnTo>
                  <a:lnTo>
                    <a:pt x="132" y="114"/>
                  </a:lnTo>
                  <a:lnTo>
                    <a:pt x="177" y="125"/>
                  </a:lnTo>
                  <a:lnTo>
                    <a:pt x="167" y="140"/>
                  </a:lnTo>
                  <a:lnTo>
                    <a:pt x="157" y="151"/>
                  </a:lnTo>
                  <a:lnTo>
                    <a:pt x="129" y="155"/>
                  </a:lnTo>
                  <a:lnTo>
                    <a:pt x="111" y="159"/>
                  </a:lnTo>
                  <a:lnTo>
                    <a:pt x="111" y="185"/>
                  </a:lnTo>
                  <a:lnTo>
                    <a:pt x="66" y="185"/>
                  </a:lnTo>
                  <a:lnTo>
                    <a:pt x="56" y="193"/>
                  </a:lnTo>
                  <a:lnTo>
                    <a:pt x="56" y="212"/>
                  </a:lnTo>
                  <a:lnTo>
                    <a:pt x="35" y="216"/>
                  </a:lnTo>
                  <a:lnTo>
                    <a:pt x="21" y="227"/>
                  </a:lnTo>
                  <a:lnTo>
                    <a:pt x="7" y="238"/>
                  </a:lnTo>
                  <a:lnTo>
                    <a:pt x="28" y="231"/>
                  </a:lnTo>
                  <a:lnTo>
                    <a:pt x="42" y="231"/>
                  </a:lnTo>
                  <a:lnTo>
                    <a:pt x="56" y="231"/>
                  </a:lnTo>
                  <a:lnTo>
                    <a:pt x="63" y="231"/>
                  </a:lnTo>
                  <a:lnTo>
                    <a:pt x="59" y="212"/>
                  </a:lnTo>
                  <a:lnTo>
                    <a:pt x="66" y="208"/>
                  </a:lnTo>
                  <a:lnTo>
                    <a:pt x="97" y="208"/>
                  </a:lnTo>
                  <a:lnTo>
                    <a:pt x="115" y="208"/>
                  </a:lnTo>
                  <a:lnTo>
                    <a:pt x="129" y="201"/>
                  </a:lnTo>
                  <a:lnTo>
                    <a:pt x="129" y="185"/>
                  </a:lnTo>
                  <a:lnTo>
                    <a:pt x="163" y="189"/>
                  </a:lnTo>
                  <a:lnTo>
                    <a:pt x="195" y="185"/>
                  </a:lnTo>
                  <a:lnTo>
                    <a:pt x="216" y="178"/>
                  </a:lnTo>
                  <a:lnTo>
                    <a:pt x="247" y="170"/>
                  </a:lnTo>
                  <a:lnTo>
                    <a:pt x="282" y="163"/>
                  </a:lnTo>
                  <a:lnTo>
                    <a:pt x="334" y="170"/>
                  </a:lnTo>
                  <a:lnTo>
                    <a:pt x="369" y="178"/>
                  </a:lnTo>
                  <a:lnTo>
                    <a:pt x="365" y="170"/>
                  </a:lnTo>
                  <a:lnTo>
                    <a:pt x="344" y="133"/>
                  </a:lnTo>
                  <a:lnTo>
                    <a:pt x="334" y="95"/>
                  </a:lnTo>
                  <a:lnTo>
                    <a:pt x="330" y="46"/>
                  </a:lnTo>
                  <a:lnTo>
                    <a:pt x="341" y="12"/>
                  </a:lnTo>
                  <a:close/>
                </a:path>
              </a:pathLst>
            </a:custGeom>
            <a:solidFill>
              <a:srgbClr val="BBBBBB"/>
            </a:solidFill>
            <a:ln w="3175" cap="flat">
              <a:noFill/>
              <a:prstDash val="solid"/>
              <a:round/>
            </a:ln>
            <a:effectLst/>
          </p:spPr>
          <p:txBody>
            <a:bodyPr wrap="none" anchor="ctr">
              <a:spAutoFit/>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三、土方工程施工步骤</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Picture 3" descr="未标题-1"/>
          <p:cNvPicPr>
            <a:picLocks noChangeAspect="1" noChangeArrowheads="1"/>
          </p:cNvPicPr>
          <p:nvPr/>
        </p:nvPicPr>
        <p:blipFill>
          <a:blip r:embed="rId2" cstate="print"/>
          <a:srcRect/>
          <a:stretch>
            <a:fillRect/>
          </a:stretch>
        </p:blipFill>
        <p:spPr bwMode="auto">
          <a:xfrm>
            <a:off x="-380995" y="3550993"/>
            <a:ext cx="1358931" cy="3308595"/>
          </a:xfrm>
          <a:prstGeom prst="rect">
            <a:avLst/>
          </a:prstGeom>
          <a:noFill/>
        </p:spPr>
      </p:pic>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矩形 11"/>
          <p:cNvSpPr/>
          <p:nvPr/>
        </p:nvSpPr>
        <p:spPr>
          <a:xfrm>
            <a:off x="1237422" y="1792913"/>
            <a:ext cx="10072758" cy="4637277"/>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600" b="1" dirty="0" smtClean="0">
                <a:solidFill>
                  <a:srgbClr val="C00000"/>
                </a:solidFill>
                <a:latin typeface="微软雅黑" panose="020B0503020204020204" pitchFamily="34" charset="-122"/>
                <a:ea typeface="微软雅黑" panose="020B0503020204020204" pitchFamily="34" charset="-122"/>
              </a:rPr>
              <a:t>3</a:t>
            </a:r>
            <a:r>
              <a:rPr lang="zh-CN" altLang="en-US" sz="1600" b="1" dirty="0" smtClean="0">
                <a:solidFill>
                  <a:srgbClr val="C00000"/>
                </a:solidFill>
                <a:latin typeface="微软雅黑" panose="020B0503020204020204" pitchFamily="34" charset="-122"/>
                <a:ea typeface="微软雅黑" panose="020B0503020204020204" pitchFamily="34" charset="-122"/>
              </a:rPr>
              <a:t>．土方填筑</a:t>
            </a:r>
          </a:p>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填土应该满足工程的质量要求，土壤的质量要根据填方的用途和要求加以选择。绿化地段的用土应满足种植植物的要求；建筑用地的土壤应以能满足地基的稳定为原则；利用外来土垫地堆山时，应对土质进行检验，防止劣土及受污染的土壤进入园内，影响植物的生长和游人的健康。</a:t>
            </a:r>
          </a:p>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1</a:t>
            </a:r>
            <a:r>
              <a:rPr lang="zh-CN" altLang="en-US" sz="1600" dirty="0" smtClean="0">
                <a:solidFill>
                  <a:schemeClr val="tx1"/>
                </a:solidFill>
                <a:latin typeface="微软雅黑" panose="020B0503020204020204" pitchFamily="34" charset="-122"/>
                <a:ea typeface="微软雅黑" panose="020B0503020204020204" pitchFamily="34" charset="-122"/>
              </a:rPr>
              <a:t>）人工填土。人工填土常用铁锹、耙、锄等工具。回填土时，一般从场地最低处开始，由一端向另一端自下而上分层铺填，每层应先虚铺一层土，然后夯实。</a:t>
            </a:r>
          </a:p>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2</a:t>
            </a:r>
            <a:r>
              <a:rPr lang="zh-CN" altLang="en-US" sz="1600" dirty="0" smtClean="0">
                <a:solidFill>
                  <a:schemeClr val="tx1"/>
                </a:solidFill>
                <a:latin typeface="微软雅黑" panose="020B0503020204020204" pitchFamily="34" charset="-122"/>
                <a:ea typeface="微软雅黑" panose="020B0503020204020204" pitchFamily="34" charset="-122"/>
              </a:rPr>
              <a:t>）机械填土。机械填土主要指推土机填土、铲运机填土和汽车填土。</a:t>
            </a:r>
          </a:p>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现以推土机为例加以说明。推土机填土采用纵向铺填的顺序，即从挖方区段向填方区段填土，每段</a:t>
            </a:r>
            <a:r>
              <a:rPr lang="en-US" sz="1600" dirty="0" smtClean="0">
                <a:solidFill>
                  <a:schemeClr val="tx1"/>
                </a:solidFill>
                <a:latin typeface="微软雅黑" panose="020B0503020204020204" pitchFamily="34" charset="-122"/>
                <a:ea typeface="微软雅黑" panose="020B0503020204020204" pitchFamily="34" charset="-122"/>
              </a:rPr>
              <a:t>40</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60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为宜。坡度较大时，也应按顺序分段填土，不得居高临下，一次堆填完成；用推土机运土回填时，可采用分堆集中、一次运送的方法，为减少运土漏失量，分段距离以</a:t>
            </a:r>
            <a:r>
              <a:rPr lang="en-US" sz="1600" dirty="0" smtClean="0">
                <a:solidFill>
                  <a:schemeClr val="tx1"/>
                </a:solidFill>
                <a:latin typeface="微软雅黑" panose="020B0503020204020204" pitchFamily="34" charset="-122"/>
                <a:ea typeface="微软雅黑" panose="020B0503020204020204" pitchFamily="34" charset="-122"/>
              </a:rPr>
              <a:t>10</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15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为宜；土方推至填方位置时，应提起一次铲刀，成堆卸土，并向前行驶</a:t>
            </a:r>
            <a:r>
              <a:rPr lang="en-US" sz="1600" dirty="0" smtClean="0">
                <a:solidFill>
                  <a:schemeClr val="tx1"/>
                </a:solidFill>
                <a:latin typeface="微软雅黑" panose="020B0503020204020204" pitchFamily="34" charset="-122"/>
                <a:ea typeface="微软雅黑" panose="020B0503020204020204" pitchFamily="34" charset="-122"/>
              </a:rPr>
              <a:t>0.5</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sz="1600" dirty="0" smtClean="0">
                <a:solidFill>
                  <a:schemeClr val="tx1"/>
                </a:solidFill>
                <a:latin typeface="微软雅黑" panose="020B0503020204020204" pitchFamily="34" charset="-122"/>
                <a:ea typeface="微软雅黑" panose="020B0503020204020204" pitchFamily="34" charset="-122"/>
              </a:rPr>
              <a:t>1.0 </a:t>
            </a:r>
            <a:r>
              <a:rPr lang="en-US" sz="16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dirty="0" smtClean="0">
                <a:solidFill>
                  <a:schemeClr val="tx1"/>
                </a:solidFill>
                <a:latin typeface="微软雅黑" panose="020B0503020204020204" pitchFamily="34" charset="-122"/>
                <a:ea typeface="微软雅黑" panose="020B0503020204020204" pitchFamily="34" charset="-122"/>
              </a:rPr>
              <a:t>，利用推土机后退将土刮平。</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952340" y="1238521"/>
            <a:ext cx="2785412"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457200">
              <a:lnSpc>
                <a:spcPct val="150000"/>
              </a:lnSpc>
            </a:pPr>
            <a:r>
              <a:rPr lang="zh-CN" altLang="en-US" sz="2000" b="1" dirty="0" smtClean="0">
                <a:solidFill>
                  <a:srgbClr val="C00000"/>
                </a:solidFill>
                <a:latin typeface="楷体_GB2312" pitchFamily="49" charset="-122"/>
                <a:ea typeface="楷体_GB2312" pitchFamily="49" charset="-122"/>
              </a:rPr>
              <a:t>（三）土方施工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plus(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14686" y="734905"/>
            <a:ext cx="8712968" cy="5863241"/>
          </a:xfrm>
        </p:spPr>
      </p:pic>
      <p:pic>
        <p:nvPicPr>
          <p:cNvPr id="5" name="Picture 3" descr="未标题-1"/>
          <p:cNvPicPr>
            <a:picLocks noChangeAspect="1" noChangeArrowheads="1"/>
          </p:cNvPicPr>
          <p:nvPr/>
        </p:nvPicPr>
        <p:blipFill>
          <a:blip r:embed="rId3" cstate="print"/>
          <a:srcRect/>
          <a:stretch>
            <a:fillRect/>
          </a:stretch>
        </p:blipFill>
        <p:spPr bwMode="auto">
          <a:xfrm>
            <a:off x="-69945" y="3289551"/>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9309" y="274702"/>
            <a:ext cx="10861583" cy="1143265"/>
          </a:xfrm>
        </p:spPr>
        <p:txBody>
          <a:bodyPr/>
          <a:lstStyle/>
          <a:p>
            <a:pPr algn="l"/>
            <a:r>
              <a:rPr lang="zh-CN" altLang="en-US" b="1" dirty="0" smtClean="0">
                <a:latin typeface="+mj-ea"/>
              </a:rPr>
              <a:t>目录</a:t>
            </a:r>
            <a:endParaRPr lang="zh-CN" altLang="en-US" b="1" dirty="0">
              <a:latin typeface="+mj-ea"/>
            </a:endParaRPr>
          </a:p>
        </p:txBody>
      </p:sp>
      <p:cxnSp>
        <p:nvCxnSpPr>
          <p:cNvPr id="11" name="直接连接符 10"/>
          <p:cNvCxnSpPr/>
          <p:nvPr/>
        </p:nvCxnSpPr>
        <p:spPr>
          <a:xfrm>
            <a:off x="719309" y="1221037"/>
            <a:ext cx="0" cy="5377842"/>
          </a:xfrm>
          <a:prstGeom prst="line">
            <a:avLst/>
          </a:prstGeom>
          <a:ln>
            <a:solidFill>
              <a:srgbClr val="8E947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531870"/>
            <a:ext cx="719309" cy="67223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3" name="组合 19"/>
          <p:cNvGrpSpPr/>
          <p:nvPr/>
        </p:nvGrpSpPr>
        <p:grpSpPr>
          <a:xfrm>
            <a:off x="465727" y="1411602"/>
            <a:ext cx="479991" cy="137190"/>
            <a:chOff x="323528" y="1059582"/>
            <a:chExt cx="504056" cy="144016"/>
          </a:xfrm>
        </p:grpSpPr>
        <p:cxnSp>
          <p:nvCxnSpPr>
            <p:cNvPr id="16" name="直接连接符 15"/>
            <p:cNvCxnSpPr>
              <a:stCxn id="1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3771248" y="2277399"/>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任务一    竖向设计的相关概念</a:t>
            </a:r>
            <a:endParaRPr lang="zh-CN" altLang="en-US" dirty="0"/>
          </a:p>
        </p:txBody>
      </p:sp>
      <p:sp>
        <p:nvSpPr>
          <p:cNvPr id="30" name="矩形 29"/>
          <p:cNvSpPr/>
          <p:nvPr/>
        </p:nvSpPr>
        <p:spPr>
          <a:xfrm>
            <a:off x="3771248" y="3013651"/>
            <a:ext cx="5943013" cy="4801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4">
                    <a:lumMod val="50000"/>
                  </a:schemeClr>
                </a:solidFill>
                <a:effectLst>
                  <a:outerShdw blurRad="38100" dist="38100" dir="2700000" algn="tl">
                    <a:srgbClr val="000000">
                      <a:alpha val="43137"/>
                    </a:srgbClr>
                  </a:outerShdw>
                </a:effectLst>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任务二    竖向设计的内容、步骤和原则</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 name="矩形 30"/>
          <p:cNvSpPr/>
          <p:nvPr/>
        </p:nvSpPr>
        <p:spPr>
          <a:xfrm>
            <a:off x="3771248" y="3749903"/>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任务三</a:t>
            </a:r>
            <a:r>
              <a:rPr lang="en-US"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等高线法地形设计</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组合 32"/>
          <p:cNvGrpSpPr/>
          <p:nvPr/>
        </p:nvGrpSpPr>
        <p:grpSpPr>
          <a:xfrm>
            <a:off x="3531254" y="2448886"/>
            <a:ext cx="479991" cy="137190"/>
            <a:chOff x="323528" y="1059582"/>
            <a:chExt cx="504056" cy="144016"/>
          </a:xfrm>
        </p:grpSpPr>
        <p:cxnSp>
          <p:nvCxnSpPr>
            <p:cNvPr id="34" name="直接连接符 33"/>
            <p:cNvCxnSpPr>
              <a:stCxn id="3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36"/>
          <p:cNvGrpSpPr/>
          <p:nvPr/>
        </p:nvGrpSpPr>
        <p:grpSpPr>
          <a:xfrm>
            <a:off x="3531254" y="3114095"/>
            <a:ext cx="479991" cy="137190"/>
            <a:chOff x="323528" y="1059582"/>
            <a:chExt cx="504056" cy="144016"/>
          </a:xfrm>
        </p:grpSpPr>
        <p:cxnSp>
          <p:nvCxnSpPr>
            <p:cNvPr id="38" name="直接连接符 37"/>
            <p:cNvCxnSpPr>
              <a:stCxn id="40"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40"/>
          <p:cNvGrpSpPr/>
          <p:nvPr/>
        </p:nvGrpSpPr>
        <p:grpSpPr>
          <a:xfrm>
            <a:off x="3531254" y="3902427"/>
            <a:ext cx="479991" cy="137190"/>
            <a:chOff x="323528" y="1059582"/>
            <a:chExt cx="504056" cy="144016"/>
          </a:xfrm>
        </p:grpSpPr>
        <p:cxnSp>
          <p:nvCxnSpPr>
            <p:cNvPr id="42" name="直接连接符 41"/>
            <p:cNvCxnSpPr>
              <a:stCxn id="44"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3" name="Picture 2" descr="未标题-1"/>
          <p:cNvPicPr>
            <a:picLocks noChangeAspect="1" noChangeArrowheads="1"/>
          </p:cNvPicPr>
          <p:nvPr/>
        </p:nvPicPr>
        <p:blipFill>
          <a:blip r:embed="rId2" cstate="print"/>
          <a:srcRect/>
          <a:stretch>
            <a:fillRect/>
          </a:stretch>
        </p:blipFill>
        <p:spPr bwMode="auto">
          <a:xfrm>
            <a:off x="-285758" y="1143249"/>
            <a:ext cx="2380957" cy="5525818"/>
          </a:xfrm>
          <a:prstGeom prst="rect">
            <a:avLst/>
          </a:prstGeom>
          <a:noFill/>
        </p:spPr>
      </p:pic>
      <p:sp>
        <p:nvSpPr>
          <p:cNvPr id="28" name="矩形 27"/>
          <p:cNvSpPr/>
          <p:nvPr/>
        </p:nvSpPr>
        <p:spPr>
          <a:xfrm>
            <a:off x="3771250" y="4477794"/>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chemeClr val="accent1">
                    <a:lumMod val="75000"/>
                  </a:schemeClr>
                </a:solidFill>
                <a:effectLst>
                  <a:outerShdw blurRad="38100" dist="38100" dir="2700000" algn="tl">
                    <a:srgbClr val="000000">
                      <a:alpha val="43137"/>
                    </a:srgbClr>
                  </a:outerShdw>
                </a:effectLst>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任务四</a:t>
            </a:r>
            <a:r>
              <a:rPr lang="en-US"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断面法地形设计</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8" name="组合 31"/>
          <p:cNvGrpSpPr/>
          <p:nvPr/>
        </p:nvGrpSpPr>
        <p:grpSpPr>
          <a:xfrm>
            <a:off x="3531255" y="4630318"/>
            <a:ext cx="479991" cy="137190"/>
            <a:chOff x="323528" y="1059582"/>
            <a:chExt cx="504056" cy="144016"/>
          </a:xfrm>
        </p:grpSpPr>
        <p:cxnSp>
          <p:nvCxnSpPr>
            <p:cNvPr id="45" name="直接连接符 44"/>
            <p:cNvCxnSpPr>
              <a:stCxn id="47"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47"/>
          <p:cNvSpPr/>
          <p:nvPr/>
        </p:nvSpPr>
        <p:spPr>
          <a:xfrm>
            <a:off x="3763768" y="5236175"/>
            <a:ext cx="4990629" cy="4801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smtClean="0">
                <a:solidFill>
                  <a:srgbClr val="7030A0"/>
                </a:solidFill>
                <a:effectLst>
                  <a:outerShdw blurRad="38100" dist="38100" dir="2700000" algn="tl">
                    <a:srgbClr val="000000">
                      <a:alpha val="43137"/>
                    </a:srgbClr>
                  </a:outerShdw>
                </a:effectLst>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任务五</a:t>
            </a:r>
            <a:r>
              <a:rPr lang="en-US"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土方工程施工</a:t>
            </a:r>
            <a:endParaRPr lang="zh-CN" alt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9" name="组合 51"/>
          <p:cNvGrpSpPr/>
          <p:nvPr/>
        </p:nvGrpSpPr>
        <p:grpSpPr>
          <a:xfrm>
            <a:off x="3523773" y="5388699"/>
            <a:ext cx="479991" cy="137190"/>
            <a:chOff x="323528" y="1059582"/>
            <a:chExt cx="504056" cy="144016"/>
          </a:xfrm>
        </p:grpSpPr>
        <p:cxnSp>
          <p:nvCxnSpPr>
            <p:cNvPr id="54" name="直接连接符 53"/>
            <p:cNvCxnSpPr>
              <a:stCxn id="5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Group 835"/>
          <p:cNvGrpSpPr/>
          <p:nvPr/>
        </p:nvGrpSpPr>
        <p:grpSpPr bwMode="auto">
          <a:xfrm rot="5035063" flipH="1">
            <a:off x="994134" y="1467020"/>
            <a:ext cx="869950" cy="723900"/>
            <a:chOff x="7969" y="2554"/>
            <a:chExt cx="817" cy="741"/>
          </a:xfrm>
        </p:grpSpPr>
        <p:grpSp>
          <p:nvGrpSpPr>
            <p:cNvPr id="41" name="Group 825"/>
            <p:cNvGrpSpPr/>
            <p:nvPr/>
          </p:nvGrpSpPr>
          <p:grpSpPr bwMode="auto">
            <a:xfrm>
              <a:off x="8376" y="2554"/>
              <a:ext cx="410" cy="741"/>
              <a:chOff x="9617" y="1237"/>
              <a:chExt cx="1451" cy="2620"/>
            </a:xfrm>
          </p:grpSpPr>
          <p:sp>
            <p:nvSpPr>
              <p:cNvPr id="52" name="Freeform 813"/>
              <p:cNvSpPr>
                <a:spLocks noEditPoints="1"/>
              </p:cNvSpPr>
              <p:nvPr/>
            </p:nvSpPr>
            <p:spPr bwMode="auto">
              <a:xfrm>
                <a:off x="9617" y="1237"/>
                <a:ext cx="1451" cy="1276"/>
              </a:xfrm>
              <a:custGeom>
                <a:avLst/>
                <a:gdLst/>
                <a:ahLst/>
                <a:cxnLst>
                  <a:cxn ang="0">
                    <a:pos x="40" y="388"/>
                  </a:cxn>
                  <a:cxn ang="0">
                    <a:pos x="466" y="456"/>
                  </a:cxn>
                  <a:cxn ang="0">
                    <a:pos x="382" y="64"/>
                  </a:cxn>
                  <a:cxn ang="0">
                    <a:pos x="387" y="232"/>
                  </a:cxn>
                  <a:cxn ang="0">
                    <a:pos x="375" y="266"/>
                  </a:cxn>
                  <a:cxn ang="0">
                    <a:pos x="439" y="235"/>
                  </a:cxn>
                  <a:cxn ang="0">
                    <a:pos x="439" y="235"/>
                  </a:cxn>
                  <a:cxn ang="0">
                    <a:pos x="261" y="208"/>
                  </a:cxn>
                  <a:cxn ang="0">
                    <a:pos x="388" y="171"/>
                  </a:cxn>
                  <a:cxn ang="0">
                    <a:pos x="393" y="102"/>
                  </a:cxn>
                  <a:cxn ang="0">
                    <a:pos x="411" y="101"/>
                  </a:cxn>
                  <a:cxn ang="0">
                    <a:pos x="338" y="121"/>
                  </a:cxn>
                  <a:cxn ang="0">
                    <a:pos x="318" y="131"/>
                  </a:cxn>
                  <a:cxn ang="0">
                    <a:pos x="218" y="227"/>
                  </a:cxn>
                  <a:cxn ang="0">
                    <a:pos x="131" y="278"/>
                  </a:cxn>
                  <a:cxn ang="0">
                    <a:pos x="345" y="192"/>
                  </a:cxn>
                  <a:cxn ang="0">
                    <a:pos x="380" y="188"/>
                  </a:cxn>
                  <a:cxn ang="0">
                    <a:pos x="436" y="211"/>
                  </a:cxn>
                  <a:cxn ang="0">
                    <a:pos x="268" y="278"/>
                  </a:cxn>
                  <a:cxn ang="0">
                    <a:pos x="345" y="192"/>
                  </a:cxn>
                  <a:cxn ang="0">
                    <a:pos x="224" y="327"/>
                  </a:cxn>
                  <a:cxn ang="0">
                    <a:pos x="400" y="274"/>
                  </a:cxn>
                  <a:cxn ang="0">
                    <a:pos x="380" y="299"/>
                  </a:cxn>
                  <a:cxn ang="0">
                    <a:pos x="385" y="301"/>
                  </a:cxn>
                  <a:cxn ang="0">
                    <a:pos x="334" y="346"/>
                  </a:cxn>
                  <a:cxn ang="0">
                    <a:pos x="318" y="343"/>
                  </a:cxn>
                  <a:cxn ang="0">
                    <a:pos x="329" y="279"/>
                  </a:cxn>
                  <a:cxn ang="0">
                    <a:pos x="202" y="391"/>
                  </a:cxn>
                  <a:cxn ang="0">
                    <a:pos x="380" y="407"/>
                  </a:cxn>
                  <a:cxn ang="0">
                    <a:pos x="291" y="346"/>
                  </a:cxn>
                  <a:cxn ang="0">
                    <a:pos x="136" y="381"/>
                  </a:cxn>
                  <a:cxn ang="0">
                    <a:pos x="333" y="358"/>
                  </a:cxn>
                  <a:cxn ang="0">
                    <a:pos x="198" y="390"/>
                  </a:cxn>
                  <a:cxn ang="0">
                    <a:pos x="291" y="346"/>
                  </a:cxn>
                  <a:cxn ang="0">
                    <a:pos x="54" y="402"/>
                  </a:cxn>
                  <a:cxn ang="0">
                    <a:pos x="100" y="444"/>
                  </a:cxn>
                  <a:cxn ang="0">
                    <a:pos x="308" y="441"/>
                  </a:cxn>
                  <a:cxn ang="0">
                    <a:pos x="321" y="447"/>
                  </a:cxn>
                  <a:cxn ang="0">
                    <a:pos x="208" y="459"/>
                  </a:cxn>
                  <a:cxn ang="0">
                    <a:pos x="463" y="420"/>
                  </a:cxn>
                  <a:cxn ang="0">
                    <a:pos x="477" y="382"/>
                  </a:cxn>
                  <a:cxn ang="0">
                    <a:pos x="477" y="382"/>
                  </a:cxn>
                  <a:cxn ang="0">
                    <a:pos x="433" y="267"/>
                  </a:cxn>
                  <a:cxn ang="0">
                    <a:pos x="440" y="172"/>
                  </a:cxn>
                  <a:cxn ang="0">
                    <a:pos x="440" y="172"/>
                  </a:cxn>
                  <a:cxn ang="0">
                    <a:pos x="562" y="58"/>
                  </a:cxn>
                </a:cxnLst>
                <a:rect l="0" t="0" r="r" b="b"/>
                <a:pathLst>
                  <a:path w="614" h="540">
                    <a:moveTo>
                      <a:pt x="382" y="64"/>
                    </a:moveTo>
                    <a:cubicBezTo>
                      <a:pt x="248" y="127"/>
                      <a:pt x="101" y="259"/>
                      <a:pt x="40" y="388"/>
                    </a:cubicBezTo>
                    <a:cubicBezTo>
                      <a:pt x="0" y="473"/>
                      <a:pt x="96" y="453"/>
                      <a:pt x="226" y="476"/>
                    </a:cubicBezTo>
                    <a:cubicBezTo>
                      <a:pt x="303" y="489"/>
                      <a:pt x="383" y="540"/>
                      <a:pt x="466" y="456"/>
                    </a:cubicBezTo>
                    <a:cubicBezTo>
                      <a:pt x="548" y="372"/>
                      <a:pt x="544" y="183"/>
                      <a:pt x="579" y="92"/>
                    </a:cubicBezTo>
                    <a:cubicBezTo>
                      <a:pt x="614" y="0"/>
                      <a:pt x="516" y="2"/>
                      <a:pt x="382" y="64"/>
                    </a:cubicBezTo>
                    <a:close/>
                    <a:moveTo>
                      <a:pt x="269" y="278"/>
                    </a:moveTo>
                    <a:cubicBezTo>
                      <a:pt x="302" y="272"/>
                      <a:pt x="339" y="255"/>
                      <a:pt x="387" y="232"/>
                    </a:cubicBezTo>
                    <a:cubicBezTo>
                      <a:pt x="435" y="209"/>
                      <a:pt x="438" y="215"/>
                      <a:pt x="438" y="236"/>
                    </a:cubicBezTo>
                    <a:cubicBezTo>
                      <a:pt x="432" y="251"/>
                      <a:pt x="412" y="264"/>
                      <a:pt x="375" y="266"/>
                    </a:cubicBezTo>
                    <a:cubicBezTo>
                      <a:pt x="342" y="268"/>
                      <a:pt x="305" y="273"/>
                      <a:pt x="269" y="278"/>
                    </a:cubicBezTo>
                    <a:close/>
                    <a:moveTo>
                      <a:pt x="439" y="235"/>
                    </a:moveTo>
                    <a:cubicBezTo>
                      <a:pt x="438" y="235"/>
                      <a:pt x="438" y="235"/>
                      <a:pt x="438" y="236"/>
                    </a:cubicBezTo>
                    <a:cubicBezTo>
                      <a:pt x="438" y="235"/>
                      <a:pt x="438" y="235"/>
                      <a:pt x="439" y="235"/>
                    </a:cubicBezTo>
                    <a:close/>
                    <a:moveTo>
                      <a:pt x="261" y="208"/>
                    </a:moveTo>
                    <a:cubicBezTo>
                      <a:pt x="261" y="208"/>
                      <a:pt x="261" y="208"/>
                      <a:pt x="261" y="208"/>
                    </a:cubicBezTo>
                    <a:cubicBezTo>
                      <a:pt x="290" y="180"/>
                      <a:pt x="394" y="91"/>
                      <a:pt x="435" y="111"/>
                    </a:cubicBezTo>
                    <a:cubicBezTo>
                      <a:pt x="451" y="129"/>
                      <a:pt x="436" y="163"/>
                      <a:pt x="388" y="171"/>
                    </a:cubicBezTo>
                    <a:cubicBezTo>
                      <a:pt x="354" y="176"/>
                      <a:pt x="307" y="190"/>
                      <a:pt x="261" y="208"/>
                    </a:cubicBezTo>
                    <a:close/>
                    <a:moveTo>
                      <a:pt x="393" y="102"/>
                    </a:moveTo>
                    <a:cubicBezTo>
                      <a:pt x="399" y="100"/>
                      <a:pt x="406" y="101"/>
                      <a:pt x="411" y="101"/>
                    </a:cubicBezTo>
                    <a:cubicBezTo>
                      <a:pt x="411" y="101"/>
                      <a:pt x="411" y="101"/>
                      <a:pt x="411" y="101"/>
                    </a:cubicBezTo>
                    <a:cubicBezTo>
                      <a:pt x="396" y="102"/>
                      <a:pt x="342" y="136"/>
                      <a:pt x="313" y="156"/>
                    </a:cubicBezTo>
                    <a:cubicBezTo>
                      <a:pt x="335" y="136"/>
                      <a:pt x="361" y="119"/>
                      <a:pt x="338" y="121"/>
                    </a:cubicBezTo>
                    <a:cubicBezTo>
                      <a:pt x="359" y="111"/>
                      <a:pt x="377" y="104"/>
                      <a:pt x="393" y="102"/>
                    </a:cubicBezTo>
                    <a:close/>
                    <a:moveTo>
                      <a:pt x="318" y="131"/>
                    </a:moveTo>
                    <a:cubicBezTo>
                      <a:pt x="334" y="123"/>
                      <a:pt x="326" y="138"/>
                      <a:pt x="301" y="164"/>
                    </a:cubicBezTo>
                    <a:cubicBezTo>
                      <a:pt x="277" y="189"/>
                      <a:pt x="237" y="217"/>
                      <a:pt x="218" y="227"/>
                    </a:cubicBezTo>
                    <a:cubicBezTo>
                      <a:pt x="218" y="227"/>
                      <a:pt x="218" y="227"/>
                      <a:pt x="218" y="227"/>
                    </a:cubicBezTo>
                    <a:cubicBezTo>
                      <a:pt x="182" y="243"/>
                      <a:pt x="150" y="261"/>
                      <a:pt x="131" y="278"/>
                    </a:cubicBezTo>
                    <a:cubicBezTo>
                      <a:pt x="179" y="222"/>
                      <a:pt x="254" y="165"/>
                      <a:pt x="318" y="131"/>
                    </a:cubicBezTo>
                    <a:close/>
                    <a:moveTo>
                      <a:pt x="345" y="192"/>
                    </a:moveTo>
                    <a:cubicBezTo>
                      <a:pt x="392" y="190"/>
                      <a:pt x="275" y="268"/>
                      <a:pt x="211" y="288"/>
                    </a:cubicBezTo>
                    <a:cubicBezTo>
                      <a:pt x="298" y="261"/>
                      <a:pt x="383" y="197"/>
                      <a:pt x="380" y="188"/>
                    </a:cubicBezTo>
                    <a:cubicBezTo>
                      <a:pt x="380" y="188"/>
                      <a:pt x="380" y="188"/>
                      <a:pt x="380" y="188"/>
                    </a:cubicBezTo>
                    <a:cubicBezTo>
                      <a:pt x="408" y="187"/>
                      <a:pt x="428" y="197"/>
                      <a:pt x="436" y="211"/>
                    </a:cubicBezTo>
                    <a:cubicBezTo>
                      <a:pt x="427" y="208"/>
                      <a:pt x="408" y="215"/>
                      <a:pt x="386" y="227"/>
                    </a:cubicBezTo>
                    <a:cubicBezTo>
                      <a:pt x="348" y="247"/>
                      <a:pt x="301" y="269"/>
                      <a:pt x="268" y="278"/>
                    </a:cubicBezTo>
                    <a:cubicBezTo>
                      <a:pt x="204" y="288"/>
                      <a:pt x="143" y="303"/>
                      <a:pt x="110" y="320"/>
                    </a:cubicBezTo>
                    <a:cubicBezTo>
                      <a:pt x="172" y="261"/>
                      <a:pt x="269" y="208"/>
                      <a:pt x="345" y="192"/>
                    </a:cubicBezTo>
                    <a:close/>
                    <a:moveTo>
                      <a:pt x="329" y="279"/>
                    </a:moveTo>
                    <a:cubicBezTo>
                      <a:pt x="377" y="281"/>
                      <a:pt x="252" y="327"/>
                      <a:pt x="224" y="327"/>
                    </a:cubicBezTo>
                    <a:cubicBezTo>
                      <a:pt x="283" y="327"/>
                      <a:pt x="365" y="278"/>
                      <a:pt x="353" y="276"/>
                    </a:cubicBezTo>
                    <a:cubicBezTo>
                      <a:pt x="374" y="275"/>
                      <a:pt x="390" y="274"/>
                      <a:pt x="400" y="274"/>
                    </a:cubicBezTo>
                    <a:cubicBezTo>
                      <a:pt x="416" y="275"/>
                      <a:pt x="423" y="287"/>
                      <a:pt x="420" y="302"/>
                    </a:cubicBezTo>
                    <a:cubicBezTo>
                      <a:pt x="421" y="290"/>
                      <a:pt x="410" y="279"/>
                      <a:pt x="380" y="299"/>
                    </a:cubicBezTo>
                    <a:cubicBezTo>
                      <a:pt x="342" y="324"/>
                      <a:pt x="290" y="331"/>
                      <a:pt x="244" y="329"/>
                    </a:cubicBezTo>
                    <a:cubicBezTo>
                      <a:pt x="318" y="336"/>
                      <a:pt x="353" y="316"/>
                      <a:pt x="385" y="301"/>
                    </a:cubicBezTo>
                    <a:cubicBezTo>
                      <a:pt x="417" y="286"/>
                      <a:pt x="417" y="294"/>
                      <a:pt x="418" y="310"/>
                    </a:cubicBezTo>
                    <a:cubicBezTo>
                      <a:pt x="409" y="332"/>
                      <a:pt x="380" y="354"/>
                      <a:pt x="334" y="346"/>
                    </a:cubicBezTo>
                    <a:cubicBezTo>
                      <a:pt x="359" y="339"/>
                      <a:pt x="360" y="319"/>
                      <a:pt x="342" y="320"/>
                    </a:cubicBezTo>
                    <a:cubicBezTo>
                      <a:pt x="357" y="323"/>
                      <a:pt x="353" y="345"/>
                      <a:pt x="318" y="343"/>
                    </a:cubicBezTo>
                    <a:cubicBezTo>
                      <a:pt x="241" y="328"/>
                      <a:pt x="181" y="313"/>
                      <a:pt x="104" y="339"/>
                    </a:cubicBezTo>
                    <a:cubicBezTo>
                      <a:pt x="155" y="304"/>
                      <a:pt x="257" y="286"/>
                      <a:pt x="329" y="279"/>
                    </a:cubicBezTo>
                    <a:close/>
                    <a:moveTo>
                      <a:pt x="302" y="423"/>
                    </a:moveTo>
                    <a:cubicBezTo>
                      <a:pt x="280" y="413"/>
                      <a:pt x="243" y="400"/>
                      <a:pt x="202" y="391"/>
                    </a:cubicBezTo>
                    <a:cubicBezTo>
                      <a:pt x="243" y="398"/>
                      <a:pt x="376" y="360"/>
                      <a:pt x="380" y="407"/>
                    </a:cubicBezTo>
                    <a:cubicBezTo>
                      <a:pt x="380" y="407"/>
                      <a:pt x="380" y="407"/>
                      <a:pt x="380" y="407"/>
                    </a:cubicBezTo>
                    <a:cubicBezTo>
                      <a:pt x="374" y="427"/>
                      <a:pt x="342" y="439"/>
                      <a:pt x="302" y="423"/>
                    </a:cubicBezTo>
                    <a:close/>
                    <a:moveTo>
                      <a:pt x="291" y="346"/>
                    </a:moveTo>
                    <a:cubicBezTo>
                      <a:pt x="291" y="346"/>
                      <a:pt x="291" y="346"/>
                      <a:pt x="291" y="346"/>
                    </a:cubicBezTo>
                    <a:cubicBezTo>
                      <a:pt x="247" y="341"/>
                      <a:pt x="172" y="375"/>
                      <a:pt x="136" y="381"/>
                    </a:cubicBezTo>
                    <a:cubicBezTo>
                      <a:pt x="165" y="382"/>
                      <a:pt x="264" y="341"/>
                      <a:pt x="307" y="350"/>
                    </a:cubicBezTo>
                    <a:cubicBezTo>
                      <a:pt x="316" y="353"/>
                      <a:pt x="324" y="355"/>
                      <a:pt x="333" y="358"/>
                    </a:cubicBezTo>
                    <a:cubicBezTo>
                      <a:pt x="364" y="367"/>
                      <a:pt x="378" y="382"/>
                      <a:pt x="380" y="396"/>
                    </a:cubicBezTo>
                    <a:cubicBezTo>
                      <a:pt x="370" y="361"/>
                      <a:pt x="248" y="391"/>
                      <a:pt x="198" y="390"/>
                    </a:cubicBezTo>
                    <a:cubicBezTo>
                      <a:pt x="152" y="380"/>
                      <a:pt x="102" y="376"/>
                      <a:pt x="62" y="387"/>
                    </a:cubicBezTo>
                    <a:cubicBezTo>
                      <a:pt x="90" y="323"/>
                      <a:pt x="202" y="326"/>
                      <a:pt x="291" y="346"/>
                    </a:cubicBezTo>
                    <a:close/>
                    <a:moveTo>
                      <a:pt x="208" y="459"/>
                    </a:moveTo>
                    <a:cubicBezTo>
                      <a:pt x="120" y="439"/>
                      <a:pt x="54" y="457"/>
                      <a:pt x="54" y="402"/>
                    </a:cubicBezTo>
                    <a:cubicBezTo>
                      <a:pt x="104" y="383"/>
                      <a:pt x="171" y="390"/>
                      <a:pt x="235" y="410"/>
                    </a:cubicBezTo>
                    <a:cubicBezTo>
                      <a:pt x="178" y="396"/>
                      <a:pt x="136" y="442"/>
                      <a:pt x="100" y="444"/>
                    </a:cubicBezTo>
                    <a:cubicBezTo>
                      <a:pt x="146" y="446"/>
                      <a:pt x="185" y="397"/>
                      <a:pt x="249" y="415"/>
                    </a:cubicBezTo>
                    <a:cubicBezTo>
                      <a:pt x="269" y="422"/>
                      <a:pt x="290" y="431"/>
                      <a:pt x="308" y="441"/>
                    </a:cubicBezTo>
                    <a:cubicBezTo>
                      <a:pt x="268" y="427"/>
                      <a:pt x="237" y="460"/>
                      <a:pt x="208" y="459"/>
                    </a:cubicBezTo>
                    <a:cubicBezTo>
                      <a:pt x="253" y="463"/>
                      <a:pt x="261" y="426"/>
                      <a:pt x="321" y="447"/>
                    </a:cubicBezTo>
                    <a:cubicBezTo>
                      <a:pt x="327" y="450"/>
                      <a:pt x="333" y="454"/>
                      <a:pt x="339" y="457"/>
                    </a:cubicBezTo>
                    <a:cubicBezTo>
                      <a:pt x="347" y="466"/>
                      <a:pt x="295" y="480"/>
                      <a:pt x="208" y="459"/>
                    </a:cubicBezTo>
                    <a:close/>
                    <a:moveTo>
                      <a:pt x="359" y="444"/>
                    </a:moveTo>
                    <a:cubicBezTo>
                      <a:pt x="388" y="447"/>
                      <a:pt x="439" y="444"/>
                      <a:pt x="463" y="420"/>
                    </a:cubicBezTo>
                    <a:cubicBezTo>
                      <a:pt x="451" y="468"/>
                      <a:pt x="404" y="491"/>
                      <a:pt x="359" y="444"/>
                    </a:cubicBezTo>
                    <a:close/>
                    <a:moveTo>
                      <a:pt x="477" y="382"/>
                    </a:moveTo>
                    <a:cubicBezTo>
                      <a:pt x="471" y="408"/>
                      <a:pt x="419" y="394"/>
                      <a:pt x="396" y="363"/>
                    </a:cubicBezTo>
                    <a:cubicBezTo>
                      <a:pt x="449" y="345"/>
                      <a:pt x="484" y="356"/>
                      <a:pt x="477" y="382"/>
                    </a:cubicBezTo>
                    <a:close/>
                    <a:moveTo>
                      <a:pt x="517" y="273"/>
                    </a:moveTo>
                    <a:cubicBezTo>
                      <a:pt x="514" y="300"/>
                      <a:pt x="461" y="294"/>
                      <a:pt x="433" y="267"/>
                    </a:cubicBezTo>
                    <a:cubicBezTo>
                      <a:pt x="483" y="241"/>
                      <a:pt x="519" y="246"/>
                      <a:pt x="517" y="273"/>
                    </a:cubicBezTo>
                    <a:close/>
                    <a:moveTo>
                      <a:pt x="440" y="172"/>
                    </a:moveTo>
                    <a:cubicBezTo>
                      <a:pt x="485" y="132"/>
                      <a:pt x="524" y="126"/>
                      <a:pt x="528" y="155"/>
                    </a:cubicBezTo>
                    <a:cubicBezTo>
                      <a:pt x="533" y="183"/>
                      <a:pt x="477" y="192"/>
                      <a:pt x="440" y="172"/>
                    </a:cubicBezTo>
                    <a:close/>
                    <a:moveTo>
                      <a:pt x="465" y="98"/>
                    </a:moveTo>
                    <a:cubicBezTo>
                      <a:pt x="499" y="49"/>
                      <a:pt x="553" y="30"/>
                      <a:pt x="562" y="58"/>
                    </a:cubicBezTo>
                    <a:cubicBezTo>
                      <a:pt x="572" y="85"/>
                      <a:pt x="527" y="102"/>
                      <a:pt x="465" y="98"/>
                    </a:cubicBezTo>
                    <a:close/>
                  </a:path>
                </a:pathLst>
              </a:custGeom>
              <a:solidFill>
                <a:srgbClr val="BC0000"/>
              </a:solidFill>
              <a:ln w="9525">
                <a:noFill/>
                <a:round/>
              </a:ln>
            </p:spPr>
            <p:txBody>
              <a:bodyPr/>
              <a:lstStyle/>
              <a:p>
                <a:endParaRPr lang="zh-CN" altLang="en-US"/>
              </a:p>
            </p:txBody>
          </p:sp>
          <p:sp>
            <p:nvSpPr>
              <p:cNvPr id="57" name="Freeform 815"/>
              <p:cNvSpPr>
                <a:spLocks noEditPoints="1"/>
              </p:cNvSpPr>
              <p:nvPr/>
            </p:nvSpPr>
            <p:spPr bwMode="auto">
              <a:xfrm>
                <a:off x="9636" y="2300"/>
                <a:ext cx="1068" cy="1557"/>
              </a:xfrm>
              <a:custGeom>
                <a:avLst/>
                <a:gdLst/>
                <a:ahLst/>
                <a:cxnLst>
                  <a:cxn ang="0">
                    <a:pos x="36" y="0"/>
                  </a:cxn>
                  <a:cxn ang="0">
                    <a:pos x="197" y="423"/>
                  </a:cxn>
                  <a:cxn ang="0">
                    <a:pos x="286" y="619"/>
                  </a:cxn>
                  <a:cxn ang="0">
                    <a:pos x="274" y="361"/>
                  </a:cxn>
                  <a:cxn ang="0">
                    <a:pos x="388" y="268"/>
                  </a:cxn>
                  <a:cxn ang="0">
                    <a:pos x="366" y="68"/>
                  </a:cxn>
                  <a:cxn ang="0">
                    <a:pos x="267" y="460"/>
                  </a:cxn>
                  <a:cxn ang="0">
                    <a:pos x="254" y="572"/>
                  </a:cxn>
                  <a:cxn ang="0">
                    <a:pos x="260" y="148"/>
                  </a:cxn>
                  <a:cxn ang="0">
                    <a:pos x="358" y="154"/>
                  </a:cxn>
                  <a:cxn ang="0">
                    <a:pos x="361" y="185"/>
                  </a:cxn>
                  <a:cxn ang="0">
                    <a:pos x="179" y="243"/>
                  </a:cxn>
                  <a:cxn ang="0">
                    <a:pos x="211" y="299"/>
                  </a:cxn>
                  <a:cxn ang="0">
                    <a:pos x="99" y="137"/>
                  </a:cxn>
                  <a:cxn ang="0">
                    <a:pos x="179" y="243"/>
                  </a:cxn>
                  <a:cxn ang="0">
                    <a:pos x="233" y="279"/>
                  </a:cxn>
                  <a:cxn ang="0">
                    <a:pos x="211" y="299"/>
                  </a:cxn>
                  <a:cxn ang="0">
                    <a:pos x="137" y="236"/>
                  </a:cxn>
                  <a:cxn ang="0">
                    <a:pos x="145" y="381"/>
                  </a:cxn>
                  <a:cxn ang="0">
                    <a:pos x="123" y="93"/>
                  </a:cxn>
                  <a:cxn ang="0">
                    <a:pos x="196" y="162"/>
                  </a:cxn>
                  <a:cxn ang="0">
                    <a:pos x="213" y="254"/>
                  </a:cxn>
                  <a:cxn ang="0">
                    <a:pos x="312" y="122"/>
                  </a:cxn>
                  <a:cxn ang="0">
                    <a:pos x="163" y="115"/>
                  </a:cxn>
                  <a:cxn ang="0">
                    <a:pos x="94" y="46"/>
                  </a:cxn>
                  <a:cxn ang="0">
                    <a:pos x="104" y="17"/>
                  </a:cxn>
                  <a:cxn ang="0">
                    <a:pos x="298" y="110"/>
                  </a:cxn>
                  <a:cxn ang="0">
                    <a:pos x="243" y="99"/>
                  </a:cxn>
                  <a:cxn ang="0">
                    <a:pos x="319" y="112"/>
                  </a:cxn>
                  <a:cxn ang="0">
                    <a:pos x="326" y="81"/>
                  </a:cxn>
                  <a:cxn ang="0">
                    <a:pos x="98" y="17"/>
                  </a:cxn>
                  <a:cxn ang="0">
                    <a:pos x="67" y="17"/>
                  </a:cxn>
                  <a:cxn ang="0">
                    <a:pos x="123" y="93"/>
                  </a:cxn>
                  <a:cxn ang="0">
                    <a:pos x="195" y="244"/>
                  </a:cxn>
                  <a:cxn ang="0">
                    <a:pos x="123" y="93"/>
                  </a:cxn>
                  <a:cxn ang="0">
                    <a:pos x="98" y="284"/>
                  </a:cxn>
                  <a:cxn ang="0">
                    <a:pos x="92" y="135"/>
                  </a:cxn>
                  <a:cxn ang="0">
                    <a:pos x="92" y="135"/>
                  </a:cxn>
                  <a:cxn ang="0">
                    <a:pos x="137" y="370"/>
                  </a:cxn>
                  <a:cxn ang="0">
                    <a:pos x="106" y="305"/>
                  </a:cxn>
                  <a:cxn ang="0">
                    <a:pos x="192" y="391"/>
                  </a:cxn>
                  <a:cxn ang="0">
                    <a:pos x="182" y="325"/>
                  </a:cxn>
                  <a:cxn ang="0">
                    <a:pos x="182" y="325"/>
                  </a:cxn>
                  <a:cxn ang="0">
                    <a:pos x="139" y="225"/>
                  </a:cxn>
                  <a:cxn ang="0">
                    <a:pos x="239" y="287"/>
                  </a:cxn>
                  <a:cxn ang="0">
                    <a:pos x="251" y="340"/>
                  </a:cxn>
                  <a:cxn ang="0">
                    <a:pos x="251" y="340"/>
                  </a:cxn>
                  <a:cxn ang="0">
                    <a:pos x="200" y="166"/>
                  </a:cxn>
                  <a:cxn ang="0">
                    <a:pos x="281" y="276"/>
                  </a:cxn>
                  <a:cxn ang="0">
                    <a:pos x="174" y="126"/>
                  </a:cxn>
                  <a:cxn ang="0">
                    <a:pos x="257" y="148"/>
                  </a:cxn>
                  <a:cxn ang="0">
                    <a:pos x="356" y="193"/>
                  </a:cxn>
                  <a:cxn ang="0">
                    <a:pos x="326" y="272"/>
                  </a:cxn>
                  <a:cxn ang="0">
                    <a:pos x="326" y="272"/>
                  </a:cxn>
                  <a:cxn ang="0">
                    <a:pos x="359" y="86"/>
                  </a:cxn>
                </a:cxnLst>
                <a:rect l="0" t="0" r="r" b="b"/>
                <a:pathLst>
                  <a:path w="452" h="659">
                    <a:moveTo>
                      <a:pt x="366" y="68"/>
                    </a:moveTo>
                    <a:cubicBezTo>
                      <a:pt x="310" y="25"/>
                      <a:pt x="104" y="3"/>
                      <a:pt x="36" y="0"/>
                    </a:cubicBezTo>
                    <a:cubicBezTo>
                      <a:pt x="0" y="12"/>
                      <a:pt x="69" y="250"/>
                      <a:pt x="101" y="355"/>
                    </a:cubicBezTo>
                    <a:cubicBezTo>
                      <a:pt x="132" y="460"/>
                      <a:pt x="171" y="455"/>
                      <a:pt x="197" y="423"/>
                    </a:cubicBezTo>
                    <a:cubicBezTo>
                      <a:pt x="222" y="392"/>
                      <a:pt x="250" y="498"/>
                      <a:pt x="237" y="553"/>
                    </a:cubicBezTo>
                    <a:cubicBezTo>
                      <a:pt x="224" y="609"/>
                      <a:pt x="244" y="659"/>
                      <a:pt x="286" y="619"/>
                    </a:cubicBezTo>
                    <a:cubicBezTo>
                      <a:pt x="328" y="578"/>
                      <a:pt x="314" y="463"/>
                      <a:pt x="278" y="416"/>
                    </a:cubicBezTo>
                    <a:cubicBezTo>
                      <a:pt x="241" y="369"/>
                      <a:pt x="247" y="362"/>
                      <a:pt x="274" y="361"/>
                    </a:cubicBezTo>
                    <a:cubicBezTo>
                      <a:pt x="300" y="360"/>
                      <a:pt x="318" y="360"/>
                      <a:pt x="322" y="322"/>
                    </a:cubicBezTo>
                    <a:cubicBezTo>
                      <a:pt x="326" y="283"/>
                      <a:pt x="357" y="299"/>
                      <a:pt x="388" y="268"/>
                    </a:cubicBezTo>
                    <a:cubicBezTo>
                      <a:pt x="418" y="236"/>
                      <a:pt x="368" y="203"/>
                      <a:pt x="408" y="183"/>
                    </a:cubicBezTo>
                    <a:cubicBezTo>
                      <a:pt x="448" y="164"/>
                      <a:pt x="423" y="112"/>
                      <a:pt x="366" y="68"/>
                    </a:cubicBezTo>
                    <a:close/>
                    <a:moveTo>
                      <a:pt x="254" y="572"/>
                    </a:moveTo>
                    <a:cubicBezTo>
                      <a:pt x="266" y="540"/>
                      <a:pt x="284" y="496"/>
                      <a:pt x="267" y="460"/>
                    </a:cubicBezTo>
                    <a:cubicBezTo>
                      <a:pt x="287" y="499"/>
                      <a:pt x="300" y="540"/>
                      <a:pt x="289" y="584"/>
                    </a:cubicBezTo>
                    <a:cubicBezTo>
                      <a:pt x="280" y="621"/>
                      <a:pt x="243" y="603"/>
                      <a:pt x="254" y="572"/>
                    </a:cubicBezTo>
                    <a:close/>
                    <a:moveTo>
                      <a:pt x="361" y="185"/>
                    </a:moveTo>
                    <a:cubicBezTo>
                      <a:pt x="329" y="201"/>
                      <a:pt x="305" y="192"/>
                      <a:pt x="260" y="148"/>
                    </a:cubicBezTo>
                    <a:cubicBezTo>
                      <a:pt x="260" y="148"/>
                      <a:pt x="260" y="148"/>
                      <a:pt x="260" y="148"/>
                    </a:cubicBezTo>
                    <a:cubicBezTo>
                      <a:pt x="299" y="145"/>
                      <a:pt x="335" y="131"/>
                      <a:pt x="358" y="154"/>
                    </a:cubicBezTo>
                    <a:cubicBezTo>
                      <a:pt x="358" y="154"/>
                      <a:pt x="358" y="154"/>
                      <a:pt x="358" y="154"/>
                    </a:cubicBezTo>
                    <a:cubicBezTo>
                      <a:pt x="364" y="164"/>
                      <a:pt x="364" y="175"/>
                      <a:pt x="361" y="185"/>
                    </a:cubicBezTo>
                    <a:close/>
                    <a:moveTo>
                      <a:pt x="211" y="299"/>
                    </a:moveTo>
                    <a:cubicBezTo>
                      <a:pt x="201" y="289"/>
                      <a:pt x="191" y="262"/>
                      <a:pt x="179" y="243"/>
                    </a:cubicBezTo>
                    <a:cubicBezTo>
                      <a:pt x="184" y="252"/>
                      <a:pt x="190" y="278"/>
                      <a:pt x="201" y="292"/>
                    </a:cubicBezTo>
                    <a:cubicBezTo>
                      <a:pt x="201" y="292"/>
                      <a:pt x="208" y="297"/>
                      <a:pt x="211" y="299"/>
                    </a:cubicBezTo>
                    <a:cubicBezTo>
                      <a:pt x="186" y="284"/>
                      <a:pt x="153" y="246"/>
                      <a:pt x="139" y="225"/>
                    </a:cubicBezTo>
                    <a:cubicBezTo>
                      <a:pt x="123" y="188"/>
                      <a:pt x="111" y="159"/>
                      <a:pt x="99" y="137"/>
                    </a:cubicBezTo>
                    <a:cubicBezTo>
                      <a:pt x="133" y="190"/>
                      <a:pt x="156" y="221"/>
                      <a:pt x="177" y="241"/>
                    </a:cubicBezTo>
                    <a:cubicBezTo>
                      <a:pt x="178" y="241"/>
                      <a:pt x="178" y="242"/>
                      <a:pt x="179" y="243"/>
                    </a:cubicBezTo>
                    <a:cubicBezTo>
                      <a:pt x="178" y="242"/>
                      <a:pt x="178" y="241"/>
                      <a:pt x="177" y="241"/>
                    </a:cubicBezTo>
                    <a:cubicBezTo>
                      <a:pt x="196" y="259"/>
                      <a:pt x="213" y="269"/>
                      <a:pt x="233" y="279"/>
                    </a:cubicBezTo>
                    <a:cubicBezTo>
                      <a:pt x="235" y="281"/>
                      <a:pt x="237" y="284"/>
                      <a:pt x="239" y="287"/>
                    </a:cubicBezTo>
                    <a:cubicBezTo>
                      <a:pt x="239" y="308"/>
                      <a:pt x="227" y="309"/>
                      <a:pt x="211" y="299"/>
                    </a:cubicBezTo>
                    <a:close/>
                    <a:moveTo>
                      <a:pt x="145" y="381"/>
                    </a:moveTo>
                    <a:cubicBezTo>
                      <a:pt x="120" y="313"/>
                      <a:pt x="150" y="278"/>
                      <a:pt x="137" y="236"/>
                    </a:cubicBezTo>
                    <a:cubicBezTo>
                      <a:pt x="153" y="275"/>
                      <a:pt x="166" y="311"/>
                      <a:pt x="172" y="343"/>
                    </a:cubicBezTo>
                    <a:cubicBezTo>
                      <a:pt x="183" y="396"/>
                      <a:pt x="167" y="406"/>
                      <a:pt x="145" y="381"/>
                    </a:cubicBezTo>
                    <a:close/>
                    <a:moveTo>
                      <a:pt x="213" y="254"/>
                    </a:moveTo>
                    <a:cubicBezTo>
                      <a:pt x="158" y="220"/>
                      <a:pt x="156" y="126"/>
                      <a:pt x="123" y="93"/>
                    </a:cubicBezTo>
                    <a:cubicBezTo>
                      <a:pt x="145" y="116"/>
                      <a:pt x="170" y="140"/>
                      <a:pt x="196" y="162"/>
                    </a:cubicBezTo>
                    <a:cubicBezTo>
                      <a:pt x="196" y="162"/>
                      <a:pt x="196" y="162"/>
                      <a:pt x="196" y="162"/>
                    </a:cubicBezTo>
                    <a:cubicBezTo>
                      <a:pt x="227" y="197"/>
                      <a:pt x="227" y="259"/>
                      <a:pt x="257" y="272"/>
                    </a:cubicBezTo>
                    <a:cubicBezTo>
                      <a:pt x="245" y="269"/>
                      <a:pt x="230" y="263"/>
                      <a:pt x="213" y="254"/>
                    </a:cubicBezTo>
                    <a:close/>
                    <a:moveTo>
                      <a:pt x="94" y="46"/>
                    </a:moveTo>
                    <a:cubicBezTo>
                      <a:pt x="171" y="93"/>
                      <a:pt x="235" y="118"/>
                      <a:pt x="312" y="122"/>
                    </a:cubicBezTo>
                    <a:cubicBezTo>
                      <a:pt x="331" y="127"/>
                      <a:pt x="345" y="136"/>
                      <a:pt x="353" y="146"/>
                    </a:cubicBezTo>
                    <a:cubicBezTo>
                      <a:pt x="309" y="110"/>
                      <a:pt x="248" y="180"/>
                      <a:pt x="163" y="115"/>
                    </a:cubicBezTo>
                    <a:cubicBezTo>
                      <a:pt x="163" y="115"/>
                      <a:pt x="163" y="115"/>
                      <a:pt x="163" y="115"/>
                    </a:cubicBezTo>
                    <a:cubicBezTo>
                      <a:pt x="129" y="85"/>
                      <a:pt x="102" y="57"/>
                      <a:pt x="94" y="46"/>
                    </a:cubicBezTo>
                    <a:close/>
                    <a:moveTo>
                      <a:pt x="243" y="99"/>
                    </a:moveTo>
                    <a:cubicBezTo>
                      <a:pt x="166" y="69"/>
                      <a:pt x="148" y="21"/>
                      <a:pt x="104" y="17"/>
                    </a:cubicBezTo>
                    <a:cubicBezTo>
                      <a:pt x="117" y="18"/>
                      <a:pt x="131" y="18"/>
                      <a:pt x="145" y="20"/>
                    </a:cubicBezTo>
                    <a:cubicBezTo>
                      <a:pt x="207" y="28"/>
                      <a:pt x="216" y="94"/>
                      <a:pt x="298" y="110"/>
                    </a:cubicBezTo>
                    <a:cubicBezTo>
                      <a:pt x="291" y="109"/>
                      <a:pt x="283" y="108"/>
                      <a:pt x="274" y="106"/>
                    </a:cubicBezTo>
                    <a:cubicBezTo>
                      <a:pt x="263" y="104"/>
                      <a:pt x="253" y="102"/>
                      <a:pt x="243" y="99"/>
                    </a:cubicBezTo>
                    <a:close/>
                    <a:moveTo>
                      <a:pt x="319" y="112"/>
                    </a:moveTo>
                    <a:cubicBezTo>
                      <a:pt x="319" y="112"/>
                      <a:pt x="319" y="112"/>
                      <a:pt x="319" y="112"/>
                    </a:cubicBezTo>
                    <a:cubicBezTo>
                      <a:pt x="231" y="100"/>
                      <a:pt x="205" y="27"/>
                      <a:pt x="150" y="20"/>
                    </a:cubicBezTo>
                    <a:cubicBezTo>
                      <a:pt x="211" y="26"/>
                      <a:pt x="275" y="40"/>
                      <a:pt x="326" y="81"/>
                    </a:cubicBezTo>
                    <a:cubicBezTo>
                      <a:pt x="353" y="102"/>
                      <a:pt x="366" y="117"/>
                      <a:pt x="319" y="112"/>
                    </a:cubicBezTo>
                    <a:close/>
                    <a:moveTo>
                      <a:pt x="98" y="17"/>
                    </a:moveTo>
                    <a:cubicBezTo>
                      <a:pt x="138" y="19"/>
                      <a:pt x="158" y="69"/>
                      <a:pt x="216" y="91"/>
                    </a:cubicBezTo>
                    <a:cubicBezTo>
                      <a:pt x="143" y="65"/>
                      <a:pt x="84" y="22"/>
                      <a:pt x="67" y="17"/>
                    </a:cubicBezTo>
                    <a:cubicBezTo>
                      <a:pt x="77" y="17"/>
                      <a:pt x="88" y="17"/>
                      <a:pt x="98" y="17"/>
                    </a:cubicBezTo>
                    <a:close/>
                    <a:moveTo>
                      <a:pt x="123" y="93"/>
                    </a:moveTo>
                    <a:cubicBezTo>
                      <a:pt x="156" y="137"/>
                      <a:pt x="155" y="217"/>
                      <a:pt x="200" y="247"/>
                    </a:cubicBezTo>
                    <a:cubicBezTo>
                      <a:pt x="199" y="246"/>
                      <a:pt x="197" y="245"/>
                      <a:pt x="195" y="244"/>
                    </a:cubicBezTo>
                    <a:cubicBezTo>
                      <a:pt x="120" y="200"/>
                      <a:pt x="53" y="21"/>
                      <a:pt x="53" y="21"/>
                    </a:cubicBezTo>
                    <a:cubicBezTo>
                      <a:pt x="73" y="39"/>
                      <a:pt x="97" y="65"/>
                      <a:pt x="123" y="93"/>
                    </a:cubicBezTo>
                    <a:close/>
                    <a:moveTo>
                      <a:pt x="92" y="135"/>
                    </a:moveTo>
                    <a:cubicBezTo>
                      <a:pt x="113" y="197"/>
                      <a:pt x="128" y="325"/>
                      <a:pt x="98" y="284"/>
                    </a:cubicBezTo>
                    <a:cubicBezTo>
                      <a:pt x="74" y="205"/>
                      <a:pt x="60" y="104"/>
                      <a:pt x="52" y="48"/>
                    </a:cubicBezTo>
                    <a:cubicBezTo>
                      <a:pt x="66" y="78"/>
                      <a:pt x="79" y="107"/>
                      <a:pt x="92" y="135"/>
                    </a:cubicBezTo>
                    <a:close/>
                    <a:moveTo>
                      <a:pt x="106" y="305"/>
                    </a:moveTo>
                    <a:cubicBezTo>
                      <a:pt x="131" y="314"/>
                      <a:pt x="120" y="205"/>
                      <a:pt x="92" y="135"/>
                    </a:cubicBezTo>
                    <a:cubicBezTo>
                      <a:pt x="108" y="171"/>
                      <a:pt x="124" y="204"/>
                      <a:pt x="137" y="236"/>
                    </a:cubicBezTo>
                    <a:cubicBezTo>
                      <a:pt x="145" y="279"/>
                      <a:pt x="115" y="329"/>
                      <a:pt x="137" y="370"/>
                    </a:cubicBezTo>
                    <a:cubicBezTo>
                      <a:pt x="129" y="360"/>
                      <a:pt x="122" y="345"/>
                      <a:pt x="114" y="328"/>
                    </a:cubicBezTo>
                    <a:cubicBezTo>
                      <a:pt x="111" y="321"/>
                      <a:pt x="108" y="313"/>
                      <a:pt x="106" y="305"/>
                    </a:cubicBezTo>
                    <a:close/>
                    <a:moveTo>
                      <a:pt x="132" y="404"/>
                    </a:moveTo>
                    <a:cubicBezTo>
                      <a:pt x="147" y="415"/>
                      <a:pt x="183" y="417"/>
                      <a:pt x="192" y="391"/>
                    </a:cubicBezTo>
                    <a:cubicBezTo>
                      <a:pt x="207" y="417"/>
                      <a:pt x="159" y="441"/>
                      <a:pt x="132" y="404"/>
                    </a:cubicBezTo>
                    <a:close/>
                    <a:moveTo>
                      <a:pt x="182" y="325"/>
                    </a:moveTo>
                    <a:cubicBezTo>
                      <a:pt x="196" y="340"/>
                      <a:pt x="215" y="353"/>
                      <a:pt x="235" y="354"/>
                    </a:cubicBezTo>
                    <a:cubicBezTo>
                      <a:pt x="242" y="372"/>
                      <a:pt x="202" y="419"/>
                      <a:pt x="182" y="325"/>
                    </a:cubicBezTo>
                    <a:close/>
                    <a:moveTo>
                      <a:pt x="173" y="305"/>
                    </a:moveTo>
                    <a:cubicBezTo>
                      <a:pt x="160" y="275"/>
                      <a:pt x="149" y="248"/>
                      <a:pt x="139" y="225"/>
                    </a:cubicBezTo>
                    <a:cubicBezTo>
                      <a:pt x="160" y="266"/>
                      <a:pt x="236" y="345"/>
                      <a:pt x="242" y="293"/>
                    </a:cubicBezTo>
                    <a:cubicBezTo>
                      <a:pt x="239" y="287"/>
                      <a:pt x="239" y="287"/>
                      <a:pt x="239" y="287"/>
                    </a:cubicBezTo>
                    <a:cubicBezTo>
                      <a:pt x="257" y="317"/>
                      <a:pt x="247" y="362"/>
                      <a:pt x="173" y="305"/>
                    </a:cubicBezTo>
                    <a:close/>
                    <a:moveTo>
                      <a:pt x="251" y="340"/>
                    </a:moveTo>
                    <a:cubicBezTo>
                      <a:pt x="281" y="340"/>
                      <a:pt x="307" y="322"/>
                      <a:pt x="297" y="299"/>
                    </a:cubicBezTo>
                    <a:cubicBezTo>
                      <a:pt x="321" y="320"/>
                      <a:pt x="304" y="355"/>
                      <a:pt x="251" y="340"/>
                    </a:cubicBezTo>
                    <a:close/>
                    <a:moveTo>
                      <a:pt x="281" y="276"/>
                    </a:moveTo>
                    <a:cubicBezTo>
                      <a:pt x="228" y="272"/>
                      <a:pt x="234" y="196"/>
                      <a:pt x="200" y="166"/>
                    </a:cubicBezTo>
                    <a:cubicBezTo>
                      <a:pt x="228" y="189"/>
                      <a:pt x="258" y="209"/>
                      <a:pt x="291" y="223"/>
                    </a:cubicBezTo>
                    <a:cubicBezTo>
                      <a:pt x="325" y="239"/>
                      <a:pt x="325" y="278"/>
                      <a:pt x="281" y="276"/>
                    </a:cubicBezTo>
                    <a:close/>
                    <a:moveTo>
                      <a:pt x="283" y="200"/>
                    </a:moveTo>
                    <a:cubicBezTo>
                      <a:pt x="248" y="183"/>
                      <a:pt x="208" y="154"/>
                      <a:pt x="174" y="126"/>
                    </a:cubicBezTo>
                    <a:cubicBezTo>
                      <a:pt x="202" y="147"/>
                      <a:pt x="230" y="150"/>
                      <a:pt x="257" y="148"/>
                    </a:cubicBezTo>
                    <a:cubicBezTo>
                      <a:pt x="257" y="148"/>
                      <a:pt x="257" y="148"/>
                      <a:pt x="257" y="148"/>
                    </a:cubicBezTo>
                    <a:cubicBezTo>
                      <a:pt x="284" y="181"/>
                      <a:pt x="334" y="220"/>
                      <a:pt x="356" y="193"/>
                    </a:cubicBezTo>
                    <a:cubicBezTo>
                      <a:pt x="356" y="193"/>
                      <a:pt x="356" y="193"/>
                      <a:pt x="356" y="193"/>
                    </a:cubicBezTo>
                    <a:cubicBezTo>
                      <a:pt x="345" y="209"/>
                      <a:pt x="319" y="216"/>
                      <a:pt x="283" y="200"/>
                    </a:cubicBezTo>
                    <a:close/>
                    <a:moveTo>
                      <a:pt x="326" y="272"/>
                    </a:moveTo>
                    <a:cubicBezTo>
                      <a:pt x="357" y="263"/>
                      <a:pt x="382" y="219"/>
                      <a:pt x="365" y="203"/>
                    </a:cubicBezTo>
                    <a:cubicBezTo>
                      <a:pt x="412" y="242"/>
                      <a:pt x="364" y="271"/>
                      <a:pt x="326" y="272"/>
                    </a:cubicBezTo>
                    <a:close/>
                    <a:moveTo>
                      <a:pt x="385" y="170"/>
                    </a:moveTo>
                    <a:cubicBezTo>
                      <a:pt x="401" y="160"/>
                      <a:pt x="397" y="113"/>
                      <a:pt x="359" y="86"/>
                    </a:cubicBezTo>
                    <a:cubicBezTo>
                      <a:pt x="396" y="104"/>
                      <a:pt x="452" y="157"/>
                      <a:pt x="385" y="170"/>
                    </a:cubicBezTo>
                    <a:close/>
                  </a:path>
                </a:pathLst>
              </a:custGeom>
              <a:solidFill>
                <a:srgbClr val="BC0000"/>
              </a:solidFill>
              <a:ln w="9525">
                <a:noFill/>
                <a:round/>
              </a:ln>
            </p:spPr>
            <p:txBody>
              <a:bodyPr/>
              <a:lstStyle/>
              <a:p>
                <a:endParaRPr lang="zh-CN" altLang="en-US"/>
              </a:p>
            </p:txBody>
          </p:sp>
        </p:grpSp>
        <p:grpSp>
          <p:nvGrpSpPr>
            <p:cNvPr id="49" name="Group 824"/>
            <p:cNvGrpSpPr/>
            <p:nvPr/>
          </p:nvGrpSpPr>
          <p:grpSpPr bwMode="auto">
            <a:xfrm>
              <a:off x="7969" y="2554"/>
              <a:ext cx="409" cy="741"/>
              <a:chOff x="8179" y="1237"/>
              <a:chExt cx="1448" cy="2620"/>
            </a:xfrm>
          </p:grpSpPr>
          <p:sp>
            <p:nvSpPr>
              <p:cNvPr id="50" name="Freeform 816"/>
              <p:cNvSpPr>
                <a:spLocks noEditPoints="1"/>
              </p:cNvSpPr>
              <p:nvPr/>
            </p:nvSpPr>
            <p:spPr bwMode="auto">
              <a:xfrm>
                <a:off x="8179" y="1237"/>
                <a:ext cx="1448" cy="1276"/>
              </a:xfrm>
              <a:custGeom>
                <a:avLst/>
                <a:gdLst/>
                <a:ahLst/>
                <a:cxnLst>
                  <a:cxn ang="0">
                    <a:pos x="147" y="456"/>
                  </a:cxn>
                  <a:cxn ang="0">
                    <a:pos x="573" y="388"/>
                  </a:cxn>
                  <a:cxn ang="0">
                    <a:pos x="35" y="92"/>
                  </a:cxn>
                  <a:cxn ang="0">
                    <a:pos x="175" y="236"/>
                  </a:cxn>
                  <a:cxn ang="0">
                    <a:pos x="345" y="278"/>
                  </a:cxn>
                  <a:cxn ang="0">
                    <a:pos x="175" y="236"/>
                  </a:cxn>
                  <a:cxn ang="0">
                    <a:pos x="175" y="236"/>
                  </a:cxn>
                  <a:cxn ang="0">
                    <a:pos x="178" y="111"/>
                  </a:cxn>
                  <a:cxn ang="0">
                    <a:pos x="352" y="208"/>
                  </a:cxn>
                  <a:cxn ang="0">
                    <a:pos x="275" y="121"/>
                  </a:cxn>
                  <a:cxn ang="0">
                    <a:pos x="202" y="101"/>
                  </a:cxn>
                  <a:cxn ang="0">
                    <a:pos x="221" y="102"/>
                  </a:cxn>
                  <a:cxn ang="0">
                    <a:pos x="482" y="278"/>
                  </a:cxn>
                  <a:cxn ang="0">
                    <a:pos x="396" y="227"/>
                  </a:cxn>
                  <a:cxn ang="0">
                    <a:pos x="296" y="131"/>
                  </a:cxn>
                  <a:cxn ang="0">
                    <a:pos x="503" y="320"/>
                  </a:cxn>
                  <a:cxn ang="0">
                    <a:pos x="228" y="227"/>
                  </a:cxn>
                  <a:cxn ang="0">
                    <a:pos x="234" y="188"/>
                  </a:cxn>
                  <a:cxn ang="0">
                    <a:pos x="402" y="288"/>
                  </a:cxn>
                  <a:cxn ang="0">
                    <a:pos x="503" y="320"/>
                  </a:cxn>
                  <a:cxn ang="0">
                    <a:pos x="296" y="343"/>
                  </a:cxn>
                  <a:cxn ang="0">
                    <a:pos x="280" y="346"/>
                  </a:cxn>
                  <a:cxn ang="0">
                    <a:pos x="228" y="301"/>
                  </a:cxn>
                  <a:cxn ang="0">
                    <a:pos x="234" y="299"/>
                  </a:cxn>
                  <a:cxn ang="0">
                    <a:pos x="214" y="274"/>
                  </a:cxn>
                  <a:cxn ang="0">
                    <a:pos x="389" y="327"/>
                  </a:cxn>
                  <a:cxn ang="0">
                    <a:pos x="509" y="339"/>
                  </a:cxn>
                  <a:cxn ang="0">
                    <a:pos x="234" y="407"/>
                  </a:cxn>
                  <a:cxn ang="0">
                    <a:pos x="311" y="423"/>
                  </a:cxn>
                  <a:cxn ang="0">
                    <a:pos x="551" y="387"/>
                  </a:cxn>
                  <a:cxn ang="0">
                    <a:pos x="233" y="396"/>
                  </a:cxn>
                  <a:cxn ang="0">
                    <a:pos x="307" y="350"/>
                  </a:cxn>
                  <a:cxn ang="0">
                    <a:pos x="322" y="346"/>
                  </a:cxn>
                  <a:cxn ang="0">
                    <a:pos x="551" y="387"/>
                  </a:cxn>
                  <a:cxn ang="0">
                    <a:pos x="292" y="447"/>
                  </a:cxn>
                  <a:cxn ang="0">
                    <a:pos x="305" y="441"/>
                  </a:cxn>
                  <a:cxn ang="0">
                    <a:pos x="513" y="444"/>
                  </a:cxn>
                  <a:cxn ang="0">
                    <a:pos x="559" y="402"/>
                  </a:cxn>
                  <a:cxn ang="0">
                    <a:pos x="275" y="457"/>
                  </a:cxn>
                  <a:cxn ang="0">
                    <a:pos x="254" y="444"/>
                  </a:cxn>
                  <a:cxn ang="0">
                    <a:pos x="217" y="363"/>
                  </a:cxn>
                  <a:cxn ang="0">
                    <a:pos x="217" y="363"/>
                  </a:cxn>
                  <a:cxn ang="0">
                    <a:pos x="96" y="273"/>
                  </a:cxn>
                  <a:cxn ang="0">
                    <a:pos x="85" y="155"/>
                  </a:cxn>
                  <a:cxn ang="0">
                    <a:pos x="85" y="155"/>
                  </a:cxn>
                  <a:cxn ang="0">
                    <a:pos x="148" y="98"/>
                  </a:cxn>
                </a:cxnLst>
                <a:rect l="0" t="0" r="r" b="b"/>
                <a:pathLst>
                  <a:path w="613" h="540">
                    <a:moveTo>
                      <a:pt x="35" y="92"/>
                    </a:moveTo>
                    <a:cubicBezTo>
                      <a:pt x="70" y="183"/>
                      <a:pt x="65" y="372"/>
                      <a:pt x="147" y="456"/>
                    </a:cubicBezTo>
                    <a:cubicBezTo>
                      <a:pt x="230" y="540"/>
                      <a:pt x="310" y="489"/>
                      <a:pt x="387" y="476"/>
                    </a:cubicBezTo>
                    <a:cubicBezTo>
                      <a:pt x="517" y="453"/>
                      <a:pt x="613" y="473"/>
                      <a:pt x="573" y="388"/>
                    </a:cubicBezTo>
                    <a:cubicBezTo>
                      <a:pt x="512" y="259"/>
                      <a:pt x="366" y="127"/>
                      <a:pt x="231" y="64"/>
                    </a:cubicBezTo>
                    <a:cubicBezTo>
                      <a:pt x="97" y="2"/>
                      <a:pt x="0" y="0"/>
                      <a:pt x="35" y="92"/>
                    </a:cubicBezTo>
                    <a:close/>
                    <a:moveTo>
                      <a:pt x="238" y="266"/>
                    </a:moveTo>
                    <a:cubicBezTo>
                      <a:pt x="201" y="264"/>
                      <a:pt x="182" y="251"/>
                      <a:pt x="175" y="236"/>
                    </a:cubicBezTo>
                    <a:cubicBezTo>
                      <a:pt x="175" y="215"/>
                      <a:pt x="179" y="209"/>
                      <a:pt x="227" y="232"/>
                    </a:cubicBezTo>
                    <a:cubicBezTo>
                      <a:pt x="275" y="255"/>
                      <a:pt x="311" y="272"/>
                      <a:pt x="345" y="278"/>
                    </a:cubicBezTo>
                    <a:cubicBezTo>
                      <a:pt x="309" y="273"/>
                      <a:pt x="272" y="268"/>
                      <a:pt x="238" y="266"/>
                    </a:cubicBezTo>
                    <a:close/>
                    <a:moveTo>
                      <a:pt x="175" y="236"/>
                    </a:moveTo>
                    <a:cubicBezTo>
                      <a:pt x="175" y="235"/>
                      <a:pt x="175" y="235"/>
                      <a:pt x="175" y="235"/>
                    </a:cubicBezTo>
                    <a:cubicBezTo>
                      <a:pt x="175" y="235"/>
                      <a:pt x="175" y="235"/>
                      <a:pt x="175" y="236"/>
                    </a:cubicBezTo>
                    <a:close/>
                    <a:moveTo>
                      <a:pt x="226" y="171"/>
                    </a:moveTo>
                    <a:cubicBezTo>
                      <a:pt x="178" y="163"/>
                      <a:pt x="163" y="129"/>
                      <a:pt x="178" y="111"/>
                    </a:cubicBezTo>
                    <a:cubicBezTo>
                      <a:pt x="220" y="91"/>
                      <a:pt x="323" y="180"/>
                      <a:pt x="352" y="208"/>
                    </a:cubicBezTo>
                    <a:cubicBezTo>
                      <a:pt x="352" y="208"/>
                      <a:pt x="352" y="208"/>
                      <a:pt x="352" y="208"/>
                    </a:cubicBezTo>
                    <a:cubicBezTo>
                      <a:pt x="306" y="190"/>
                      <a:pt x="259" y="176"/>
                      <a:pt x="226" y="171"/>
                    </a:cubicBezTo>
                    <a:close/>
                    <a:moveTo>
                      <a:pt x="275" y="121"/>
                    </a:moveTo>
                    <a:cubicBezTo>
                      <a:pt x="252" y="119"/>
                      <a:pt x="279" y="136"/>
                      <a:pt x="300" y="156"/>
                    </a:cubicBezTo>
                    <a:cubicBezTo>
                      <a:pt x="271" y="136"/>
                      <a:pt x="218" y="102"/>
                      <a:pt x="202" y="101"/>
                    </a:cubicBezTo>
                    <a:cubicBezTo>
                      <a:pt x="202" y="101"/>
                      <a:pt x="202" y="101"/>
                      <a:pt x="202" y="101"/>
                    </a:cubicBezTo>
                    <a:cubicBezTo>
                      <a:pt x="208" y="101"/>
                      <a:pt x="214" y="100"/>
                      <a:pt x="221" y="102"/>
                    </a:cubicBezTo>
                    <a:cubicBezTo>
                      <a:pt x="236" y="104"/>
                      <a:pt x="255" y="111"/>
                      <a:pt x="275" y="121"/>
                    </a:cubicBezTo>
                    <a:close/>
                    <a:moveTo>
                      <a:pt x="482" y="278"/>
                    </a:moveTo>
                    <a:cubicBezTo>
                      <a:pt x="463" y="261"/>
                      <a:pt x="431" y="243"/>
                      <a:pt x="396" y="227"/>
                    </a:cubicBezTo>
                    <a:cubicBezTo>
                      <a:pt x="396" y="227"/>
                      <a:pt x="396" y="227"/>
                      <a:pt x="396" y="227"/>
                    </a:cubicBezTo>
                    <a:cubicBezTo>
                      <a:pt x="377" y="217"/>
                      <a:pt x="337" y="189"/>
                      <a:pt x="312" y="164"/>
                    </a:cubicBezTo>
                    <a:cubicBezTo>
                      <a:pt x="288" y="138"/>
                      <a:pt x="280" y="123"/>
                      <a:pt x="296" y="131"/>
                    </a:cubicBezTo>
                    <a:cubicBezTo>
                      <a:pt x="359" y="165"/>
                      <a:pt x="434" y="222"/>
                      <a:pt x="482" y="278"/>
                    </a:cubicBezTo>
                    <a:close/>
                    <a:moveTo>
                      <a:pt x="503" y="320"/>
                    </a:moveTo>
                    <a:cubicBezTo>
                      <a:pt x="471" y="303"/>
                      <a:pt x="409" y="288"/>
                      <a:pt x="345" y="278"/>
                    </a:cubicBezTo>
                    <a:cubicBezTo>
                      <a:pt x="312" y="269"/>
                      <a:pt x="265" y="247"/>
                      <a:pt x="228" y="227"/>
                    </a:cubicBezTo>
                    <a:cubicBezTo>
                      <a:pt x="206" y="215"/>
                      <a:pt x="186" y="208"/>
                      <a:pt x="177" y="211"/>
                    </a:cubicBezTo>
                    <a:cubicBezTo>
                      <a:pt x="185" y="197"/>
                      <a:pt x="205" y="187"/>
                      <a:pt x="234" y="188"/>
                    </a:cubicBezTo>
                    <a:cubicBezTo>
                      <a:pt x="234" y="188"/>
                      <a:pt x="234" y="188"/>
                      <a:pt x="234" y="188"/>
                    </a:cubicBezTo>
                    <a:cubicBezTo>
                      <a:pt x="231" y="197"/>
                      <a:pt x="315" y="261"/>
                      <a:pt x="402" y="288"/>
                    </a:cubicBezTo>
                    <a:cubicBezTo>
                      <a:pt x="338" y="268"/>
                      <a:pt x="222" y="190"/>
                      <a:pt x="268" y="192"/>
                    </a:cubicBezTo>
                    <a:cubicBezTo>
                      <a:pt x="345" y="208"/>
                      <a:pt x="441" y="261"/>
                      <a:pt x="503" y="320"/>
                    </a:cubicBezTo>
                    <a:close/>
                    <a:moveTo>
                      <a:pt x="509" y="339"/>
                    </a:moveTo>
                    <a:cubicBezTo>
                      <a:pt x="432" y="313"/>
                      <a:pt x="372" y="328"/>
                      <a:pt x="296" y="343"/>
                    </a:cubicBezTo>
                    <a:cubicBezTo>
                      <a:pt x="261" y="345"/>
                      <a:pt x="256" y="323"/>
                      <a:pt x="272" y="320"/>
                    </a:cubicBezTo>
                    <a:cubicBezTo>
                      <a:pt x="254" y="319"/>
                      <a:pt x="255" y="339"/>
                      <a:pt x="280" y="346"/>
                    </a:cubicBezTo>
                    <a:cubicBezTo>
                      <a:pt x="233" y="354"/>
                      <a:pt x="205" y="332"/>
                      <a:pt x="196" y="310"/>
                    </a:cubicBezTo>
                    <a:cubicBezTo>
                      <a:pt x="196" y="294"/>
                      <a:pt x="197" y="286"/>
                      <a:pt x="228" y="301"/>
                    </a:cubicBezTo>
                    <a:cubicBezTo>
                      <a:pt x="260" y="316"/>
                      <a:pt x="295" y="336"/>
                      <a:pt x="370" y="329"/>
                    </a:cubicBezTo>
                    <a:cubicBezTo>
                      <a:pt x="323" y="331"/>
                      <a:pt x="271" y="324"/>
                      <a:pt x="234" y="299"/>
                    </a:cubicBezTo>
                    <a:cubicBezTo>
                      <a:pt x="204" y="279"/>
                      <a:pt x="193" y="290"/>
                      <a:pt x="193" y="302"/>
                    </a:cubicBezTo>
                    <a:cubicBezTo>
                      <a:pt x="190" y="287"/>
                      <a:pt x="197" y="275"/>
                      <a:pt x="214" y="274"/>
                    </a:cubicBezTo>
                    <a:cubicBezTo>
                      <a:pt x="223" y="274"/>
                      <a:pt x="240" y="275"/>
                      <a:pt x="260" y="276"/>
                    </a:cubicBezTo>
                    <a:cubicBezTo>
                      <a:pt x="249" y="278"/>
                      <a:pt x="330" y="327"/>
                      <a:pt x="389" y="327"/>
                    </a:cubicBezTo>
                    <a:cubicBezTo>
                      <a:pt x="361" y="327"/>
                      <a:pt x="237" y="281"/>
                      <a:pt x="284" y="279"/>
                    </a:cubicBezTo>
                    <a:cubicBezTo>
                      <a:pt x="356" y="286"/>
                      <a:pt x="458" y="304"/>
                      <a:pt x="509" y="339"/>
                    </a:cubicBezTo>
                    <a:close/>
                    <a:moveTo>
                      <a:pt x="234" y="407"/>
                    </a:moveTo>
                    <a:cubicBezTo>
                      <a:pt x="234" y="407"/>
                      <a:pt x="234" y="407"/>
                      <a:pt x="234" y="407"/>
                    </a:cubicBezTo>
                    <a:cubicBezTo>
                      <a:pt x="237" y="360"/>
                      <a:pt x="370" y="398"/>
                      <a:pt x="411" y="391"/>
                    </a:cubicBezTo>
                    <a:cubicBezTo>
                      <a:pt x="371" y="400"/>
                      <a:pt x="334" y="413"/>
                      <a:pt x="311" y="423"/>
                    </a:cubicBezTo>
                    <a:cubicBezTo>
                      <a:pt x="271" y="439"/>
                      <a:pt x="240" y="427"/>
                      <a:pt x="234" y="407"/>
                    </a:cubicBezTo>
                    <a:close/>
                    <a:moveTo>
                      <a:pt x="551" y="387"/>
                    </a:moveTo>
                    <a:cubicBezTo>
                      <a:pt x="511" y="376"/>
                      <a:pt x="461" y="380"/>
                      <a:pt x="415" y="390"/>
                    </a:cubicBezTo>
                    <a:cubicBezTo>
                      <a:pt x="366" y="391"/>
                      <a:pt x="243" y="361"/>
                      <a:pt x="233" y="396"/>
                    </a:cubicBezTo>
                    <a:cubicBezTo>
                      <a:pt x="235" y="382"/>
                      <a:pt x="250" y="367"/>
                      <a:pt x="281" y="358"/>
                    </a:cubicBezTo>
                    <a:cubicBezTo>
                      <a:pt x="289" y="355"/>
                      <a:pt x="298" y="353"/>
                      <a:pt x="307" y="350"/>
                    </a:cubicBezTo>
                    <a:cubicBezTo>
                      <a:pt x="349" y="341"/>
                      <a:pt x="448" y="382"/>
                      <a:pt x="477" y="381"/>
                    </a:cubicBezTo>
                    <a:cubicBezTo>
                      <a:pt x="442" y="375"/>
                      <a:pt x="366" y="341"/>
                      <a:pt x="322" y="346"/>
                    </a:cubicBezTo>
                    <a:cubicBezTo>
                      <a:pt x="322" y="346"/>
                      <a:pt x="322" y="346"/>
                      <a:pt x="322" y="346"/>
                    </a:cubicBezTo>
                    <a:cubicBezTo>
                      <a:pt x="411" y="326"/>
                      <a:pt x="523" y="323"/>
                      <a:pt x="551" y="387"/>
                    </a:cubicBezTo>
                    <a:close/>
                    <a:moveTo>
                      <a:pt x="275" y="457"/>
                    </a:moveTo>
                    <a:cubicBezTo>
                      <a:pt x="280" y="454"/>
                      <a:pt x="286" y="450"/>
                      <a:pt x="292" y="447"/>
                    </a:cubicBezTo>
                    <a:cubicBezTo>
                      <a:pt x="352" y="426"/>
                      <a:pt x="360" y="463"/>
                      <a:pt x="406" y="459"/>
                    </a:cubicBezTo>
                    <a:cubicBezTo>
                      <a:pt x="376" y="460"/>
                      <a:pt x="346" y="427"/>
                      <a:pt x="305" y="441"/>
                    </a:cubicBezTo>
                    <a:cubicBezTo>
                      <a:pt x="324" y="431"/>
                      <a:pt x="344" y="422"/>
                      <a:pt x="364" y="415"/>
                    </a:cubicBezTo>
                    <a:cubicBezTo>
                      <a:pt x="428" y="397"/>
                      <a:pt x="467" y="446"/>
                      <a:pt x="513" y="444"/>
                    </a:cubicBezTo>
                    <a:cubicBezTo>
                      <a:pt x="477" y="442"/>
                      <a:pt x="435" y="396"/>
                      <a:pt x="379" y="410"/>
                    </a:cubicBezTo>
                    <a:cubicBezTo>
                      <a:pt x="443" y="390"/>
                      <a:pt x="510" y="383"/>
                      <a:pt x="559" y="402"/>
                    </a:cubicBezTo>
                    <a:cubicBezTo>
                      <a:pt x="559" y="457"/>
                      <a:pt x="493" y="439"/>
                      <a:pt x="406" y="459"/>
                    </a:cubicBezTo>
                    <a:cubicBezTo>
                      <a:pt x="318" y="480"/>
                      <a:pt x="266" y="466"/>
                      <a:pt x="275" y="457"/>
                    </a:cubicBezTo>
                    <a:close/>
                    <a:moveTo>
                      <a:pt x="151" y="420"/>
                    </a:moveTo>
                    <a:cubicBezTo>
                      <a:pt x="174" y="444"/>
                      <a:pt x="226" y="447"/>
                      <a:pt x="254" y="444"/>
                    </a:cubicBezTo>
                    <a:cubicBezTo>
                      <a:pt x="210" y="491"/>
                      <a:pt x="163" y="468"/>
                      <a:pt x="151" y="420"/>
                    </a:cubicBezTo>
                    <a:close/>
                    <a:moveTo>
                      <a:pt x="217" y="363"/>
                    </a:moveTo>
                    <a:cubicBezTo>
                      <a:pt x="195" y="394"/>
                      <a:pt x="143" y="408"/>
                      <a:pt x="136" y="382"/>
                    </a:cubicBezTo>
                    <a:cubicBezTo>
                      <a:pt x="129" y="356"/>
                      <a:pt x="164" y="345"/>
                      <a:pt x="217" y="363"/>
                    </a:cubicBezTo>
                    <a:close/>
                    <a:moveTo>
                      <a:pt x="180" y="267"/>
                    </a:moveTo>
                    <a:cubicBezTo>
                      <a:pt x="153" y="294"/>
                      <a:pt x="99" y="300"/>
                      <a:pt x="96" y="273"/>
                    </a:cubicBezTo>
                    <a:cubicBezTo>
                      <a:pt x="94" y="246"/>
                      <a:pt x="131" y="241"/>
                      <a:pt x="180" y="267"/>
                    </a:cubicBezTo>
                    <a:close/>
                    <a:moveTo>
                      <a:pt x="85" y="155"/>
                    </a:moveTo>
                    <a:cubicBezTo>
                      <a:pt x="90" y="126"/>
                      <a:pt x="129" y="132"/>
                      <a:pt x="173" y="172"/>
                    </a:cubicBezTo>
                    <a:cubicBezTo>
                      <a:pt x="137" y="192"/>
                      <a:pt x="80" y="183"/>
                      <a:pt x="85" y="155"/>
                    </a:cubicBezTo>
                    <a:close/>
                    <a:moveTo>
                      <a:pt x="51" y="58"/>
                    </a:moveTo>
                    <a:cubicBezTo>
                      <a:pt x="60" y="30"/>
                      <a:pt x="114" y="49"/>
                      <a:pt x="148" y="98"/>
                    </a:cubicBezTo>
                    <a:cubicBezTo>
                      <a:pt x="86" y="102"/>
                      <a:pt x="42" y="85"/>
                      <a:pt x="51" y="58"/>
                    </a:cubicBezTo>
                    <a:close/>
                  </a:path>
                </a:pathLst>
              </a:custGeom>
              <a:solidFill>
                <a:srgbClr val="000000">
                  <a:alpha val="0"/>
                </a:srgbClr>
              </a:solidFill>
              <a:ln w="9525">
                <a:noFill/>
                <a:round/>
              </a:ln>
            </p:spPr>
            <p:txBody>
              <a:bodyPr/>
              <a:lstStyle/>
              <a:p>
                <a:endParaRPr lang="zh-CN" altLang="en-US"/>
              </a:p>
            </p:txBody>
          </p:sp>
          <p:sp>
            <p:nvSpPr>
              <p:cNvPr id="51" name="Freeform 818"/>
              <p:cNvSpPr>
                <a:spLocks noEditPoints="1"/>
              </p:cNvSpPr>
              <p:nvPr/>
            </p:nvSpPr>
            <p:spPr bwMode="auto">
              <a:xfrm>
                <a:off x="8542" y="2300"/>
                <a:ext cx="1066" cy="1557"/>
              </a:xfrm>
              <a:custGeom>
                <a:avLst/>
                <a:gdLst/>
                <a:ahLst/>
                <a:cxnLst>
                  <a:cxn ang="0">
                    <a:pos x="64" y="268"/>
                  </a:cxn>
                  <a:cxn ang="0">
                    <a:pos x="178" y="361"/>
                  </a:cxn>
                  <a:cxn ang="0">
                    <a:pos x="165" y="619"/>
                  </a:cxn>
                  <a:cxn ang="0">
                    <a:pos x="255" y="423"/>
                  </a:cxn>
                  <a:cxn ang="0">
                    <a:pos x="415" y="0"/>
                  </a:cxn>
                  <a:cxn ang="0">
                    <a:pos x="43" y="183"/>
                  </a:cxn>
                  <a:cxn ang="0">
                    <a:pos x="185" y="460"/>
                  </a:cxn>
                  <a:cxn ang="0">
                    <a:pos x="162" y="584"/>
                  </a:cxn>
                  <a:cxn ang="0">
                    <a:pos x="93" y="154"/>
                  </a:cxn>
                  <a:cxn ang="0">
                    <a:pos x="191" y="148"/>
                  </a:cxn>
                  <a:cxn ang="0">
                    <a:pos x="93" y="154"/>
                  </a:cxn>
                  <a:cxn ang="0">
                    <a:pos x="218" y="279"/>
                  </a:cxn>
                  <a:cxn ang="0">
                    <a:pos x="272" y="243"/>
                  </a:cxn>
                  <a:cxn ang="0">
                    <a:pos x="352" y="137"/>
                  </a:cxn>
                  <a:cxn ang="0">
                    <a:pos x="241" y="299"/>
                  </a:cxn>
                  <a:cxn ang="0">
                    <a:pos x="272" y="243"/>
                  </a:cxn>
                  <a:cxn ang="0">
                    <a:pos x="213" y="287"/>
                  </a:cxn>
                  <a:cxn ang="0">
                    <a:pos x="315" y="236"/>
                  </a:cxn>
                  <a:cxn ang="0">
                    <a:pos x="279" y="343"/>
                  </a:cxn>
                  <a:cxn ang="0">
                    <a:pos x="255" y="162"/>
                  </a:cxn>
                  <a:cxn ang="0">
                    <a:pos x="328" y="93"/>
                  </a:cxn>
                  <a:cxn ang="0">
                    <a:pos x="194" y="272"/>
                  </a:cxn>
                  <a:cxn ang="0">
                    <a:pos x="289" y="115"/>
                  </a:cxn>
                  <a:cxn ang="0">
                    <a:pos x="140" y="122"/>
                  </a:cxn>
                  <a:cxn ang="0">
                    <a:pos x="289" y="115"/>
                  </a:cxn>
                  <a:cxn ang="0">
                    <a:pos x="153" y="110"/>
                  </a:cxn>
                  <a:cxn ang="0">
                    <a:pos x="348" y="17"/>
                  </a:cxn>
                  <a:cxn ang="0">
                    <a:pos x="178" y="106"/>
                  </a:cxn>
                  <a:cxn ang="0">
                    <a:pos x="301" y="20"/>
                  </a:cxn>
                  <a:cxn ang="0">
                    <a:pos x="132" y="112"/>
                  </a:cxn>
                  <a:cxn ang="0">
                    <a:pos x="384" y="17"/>
                  </a:cxn>
                  <a:cxn ang="0">
                    <a:pos x="353" y="17"/>
                  </a:cxn>
                  <a:cxn ang="0">
                    <a:pos x="398" y="21"/>
                  </a:cxn>
                  <a:cxn ang="0">
                    <a:pos x="251" y="247"/>
                  </a:cxn>
                  <a:cxn ang="0">
                    <a:pos x="398" y="21"/>
                  </a:cxn>
                  <a:cxn ang="0">
                    <a:pos x="353" y="284"/>
                  </a:cxn>
                  <a:cxn ang="0">
                    <a:pos x="399" y="48"/>
                  </a:cxn>
                  <a:cxn ang="0">
                    <a:pos x="315" y="370"/>
                  </a:cxn>
                  <a:cxn ang="0">
                    <a:pos x="360" y="135"/>
                  </a:cxn>
                  <a:cxn ang="0">
                    <a:pos x="337" y="328"/>
                  </a:cxn>
                  <a:cxn ang="0">
                    <a:pos x="319" y="404"/>
                  </a:cxn>
                  <a:cxn ang="0">
                    <a:pos x="216" y="354"/>
                  </a:cxn>
                  <a:cxn ang="0">
                    <a:pos x="216" y="354"/>
                  </a:cxn>
                  <a:cxn ang="0">
                    <a:pos x="209" y="293"/>
                  </a:cxn>
                  <a:cxn ang="0">
                    <a:pos x="278" y="305"/>
                  </a:cxn>
                  <a:cxn ang="0">
                    <a:pos x="154" y="299"/>
                  </a:cxn>
                  <a:cxn ang="0">
                    <a:pos x="154" y="299"/>
                  </a:cxn>
                  <a:cxn ang="0">
                    <a:pos x="252" y="166"/>
                  </a:cxn>
                  <a:cxn ang="0">
                    <a:pos x="160" y="223"/>
                  </a:cxn>
                  <a:cxn ang="0">
                    <a:pos x="95" y="193"/>
                  </a:cxn>
                  <a:cxn ang="0">
                    <a:pos x="194" y="148"/>
                  </a:cxn>
                  <a:cxn ang="0">
                    <a:pos x="168" y="200"/>
                  </a:cxn>
                  <a:cxn ang="0">
                    <a:pos x="87" y="203"/>
                  </a:cxn>
                  <a:cxn ang="0">
                    <a:pos x="87" y="203"/>
                  </a:cxn>
                  <a:cxn ang="0">
                    <a:pos x="66" y="170"/>
                  </a:cxn>
                </a:cxnLst>
                <a:rect l="0" t="0" r="r" b="b"/>
                <a:pathLst>
                  <a:path w="451" h="659">
                    <a:moveTo>
                      <a:pt x="43" y="183"/>
                    </a:moveTo>
                    <a:cubicBezTo>
                      <a:pt x="83" y="203"/>
                      <a:pt x="33" y="236"/>
                      <a:pt x="64" y="268"/>
                    </a:cubicBezTo>
                    <a:cubicBezTo>
                      <a:pt x="94" y="299"/>
                      <a:pt x="126" y="283"/>
                      <a:pt x="130" y="322"/>
                    </a:cubicBezTo>
                    <a:cubicBezTo>
                      <a:pt x="134" y="360"/>
                      <a:pt x="151" y="360"/>
                      <a:pt x="178" y="361"/>
                    </a:cubicBezTo>
                    <a:cubicBezTo>
                      <a:pt x="204" y="362"/>
                      <a:pt x="210" y="369"/>
                      <a:pt x="173" y="416"/>
                    </a:cubicBezTo>
                    <a:cubicBezTo>
                      <a:pt x="137" y="463"/>
                      <a:pt x="124" y="578"/>
                      <a:pt x="165" y="619"/>
                    </a:cubicBezTo>
                    <a:cubicBezTo>
                      <a:pt x="207" y="659"/>
                      <a:pt x="227" y="609"/>
                      <a:pt x="214" y="553"/>
                    </a:cubicBezTo>
                    <a:cubicBezTo>
                      <a:pt x="201" y="498"/>
                      <a:pt x="229" y="392"/>
                      <a:pt x="255" y="423"/>
                    </a:cubicBezTo>
                    <a:cubicBezTo>
                      <a:pt x="280" y="455"/>
                      <a:pt x="319" y="460"/>
                      <a:pt x="350" y="355"/>
                    </a:cubicBezTo>
                    <a:cubicBezTo>
                      <a:pt x="382" y="250"/>
                      <a:pt x="451" y="12"/>
                      <a:pt x="415" y="0"/>
                    </a:cubicBezTo>
                    <a:cubicBezTo>
                      <a:pt x="347" y="3"/>
                      <a:pt x="142" y="25"/>
                      <a:pt x="85" y="68"/>
                    </a:cubicBezTo>
                    <a:cubicBezTo>
                      <a:pt x="28" y="112"/>
                      <a:pt x="4" y="164"/>
                      <a:pt x="43" y="183"/>
                    </a:cubicBezTo>
                    <a:close/>
                    <a:moveTo>
                      <a:pt x="162" y="584"/>
                    </a:moveTo>
                    <a:cubicBezTo>
                      <a:pt x="151" y="540"/>
                      <a:pt x="164" y="499"/>
                      <a:pt x="185" y="460"/>
                    </a:cubicBezTo>
                    <a:cubicBezTo>
                      <a:pt x="167" y="496"/>
                      <a:pt x="186" y="540"/>
                      <a:pt x="197" y="572"/>
                    </a:cubicBezTo>
                    <a:cubicBezTo>
                      <a:pt x="208" y="603"/>
                      <a:pt x="172" y="621"/>
                      <a:pt x="162" y="584"/>
                    </a:cubicBezTo>
                    <a:close/>
                    <a:moveTo>
                      <a:pt x="93" y="154"/>
                    </a:moveTo>
                    <a:cubicBezTo>
                      <a:pt x="93" y="154"/>
                      <a:pt x="93" y="154"/>
                      <a:pt x="93" y="154"/>
                    </a:cubicBezTo>
                    <a:cubicBezTo>
                      <a:pt x="117" y="131"/>
                      <a:pt x="152" y="145"/>
                      <a:pt x="191" y="148"/>
                    </a:cubicBezTo>
                    <a:cubicBezTo>
                      <a:pt x="191" y="148"/>
                      <a:pt x="191" y="148"/>
                      <a:pt x="191" y="148"/>
                    </a:cubicBezTo>
                    <a:cubicBezTo>
                      <a:pt x="146" y="192"/>
                      <a:pt x="122" y="201"/>
                      <a:pt x="90" y="185"/>
                    </a:cubicBezTo>
                    <a:cubicBezTo>
                      <a:pt x="87" y="175"/>
                      <a:pt x="88" y="164"/>
                      <a:pt x="93" y="154"/>
                    </a:cubicBezTo>
                    <a:close/>
                    <a:moveTo>
                      <a:pt x="213" y="287"/>
                    </a:moveTo>
                    <a:cubicBezTo>
                      <a:pt x="214" y="284"/>
                      <a:pt x="216" y="281"/>
                      <a:pt x="218" y="279"/>
                    </a:cubicBezTo>
                    <a:cubicBezTo>
                      <a:pt x="238" y="269"/>
                      <a:pt x="255" y="259"/>
                      <a:pt x="274" y="241"/>
                    </a:cubicBezTo>
                    <a:cubicBezTo>
                      <a:pt x="273" y="241"/>
                      <a:pt x="273" y="242"/>
                      <a:pt x="272" y="243"/>
                    </a:cubicBezTo>
                    <a:cubicBezTo>
                      <a:pt x="273" y="242"/>
                      <a:pt x="273" y="241"/>
                      <a:pt x="274" y="241"/>
                    </a:cubicBezTo>
                    <a:cubicBezTo>
                      <a:pt x="295" y="221"/>
                      <a:pt x="319" y="190"/>
                      <a:pt x="352" y="137"/>
                    </a:cubicBezTo>
                    <a:cubicBezTo>
                      <a:pt x="340" y="159"/>
                      <a:pt x="328" y="188"/>
                      <a:pt x="312" y="225"/>
                    </a:cubicBezTo>
                    <a:cubicBezTo>
                      <a:pt x="298" y="246"/>
                      <a:pt x="265" y="284"/>
                      <a:pt x="241" y="299"/>
                    </a:cubicBezTo>
                    <a:cubicBezTo>
                      <a:pt x="243" y="297"/>
                      <a:pt x="251" y="292"/>
                      <a:pt x="251" y="292"/>
                    </a:cubicBezTo>
                    <a:cubicBezTo>
                      <a:pt x="261" y="278"/>
                      <a:pt x="267" y="252"/>
                      <a:pt x="272" y="243"/>
                    </a:cubicBezTo>
                    <a:cubicBezTo>
                      <a:pt x="260" y="262"/>
                      <a:pt x="250" y="289"/>
                      <a:pt x="241" y="299"/>
                    </a:cubicBezTo>
                    <a:cubicBezTo>
                      <a:pt x="225" y="309"/>
                      <a:pt x="213" y="308"/>
                      <a:pt x="213" y="287"/>
                    </a:cubicBezTo>
                    <a:close/>
                    <a:moveTo>
                      <a:pt x="279" y="343"/>
                    </a:moveTo>
                    <a:cubicBezTo>
                      <a:pt x="286" y="311"/>
                      <a:pt x="298" y="275"/>
                      <a:pt x="315" y="236"/>
                    </a:cubicBezTo>
                    <a:cubicBezTo>
                      <a:pt x="302" y="278"/>
                      <a:pt x="331" y="313"/>
                      <a:pt x="307" y="381"/>
                    </a:cubicBezTo>
                    <a:cubicBezTo>
                      <a:pt x="285" y="406"/>
                      <a:pt x="269" y="396"/>
                      <a:pt x="279" y="343"/>
                    </a:cubicBezTo>
                    <a:close/>
                    <a:moveTo>
                      <a:pt x="194" y="272"/>
                    </a:moveTo>
                    <a:cubicBezTo>
                      <a:pt x="224" y="259"/>
                      <a:pt x="224" y="197"/>
                      <a:pt x="255" y="162"/>
                    </a:cubicBezTo>
                    <a:cubicBezTo>
                      <a:pt x="255" y="162"/>
                      <a:pt x="255" y="162"/>
                      <a:pt x="255" y="162"/>
                    </a:cubicBezTo>
                    <a:cubicBezTo>
                      <a:pt x="282" y="140"/>
                      <a:pt x="306" y="116"/>
                      <a:pt x="328" y="93"/>
                    </a:cubicBezTo>
                    <a:cubicBezTo>
                      <a:pt x="295" y="126"/>
                      <a:pt x="293" y="220"/>
                      <a:pt x="239" y="254"/>
                    </a:cubicBezTo>
                    <a:cubicBezTo>
                      <a:pt x="222" y="263"/>
                      <a:pt x="207" y="269"/>
                      <a:pt x="194" y="272"/>
                    </a:cubicBezTo>
                    <a:close/>
                    <a:moveTo>
                      <a:pt x="289" y="115"/>
                    </a:moveTo>
                    <a:cubicBezTo>
                      <a:pt x="289" y="115"/>
                      <a:pt x="289" y="115"/>
                      <a:pt x="289" y="115"/>
                    </a:cubicBezTo>
                    <a:cubicBezTo>
                      <a:pt x="204" y="180"/>
                      <a:pt x="143" y="110"/>
                      <a:pt x="99" y="146"/>
                    </a:cubicBezTo>
                    <a:cubicBezTo>
                      <a:pt x="107" y="136"/>
                      <a:pt x="120" y="127"/>
                      <a:pt x="140" y="122"/>
                    </a:cubicBezTo>
                    <a:cubicBezTo>
                      <a:pt x="216" y="118"/>
                      <a:pt x="280" y="93"/>
                      <a:pt x="358" y="46"/>
                    </a:cubicBezTo>
                    <a:cubicBezTo>
                      <a:pt x="350" y="57"/>
                      <a:pt x="323" y="85"/>
                      <a:pt x="289" y="115"/>
                    </a:cubicBezTo>
                    <a:close/>
                    <a:moveTo>
                      <a:pt x="178" y="106"/>
                    </a:moveTo>
                    <a:cubicBezTo>
                      <a:pt x="169" y="108"/>
                      <a:pt x="160" y="109"/>
                      <a:pt x="153" y="110"/>
                    </a:cubicBezTo>
                    <a:cubicBezTo>
                      <a:pt x="236" y="94"/>
                      <a:pt x="245" y="28"/>
                      <a:pt x="307" y="20"/>
                    </a:cubicBezTo>
                    <a:cubicBezTo>
                      <a:pt x="320" y="18"/>
                      <a:pt x="334" y="18"/>
                      <a:pt x="348" y="17"/>
                    </a:cubicBezTo>
                    <a:cubicBezTo>
                      <a:pt x="303" y="21"/>
                      <a:pt x="285" y="69"/>
                      <a:pt x="208" y="99"/>
                    </a:cubicBezTo>
                    <a:cubicBezTo>
                      <a:pt x="198" y="102"/>
                      <a:pt x="188" y="104"/>
                      <a:pt x="178" y="106"/>
                    </a:cubicBezTo>
                    <a:close/>
                    <a:moveTo>
                      <a:pt x="126" y="81"/>
                    </a:moveTo>
                    <a:cubicBezTo>
                      <a:pt x="176" y="40"/>
                      <a:pt x="240" y="26"/>
                      <a:pt x="301" y="20"/>
                    </a:cubicBezTo>
                    <a:cubicBezTo>
                      <a:pt x="246" y="27"/>
                      <a:pt x="220" y="100"/>
                      <a:pt x="132" y="112"/>
                    </a:cubicBezTo>
                    <a:cubicBezTo>
                      <a:pt x="132" y="112"/>
                      <a:pt x="132" y="112"/>
                      <a:pt x="132" y="112"/>
                    </a:cubicBezTo>
                    <a:cubicBezTo>
                      <a:pt x="85" y="117"/>
                      <a:pt x="98" y="102"/>
                      <a:pt x="126" y="81"/>
                    </a:cubicBezTo>
                    <a:close/>
                    <a:moveTo>
                      <a:pt x="384" y="17"/>
                    </a:moveTo>
                    <a:cubicBezTo>
                      <a:pt x="368" y="22"/>
                      <a:pt x="308" y="65"/>
                      <a:pt x="235" y="91"/>
                    </a:cubicBezTo>
                    <a:cubicBezTo>
                      <a:pt x="293" y="69"/>
                      <a:pt x="313" y="19"/>
                      <a:pt x="353" y="17"/>
                    </a:cubicBezTo>
                    <a:cubicBezTo>
                      <a:pt x="363" y="17"/>
                      <a:pt x="374" y="17"/>
                      <a:pt x="384" y="17"/>
                    </a:cubicBezTo>
                    <a:close/>
                    <a:moveTo>
                      <a:pt x="398" y="21"/>
                    </a:moveTo>
                    <a:cubicBezTo>
                      <a:pt x="398" y="21"/>
                      <a:pt x="331" y="200"/>
                      <a:pt x="256" y="244"/>
                    </a:cubicBezTo>
                    <a:cubicBezTo>
                      <a:pt x="254" y="245"/>
                      <a:pt x="253" y="246"/>
                      <a:pt x="251" y="247"/>
                    </a:cubicBezTo>
                    <a:cubicBezTo>
                      <a:pt x="297" y="217"/>
                      <a:pt x="295" y="137"/>
                      <a:pt x="328" y="93"/>
                    </a:cubicBezTo>
                    <a:cubicBezTo>
                      <a:pt x="355" y="65"/>
                      <a:pt x="378" y="39"/>
                      <a:pt x="398" y="21"/>
                    </a:cubicBezTo>
                    <a:close/>
                    <a:moveTo>
                      <a:pt x="399" y="48"/>
                    </a:moveTo>
                    <a:cubicBezTo>
                      <a:pt x="392" y="104"/>
                      <a:pt x="377" y="205"/>
                      <a:pt x="353" y="284"/>
                    </a:cubicBezTo>
                    <a:cubicBezTo>
                      <a:pt x="323" y="325"/>
                      <a:pt x="339" y="197"/>
                      <a:pt x="360" y="135"/>
                    </a:cubicBezTo>
                    <a:cubicBezTo>
                      <a:pt x="372" y="107"/>
                      <a:pt x="386" y="78"/>
                      <a:pt x="399" y="48"/>
                    </a:cubicBezTo>
                    <a:close/>
                    <a:moveTo>
                      <a:pt x="337" y="328"/>
                    </a:moveTo>
                    <a:cubicBezTo>
                      <a:pt x="330" y="345"/>
                      <a:pt x="322" y="360"/>
                      <a:pt x="315" y="370"/>
                    </a:cubicBezTo>
                    <a:cubicBezTo>
                      <a:pt x="336" y="329"/>
                      <a:pt x="306" y="279"/>
                      <a:pt x="315" y="236"/>
                    </a:cubicBezTo>
                    <a:cubicBezTo>
                      <a:pt x="328" y="204"/>
                      <a:pt x="343" y="171"/>
                      <a:pt x="360" y="135"/>
                    </a:cubicBezTo>
                    <a:cubicBezTo>
                      <a:pt x="331" y="205"/>
                      <a:pt x="320" y="314"/>
                      <a:pt x="346" y="305"/>
                    </a:cubicBezTo>
                    <a:cubicBezTo>
                      <a:pt x="343" y="313"/>
                      <a:pt x="340" y="321"/>
                      <a:pt x="337" y="328"/>
                    </a:cubicBezTo>
                    <a:close/>
                    <a:moveTo>
                      <a:pt x="259" y="391"/>
                    </a:moveTo>
                    <a:cubicBezTo>
                      <a:pt x="269" y="417"/>
                      <a:pt x="305" y="415"/>
                      <a:pt x="319" y="404"/>
                    </a:cubicBezTo>
                    <a:cubicBezTo>
                      <a:pt x="292" y="441"/>
                      <a:pt x="244" y="417"/>
                      <a:pt x="259" y="391"/>
                    </a:cubicBezTo>
                    <a:close/>
                    <a:moveTo>
                      <a:pt x="216" y="354"/>
                    </a:moveTo>
                    <a:cubicBezTo>
                      <a:pt x="237" y="353"/>
                      <a:pt x="255" y="340"/>
                      <a:pt x="270" y="325"/>
                    </a:cubicBezTo>
                    <a:cubicBezTo>
                      <a:pt x="249" y="419"/>
                      <a:pt x="209" y="372"/>
                      <a:pt x="216" y="354"/>
                    </a:cubicBezTo>
                    <a:close/>
                    <a:moveTo>
                      <a:pt x="213" y="287"/>
                    </a:moveTo>
                    <a:cubicBezTo>
                      <a:pt x="212" y="287"/>
                      <a:pt x="212" y="287"/>
                      <a:pt x="209" y="293"/>
                    </a:cubicBezTo>
                    <a:cubicBezTo>
                      <a:pt x="215" y="345"/>
                      <a:pt x="291" y="266"/>
                      <a:pt x="312" y="225"/>
                    </a:cubicBezTo>
                    <a:cubicBezTo>
                      <a:pt x="302" y="248"/>
                      <a:pt x="291" y="275"/>
                      <a:pt x="278" y="305"/>
                    </a:cubicBezTo>
                    <a:cubicBezTo>
                      <a:pt x="205" y="362"/>
                      <a:pt x="194" y="317"/>
                      <a:pt x="213" y="287"/>
                    </a:cubicBezTo>
                    <a:close/>
                    <a:moveTo>
                      <a:pt x="154" y="299"/>
                    </a:moveTo>
                    <a:cubicBezTo>
                      <a:pt x="144" y="322"/>
                      <a:pt x="170" y="340"/>
                      <a:pt x="200" y="340"/>
                    </a:cubicBezTo>
                    <a:cubicBezTo>
                      <a:pt x="148" y="355"/>
                      <a:pt x="130" y="320"/>
                      <a:pt x="154" y="299"/>
                    </a:cubicBezTo>
                    <a:close/>
                    <a:moveTo>
                      <a:pt x="160" y="223"/>
                    </a:moveTo>
                    <a:cubicBezTo>
                      <a:pt x="193" y="209"/>
                      <a:pt x="223" y="189"/>
                      <a:pt x="252" y="166"/>
                    </a:cubicBezTo>
                    <a:cubicBezTo>
                      <a:pt x="218" y="196"/>
                      <a:pt x="223" y="272"/>
                      <a:pt x="170" y="276"/>
                    </a:cubicBezTo>
                    <a:cubicBezTo>
                      <a:pt x="127" y="278"/>
                      <a:pt x="126" y="239"/>
                      <a:pt x="160" y="223"/>
                    </a:cubicBezTo>
                    <a:close/>
                    <a:moveTo>
                      <a:pt x="95" y="193"/>
                    </a:moveTo>
                    <a:cubicBezTo>
                      <a:pt x="95" y="193"/>
                      <a:pt x="95" y="193"/>
                      <a:pt x="95" y="193"/>
                    </a:cubicBezTo>
                    <a:cubicBezTo>
                      <a:pt x="117" y="220"/>
                      <a:pt x="167" y="181"/>
                      <a:pt x="194" y="148"/>
                    </a:cubicBezTo>
                    <a:cubicBezTo>
                      <a:pt x="194" y="148"/>
                      <a:pt x="194" y="148"/>
                      <a:pt x="194" y="148"/>
                    </a:cubicBezTo>
                    <a:cubicBezTo>
                      <a:pt x="221" y="150"/>
                      <a:pt x="249" y="147"/>
                      <a:pt x="278" y="126"/>
                    </a:cubicBezTo>
                    <a:cubicBezTo>
                      <a:pt x="243" y="154"/>
                      <a:pt x="204" y="183"/>
                      <a:pt x="168" y="200"/>
                    </a:cubicBezTo>
                    <a:cubicBezTo>
                      <a:pt x="133" y="216"/>
                      <a:pt x="106" y="209"/>
                      <a:pt x="95" y="193"/>
                    </a:cubicBezTo>
                    <a:close/>
                    <a:moveTo>
                      <a:pt x="87" y="203"/>
                    </a:moveTo>
                    <a:cubicBezTo>
                      <a:pt x="70" y="219"/>
                      <a:pt x="94" y="263"/>
                      <a:pt x="125" y="272"/>
                    </a:cubicBezTo>
                    <a:cubicBezTo>
                      <a:pt x="87" y="271"/>
                      <a:pt x="39" y="242"/>
                      <a:pt x="87" y="203"/>
                    </a:cubicBezTo>
                    <a:close/>
                    <a:moveTo>
                      <a:pt x="92" y="86"/>
                    </a:moveTo>
                    <a:cubicBezTo>
                      <a:pt x="54" y="113"/>
                      <a:pt x="50" y="160"/>
                      <a:pt x="66" y="170"/>
                    </a:cubicBezTo>
                    <a:cubicBezTo>
                      <a:pt x="0" y="157"/>
                      <a:pt x="55" y="104"/>
                      <a:pt x="92" y="86"/>
                    </a:cubicBezTo>
                    <a:close/>
                  </a:path>
                </a:pathLst>
              </a:custGeom>
              <a:solidFill>
                <a:srgbClr val="000000">
                  <a:alpha val="0"/>
                </a:srgbClr>
              </a:solidFill>
              <a:ln w="9525">
                <a:noFill/>
                <a:round/>
              </a:ln>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48"/>
                                        </p:tgtEl>
                                        <p:attrNameLst>
                                          <p:attrName>style.visibility</p:attrName>
                                        </p:attrNameLst>
                                      </p:cBhvr>
                                      <p:to>
                                        <p:strVal val="visible"/>
                                      </p:to>
                                    </p:set>
                                    <p:anim calcmode="lin" valueType="num">
                                      <p:cBhvr>
                                        <p:cTn id="31" dur="1000" fill="hold"/>
                                        <p:tgtEl>
                                          <p:spTgt spid="48"/>
                                        </p:tgtEl>
                                        <p:attrNameLst>
                                          <p:attrName>ppt_w</p:attrName>
                                        </p:attrNameLst>
                                      </p:cBhvr>
                                      <p:tavLst>
                                        <p:tav tm="0">
                                          <p:val>
                                            <p:fltVal val="0"/>
                                          </p:val>
                                        </p:tav>
                                        <p:tav tm="100000">
                                          <p:val>
                                            <p:strVal val="#ppt_w"/>
                                          </p:val>
                                        </p:tav>
                                      </p:tavLst>
                                    </p:anim>
                                    <p:anim calcmode="lin" valueType="num">
                                      <p:cBhvr>
                                        <p:cTn id="32" dur="1000" fill="hold"/>
                                        <p:tgtEl>
                                          <p:spTgt spid="48"/>
                                        </p:tgtEl>
                                        <p:attrNameLst>
                                          <p:attrName>ppt_h</p:attrName>
                                        </p:attrNameLst>
                                      </p:cBhvr>
                                      <p:tavLst>
                                        <p:tav tm="0">
                                          <p:val>
                                            <p:fltVal val="0"/>
                                          </p:val>
                                        </p:tav>
                                        <p:tav tm="100000">
                                          <p:val>
                                            <p:strVal val="#ppt_h"/>
                                          </p:val>
                                        </p:tav>
                                      </p:tavLst>
                                    </p:anim>
                                    <p:anim calcmode="lin" valueType="num">
                                      <p:cBhvr>
                                        <p:cTn id="33" dur="1000" fill="hold"/>
                                        <p:tgtEl>
                                          <p:spTgt spid="48"/>
                                        </p:tgtEl>
                                        <p:attrNameLst>
                                          <p:attrName>style.rotation</p:attrName>
                                        </p:attrNameLst>
                                      </p:cBhvr>
                                      <p:tavLst>
                                        <p:tav tm="0">
                                          <p:val>
                                            <p:fltVal val="90"/>
                                          </p:val>
                                        </p:tav>
                                        <p:tav tm="100000">
                                          <p:val>
                                            <p:fltVal val="0"/>
                                          </p:val>
                                        </p:tav>
                                      </p:tavLst>
                                    </p:anim>
                                    <p:animEffect transition="in" filter="fade">
                                      <p:cBhvr>
                                        <p:cTn id="34" dur="1000"/>
                                        <p:tgtEl>
                                          <p:spTgt spid="48"/>
                                        </p:tgtEl>
                                      </p:cBhvr>
                                    </p:animEffect>
                                  </p:childTnLst>
                                </p:cTn>
                              </p:par>
                              <p:par>
                                <p:cTn id="35" presetID="6" presetClass="emph" presetSubtype="0" repeatCount="indefinite" autoRev="1" fill="hold" nodeType="withEffect">
                                  <p:stCondLst>
                                    <p:cond delay="0"/>
                                  </p:stCondLst>
                                  <p:childTnLst>
                                    <p:animScale>
                                      <p:cBhvr>
                                        <p:cTn id="36" dur="500" fill="hold"/>
                                        <p:tgtEl>
                                          <p:spTgt spid="37"/>
                                        </p:tgtEl>
                                      </p:cBhvr>
                                      <p:by x="100000" y="60000"/>
                                    </p:animScale>
                                  </p:childTnLst>
                                </p:cTn>
                              </p:par>
                              <p:par>
                                <p:cTn id="37" presetID="0" presetClass="path" presetSubtype="0" accel="50000" decel="50000" fill="hold" nodeType="withEffect">
                                  <p:stCondLst>
                                    <p:cond delay="0"/>
                                  </p:stCondLst>
                                  <p:childTnLst>
                                    <p:animMotion origin="layout" path="M -6.25E-7 -3.23699E-6 C 0.0293 0.00578 0.05872 0.01179 0.06302 0.03607 C 0.06732 0.06035 0.02278 0.13179 0.02617 0.1459 C 0.02956 0.16 0.07643 0.11353 0.08333 0.12046 C 0.09023 0.1274 0.0625 0.18104 0.06784 0.18821 C 0.07318 0.19538 0.10456 0.16 0.11549 0.16278 C 0.12643 0.16555 0.12148 0.20185 0.13333 0.20509 C 0.14518 0.20833 0.16601 0.19491 0.18685 0.18174 " pathEditMode="relative" ptsTypes="aaaaaaaA">
                                      <p:cBhvr>
                                        <p:cTn id="38" dur="3000" fill="hold"/>
                                        <p:tgtEl>
                                          <p:spTgt spid="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8" grpId="0" animBg="1"/>
      <p:bldP spid="4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90750" y="764909"/>
            <a:ext cx="7776864" cy="5842935"/>
          </a:xfrm>
        </p:spPr>
      </p:pic>
      <p:pic>
        <p:nvPicPr>
          <p:cNvPr id="5" name="Picture 3" descr="未标题-1"/>
          <p:cNvPicPr>
            <a:picLocks noChangeAspect="1" noChangeArrowheads="1"/>
          </p:cNvPicPr>
          <p:nvPr/>
        </p:nvPicPr>
        <p:blipFill>
          <a:blip r:embed="rId3" cstate="print"/>
          <a:srcRect/>
          <a:stretch>
            <a:fillRect/>
          </a:stretch>
        </p:blipFill>
        <p:spPr bwMode="auto">
          <a:xfrm>
            <a:off x="-169490" y="3299249"/>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18742" y="735514"/>
            <a:ext cx="7848872" cy="5871122"/>
          </a:xfrm>
        </p:spPr>
      </p:pic>
      <p:pic>
        <p:nvPicPr>
          <p:cNvPr id="5" name="Picture 3" descr="未标题-1"/>
          <p:cNvPicPr>
            <a:picLocks noChangeAspect="1" noChangeArrowheads="1"/>
          </p:cNvPicPr>
          <p:nvPr/>
        </p:nvPicPr>
        <p:blipFill>
          <a:blip r:embed="rId3" cstate="print"/>
          <a:srcRect/>
          <a:stretch>
            <a:fillRect/>
          </a:stretch>
        </p:blipFill>
        <p:spPr bwMode="auto">
          <a:xfrm>
            <a:off x="-69945" y="3298041"/>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90750" y="762159"/>
            <a:ext cx="7848872" cy="5886654"/>
          </a:xfrm>
        </p:spPr>
      </p:pic>
      <p:pic>
        <p:nvPicPr>
          <p:cNvPr id="5" name="Picture 3" descr="未标题-1"/>
          <p:cNvPicPr>
            <a:picLocks noChangeAspect="1" noChangeArrowheads="1"/>
          </p:cNvPicPr>
          <p:nvPr/>
        </p:nvPicPr>
        <p:blipFill>
          <a:blip r:embed="rId3" cstate="print"/>
          <a:srcRect/>
          <a:stretch>
            <a:fillRect/>
          </a:stretch>
        </p:blipFill>
        <p:spPr bwMode="auto">
          <a:xfrm>
            <a:off x="-69945" y="3285778"/>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86882" y="762159"/>
            <a:ext cx="7760838" cy="5835987"/>
          </a:xfrm>
        </p:spPr>
      </p:pic>
      <p:pic>
        <p:nvPicPr>
          <p:cNvPr id="5" name="Picture 3" descr="未标题-1"/>
          <p:cNvPicPr>
            <a:picLocks noChangeAspect="1" noChangeArrowheads="1"/>
          </p:cNvPicPr>
          <p:nvPr/>
        </p:nvPicPr>
        <p:blipFill>
          <a:blip r:embed="rId3" cstate="print"/>
          <a:srcRect/>
          <a:stretch>
            <a:fillRect/>
          </a:stretch>
        </p:blipFill>
        <p:spPr bwMode="auto">
          <a:xfrm>
            <a:off x="-69945" y="3289551"/>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494806" y="762158"/>
            <a:ext cx="7822486" cy="5835987"/>
          </a:xfrm>
        </p:spPr>
      </p:pic>
      <p:pic>
        <p:nvPicPr>
          <p:cNvPr id="5" name="Picture 3" descr="未标题-1"/>
          <p:cNvPicPr>
            <a:picLocks noChangeAspect="1" noChangeArrowheads="1"/>
          </p:cNvPicPr>
          <p:nvPr/>
        </p:nvPicPr>
        <p:blipFill>
          <a:blip r:embed="rId3" cstate="print"/>
          <a:srcRect/>
          <a:stretch>
            <a:fillRect/>
          </a:stretch>
        </p:blipFill>
        <p:spPr bwMode="auto">
          <a:xfrm>
            <a:off x="-127726" y="3261269"/>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78782" y="762159"/>
            <a:ext cx="7848872" cy="5886655"/>
          </a:xfrm>
        </p:spPr>
      </p:pic>
      <p:pic>
        <p:nvPicPr>
          <p:cNvPr id="5" name="Picture 3" descr="未标题-1"/>
          <p:cNvPicPr>
            <a:picLocks noChangeAspect="1" noChangeArrowheads="1"/>
          </p:cNvPicPr>
          <p:nvPr/>
        </p:nvPicPr>
        <p:blipFill>
          <a:blip r:embed="rId3" cstate="print"/>
          <a:srcRect/>
          <a:stretch>
            <a:fillRect/>
          </a:stretch>
        </p:blipFill>
        <p:spPr bwMode="auto">
          <a:xfrm>
            <a:off x="-69945" y="3213770"/>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134766" y="763783"/>
            <a:ext cx="7848872" cy="5865999"/>
          </a:xfrm>
        </p:spPr>
      </p:pic>
      <p:pic>
        <p:nvPicPr>
          <p:cNvPr id="5" name="Picture 3" descr="未标题-1"/>
          <p:cNvPicPr>
            <a:picLocks noChangeAspect="1" noChangeArrowheads="1"/>
          </p:cNvPicPr>
          <p:nvPr/>
        </p:nvPicPr>
        <p:blipFill>
          <a:blip r:embed="rId3" cstate="print"/>
          <a:srcRect/>
          <a:stretch>
            <a:fillRect/>
          </a:stretch>
        </p:blipFill>
        <p:spPr bwMode="auto">
          <a:xfrm>
            <a:off x="-69945" y="3213770"/>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50790" y="762158"/>
            <a:ext cx="7781314" cy="5835987"/>
          </a:xfrm>
        </p:spPr>
      </p:pic>
      <p:pic>
        <p:nvPicPr>
          <p:cNvPr id="5" name="Picture 3" descr="未标题-1"/>
          <p:cNvPicPr>
            <a:picLocks noChangeAspect="1" noChangeArrowheads="1"/>
          </p:cNvPicPr>
          <p:nvPr/>
        </p:nvPicPr>
        <p:blipFill>
          <a:blip r:embed="rId3" cstate="print"/>
          <a:srcRect/>
          <a:stretch>
            <a:fillRect/>
          </a:stretch>
        </p:blipFill>
        <p:spPr bwMode="auto">
          <a:xfrm>
            <a:off x="-69945" y="3285471"/>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98763" y="731200"/>
            <a:ext cx="7992888" cy="5962949"/>
          </a:xfrm>
        </p:spPr>
      </p:pic>
      <p:pic>
        <p:nvPicPr>
          <p:cNvPr id="5" name="Picture 3" descr="未标题-1"/>
          <p:cNvPicPr>
            <a:picLocks noChangeAspect="1" noChangeArrowheads="1"/>
          </p:cNvPicPr>
          <p:nvPr/>
        </p:nvPicPr>
        <p:blipFill>
          <a:blip r:embed="rId3" cstate="print"/>
          <a:srcRect/>
          <a:stretch>
            <a:fillRect/>
          </a:stretch>
        </p:blipFill>
        <p:spPr bwMode="auto">
          <a:xfrm>
            <a:off x="-69945" y="3285778"/>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134766" y="762158"/>
            <a:ext cx="8083054" cy="5835987"/>
          </a:xfrm>
        </p:spPr>
      </p:pic>
      <p:pic>
        <p:nvPicPr>
          <p:cNvPr id="5" name="Picture 3" descr="未标题-1"/>
          <p:cNvPicPr>
            <a:picLocks noChangeAspect="1" noChangeArrowheads="1"/>
          </p:cNvPicPr>
          <p:nvPr/>
        </p:nvPicPr>
        <p:blipFill>
          <a:blip r:embed="rId3" cstate="print"/>
          <a:srcRect/>
          <a:stretch>
            <a:fillRect/>
          </a:stretch>
        </p:blipFill>
        <p:spPr bwMode="auto">
          <a:xfrm>
            <a:off x="-69945" y="3289550"/>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片1.jpg"/>
          <p:cNvPicPr>
            <a:picLocks noChangeAspect="1"/>
          </p:cNvPicPr>
          <p:nvPr/>
        </p:nvPicPr>
        <p:blipFill>
          <a:blip r:embed="rId2" cstate="print"/>
          <a:stretch>
            <a:fillRect/>
          </a:stretch>
        </p:blipFill>
        <p:spPr>
          <a:xfrm>
            <a:off x="761866" y="5238518"/>
            <a:ext cx="1547126" cy="1306689"/>
          </a:xfrm>
          <a:prstGeom prst="ellipse">
            <a:avLst/>
          </a:prstGeom>
        </p:spPr>
      </p:pic>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任务二    竖向设计的内容、步骤和原则</a:t>
            </a:r>
            <a:endParaRPr lang="zh-CN" altLang="en-US" dirty="0"/>
          </a:p>
        </p:txBody>
      </p:sp>
      <p:sp>
        <p:nvSpPr>
          <p:cNvPr id="4" name="矩形 3"/>
          <p:cNvSpPr/>
          <p:nvPr/>
        </p:nvSpPr>
        <p:spPr>
          <a:xfrm>
            <a:off x="952340" y="762158"/>
            <a:ext cx="3714292" cy="381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b="1" dirty="0" smtClean="0">
              <a:solidFill>
                <a:schemeClr val="accent6">
                  <a:lumMod val="75000"/>
                </a:schemeClr>
              </a:solidFill>
              <a:latin typeface="微软雅黑" panose="020B0503020204020204" pitchFamily="34" charset="-122"/>
              <a:ea typeface="微软雅黑" panose="020B0503020204020204" pitchFamily="34" charset="-122"/>
            </a:endParaRP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11221398" y="5906885"/>
            <a:ext cx="969058" cy="96940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282607" y="5976144"/>
            <a:ext cx="649722" cy="64995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圆角矩形 11"/>
          <p:cNvSpPr/>
          <p:nvPr/>
        </p:nvSpPr>
        <p:spPr>
          <a:xfrm>
            <a:off x="1381463" y="1429067"/>
            <a:ext cx="10332801" cy="4215305"/>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800" dirty="0" smtClean="0">
                <a:solidFill>
                  <a:schemeClr val="tx1"/>
                </a:solidFill>
                <a:latin typeface="微软雅黑" panose="020B0503020204020204" pitchFamily="34" charset="-122"/>
                <a:ea typeface="微软雅黑" panose="020B0503020204020204" pitchFamily="34" charset="-122"/>
              </a:rPr>
              <a:t>竖向设计又称为地形设计，是对原有地形、地貌进行工程结构和艺术造型的改造设计，最终绘制竖向设计图。在造园过程中，原地形通常不能完全满足造园的要求，所以在充分利用原地形的情况下必须进行适当的改造。</a:t>
            </a:r>
          </a:p>
          <a:p>
            <a:pPr indent="609600">
              <a:lnSpc>
                <a:spcPct val="150000"/>
              </a:lnSpc>
            </a:pPr>
            <a:r>
              <a:rPr lang="zh-CN" altLang="en-US" sz="1800" dirty="0" smtClean="0">
                <a:solidFill>
                  <a:schemeClr val="tx1"/>
                </a:solidFill>
                <a:latin typeface="微软雅黑" panose="020B0503020204020204" pitchFamily="34" charset="-122"/>
                <a:ea typeface="微软雅黑" panose="020B0503020204020204" pitchFamily="34" charset="-122"/>
              </a:rPr>
              <a:t>竖向设计图是根据设计平面图及原地形图绘制的地形详图，借助标注高程的方法，表示地形在竖直方向上的变化情况及各造园要素之间位置高低的相互关系，主要体现园林地形、地貌、建筑物、植物和园林道路系统的高程等内容。</a:t>
            </a:r>
          </a:p>
          <a:p>
            <a:pPr indent="609600">
              <a:lnSpc>
                <a:spcPct val="150000"/>
              </a:lnSpc>
            </a:pPr>
            <a:r>
              <a:rPr lang="zh-CN" altLang="en-US" sz="1800" dirty="0" smtClean="0">
                <a:solidFill>
                  <a:schemeClr val="tx1"/>
                </a:solidFill>
                <a:latin typeface="微软雅黑" panose="020B0503020204020204" pitchFamily="34" charset="-122"/>
                <a:ea typeface="微软雅黑" panose="020B0503020204020204" pitchFamily="34" charset="-122"/>
              </a:rPr>
              <a:t>竖向设计的任务就是从最大限度地发挥园林的综合能力出发，统筹安排园内各种景点、设施和地貌景观之间的关系，使地上设施和地下设施之间、山水之间、园内与园外之间在高程上有合理的关系。</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74726" y="762158"/>
            <a:ext cx="7848872" cy="5845345"/>
          </a:xfrm>
        </p:spPr>
      </p:pic>
      <p:pic>
        <p:nvPicPr>
          <p:cNvPr id="5" name="Picture 3" descr="未标题-1"/>
          <p:cNvPicPr>
            <a:picLocks noChangeAspect="1" noChangeArrowheads="1"/>
          </p:cNvPicPr>
          <p:nvPr/>
        </p:nvPicPr>
        <p:blipFill>
          <a:blip r:embed="rId3" cstate="print"/>
          <a:srcRect/>
          <a:stretch>
            <a:fillRect/>
          </a:stretch>
        </p:blipFill>
        <p:spPr bwMode="auto">
          <a:xfrm>
            <a:off x="-69945" y="3310131"/>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74726" y="768424"/>
            <a:ext cx="8259680" cy="5829722"/>
          </a:xfrm>
        </p:spPr>
      </p:pic>
      <p:pic>
        <p:nvPicPr>
          <p:cNvPr id="5" name="Picture 3" descr="未标题-1"/>
          <p:cNvPicPr>
            <a:picLocks noChangeAspect="1" noChangeArrowheads="1"/>
          </p:cNvPicPr>
          <p:nvPr/>
        </p:nvPicPr>
        <p:blipFill>
          <a:blip r:embed="rId3" cstate="print"/>
          <a:srcRect/>
          <a:stretch>
            <a:fillRect/>
          </a:stretch>
        </p:blipFill>
        <p:spPr bwMode="auto">
          <a:xfrm>
            <a:off x="-69945" y="3310976"/>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Picture 2"/>
          <p:cNvPicPr>
            <a:picLocks noGrp="1" noChangeAspect="1" noChangeArrowheads="1"/>
          </p:cNvPicPr>
          <p:nvPr>
            <p:ph idx="1"/>
          </p:nvPr>
        </p:nvPicPr>
        <p:blipFill>
          <a:blip r:embed="rId2" cstate="print"/>
          <a:srcRect/>
          <a:stretch>
            <a:fillRect/>
          </a:stretch>
        </p:blipFill>
        <p:spPr bwMode="auto">
          <a:xfrm>
            <a:off x="2926854" y="1341562"/>
            <a:ext cx="6084232" cy="4176464"/>
          </a:xfrm>
          <a:prstGeom prst="rect">
            <a:avLst/>
          </a:prstGeom>
          <a:noFill/>
          <a:ln w="9525">
            <a:noFill/>
            <a:miter lim="800000"/>
            <a:headEnd/>
            <a:tailEnd/>
          </a:ln>
          <a:effectLst/>
        </p:spPr>
      </p:pic>
      <p:pic>
        <p:nvPicPr>
          <p:cNvPr id="5" name="Picture 3" descr="未标题-1"/>
          <p:cNvPicPr>
            <a:picLocks noChangeAspect="1" noChangeArrowheads="1"/>
          </p:cNvPicPr>
          <p:nvPr/>
        </p:nvPicPr>
        <p:blipFill>
          <a:blip r:embed="rId3" cstate="print"/>
          <a:srcRect/>
          <a:stretch>
            <a:fillRect/>
          </a:stretch>
        </p:blipFill>
        <p:spPr bwMode="auto">
          <a:xfrm>
            <a:off x="-69945" y="3285778"/>
            <a:ext cx="1358931" cy="3308595"/>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任务五</a:t>
            </a:r>
            <a:r>
              <a:rPr lang="en-US" altLang="en-US" dirty="0" smtClean="0"/>
              <a:t>    </a:t>
            </a:r>
            <a:r>
              <a:rPr lang="zh-CN" altLang="en-US" dirty="0" smtClean="0"/>
              <a:t>土方工程施工</a:t>
            </a:r>
          </a:p>
        </p:txBody>
      </p:sp>
      <p:sp>
        <p:nvSpPr>
          <p:cNvPr id="4" name="矩形 3"/>
          <p:cNvSpPr/>
          <p:nvPr/>
        </p:nvSpPr>
        <p:spPr>
          <a:xfrm>
            <a:off x="952340" y="762158"/>
            <a:ext cx="3523816" cy="480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三、土方工程施工步骤</a:t>
            </a:r>
          </a:p>
        </p:txBody>
      </p:sp>
      <p:grpSp>
        <p:nvGrpSpPr>
          <p:cNvPr id="3" name="组合 4"/>
          <p:cNvGrpSpPr/>
          <p:nvPr/>
        </p:nvGrpSpPr>
        <p:grpSpPr>
          <a:xfrm>
            <a:off x="476149" y="1387150"/>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Picture 3" descr="未标题-1"/>
          <p:cNvPicPr>
            <a:picLocks noChangeAspect="1" noChangeArrowheads="1"/>
          </p:cNvPicPr>
          <p:nvPr/>
        </p:nvPicPr>
        <p:blipFill>
          <a:blip r:embed="rId2" cstate="print"/>
          <a:srcRect/>
          <a:stretch>
            <a:fillRect/>
          </a:stretch>
        </p:blipFill>
        <p:spPr bwMode="auto">
          <a:xfrm>
            <a:off x="94414" y="2769044"/>
            <a:ext cx="1571636" cy="3826469"/>
          </a:xfrm>
          <a:prstGeom prst="rect">
            <a:avLst/>
          </a:prstGeom>
          <a:noFill/>
        </p:spPr>
      </p:pic>
      <p:pic>
        <p:nvPicPr>
          <p:cNvPr id="13"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圆角矩形 13"/>
          <p:cNvSpPr/>
          <p:nvPr/>
        </p:nvSpPr>
        <p:spPr>
          <a:xfrm>
            <a:off x="952340" y="1238521"/>
            <a:ext cx="2785412" cy="476364"/>
          </a:xfrm>
          <a:prstGeom prst="round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457200">
              <a:lnSpc>
                <a:spcPct val="150000"/>
              </a:lnSpc>
            </a:pPr>
            <a:r>
              <a:rPr lang="zh-CN" altLang="en-US" sz="2000" b="1" dirty="0" smtClean="0">
                <a:solidFill>
                  <a:srgbClr val="C00000"/>
                </a:solidFill>
                <a:latin typeface="楷体_GB2312" pitchFamily="49" charset="-122"/>
                <a:ea typeface="楷体_GB2312" pitchFamily="49" charset="-122"/>
              </a:rPr>
              <a:t>（三）土方施工</a:t>
            </a:r>
          </a:p>
        </p:txBody>
      </p:sp>
      <p:sp>
        <p:nvSpPr>
          <p:cNvPr id="16" name="圆角矩形 15"/>
          <p:cNvSpPr/>
          <p:nvPr/>
        </p:nvSpPr>
        <p:spPr>
          <a:xfrm>
            <a:off x="1414686" y="2300023"/>
            <a:ext cx="7901084" cy="3827050"/>
          </a:xfrm>
          <a:prstGeom prst="round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sz="1600" b="1" dirty="0" smtClean="0">
                <a:solidFill>
                  <a:schemeClr val="tx1"/>
                </a:solidFill>
                <a:latin typeface="微软雅黑" panose="020B0503020204020204" pitchFamily="34" charset="-122"/>
                <a:ea typeface="微软雅黑" panose="020B0503020204020204" pitchFamily="34" charset="-122"/>
              </a:rPr>
              <a:t>4</a:t>
            </a:r>
            <a:r>
              <a:rPr lang="zh-CN" altLang="en-US" sz="1600" b="1" dirty="0" smtClean="0">
                <a:solidFill>
                  <a:schemeClr val="tx1"/>
                </a:solidFill>
                <a:latin typeface="微软雅黑" panose="020B0503020204020204" pitchFamily="34" charset="-122"/>
                <a:ea typeface="微软雅黑" panose="020B0503020204020204" pitchFamily="34" charset="-122"/>
              </a:rPr>
              <a:t>．土方压实</a:t>
            </a:r>
          </a:p>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土方压实可分为人工压实和机械压实。人工压实可采用夯、硪、碾等工具；机械压实可采用推土机、拖拉机、碾压机械（包括平碾、振动碾和羊足碾）、振动压路机和打夯机等机械。</a:t>
            </a:r>
          </a:p>
          <a:p>
            <a:pPr indent="4572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压实工作必须分层进行，且要做到均匀一致；压实松土时，夯压工具应先轻后重；压实工作应自边缘开始逐渐向中间收拢，否则边缘土方外挤易引起坍落。</a:t>
            </a:r>
          </a:p>
          <a:p>
            <a:pPr algn="ctr"/>
            <a:endParaRPr lang="zh-CN" altLang="en-US" dirty="0"/>
          </a:p>
        </p:txBody>
      </p:sp>
      <p:pic>
        <p:nvPicPr>
          <p:cNvPr id="12" name="Picture 2"/>
          <p:cNvPicPr>
            <a:picLocks noChangeAspect="1" noChangeArrowheads="1"/>
          </p:cNvPicPr>
          <p:nvPr/>
        </p:nvPicPr>
        <p:blipFill>
          <a:blip r:embed="rId4" cstate="print"/>
          <a:srcRect/>
          <a:stretch>
            <a:fillRect/>
          </a:stretch>
        </p:blipFill>
        <p:spPr bwMode="auto">
          <a:xfrm>
            <a:off x="8251922" y="765382"/>
            <a:ext cx="3807098" cy="25146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edge">
                                      <p:cBhvr>
                                        <p:cTn id="19" dur="2000"/>
                                        <p:tgtEl>
                                          <p:spTgt spid="16"/>
                                        </p:tgtEl>
                                      </p:cBhvr>
                                    </p:animEffect>
                                  </p:childTnLst>
                                </p:cTn>
                              </p:par>
                              <p:par>
                                <p:cTn id="20" presetID="4"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851205" y="762159"/>
            <a:ext cx="7984978" cy="5835987"/>
          </a:xfrm>
        </p:spPr>
      </p:pic>
      <p:pic>
        <p:nvPicPr>
          <p:cNvPr id="5" name="Picture 3" descr="未标题-1"/>
          <p:cNvPicPr>
            <a:picLocks noChangeAspect="1" noChangeArrowheads="1"/>
          </p:cNvPicPr>
          <p:nvPr/>
        </p:nvPicPr>
        <p:blipFill>
          <a:blip r:embed="rId3" cstate="print"/>
          <a:srcRect/>
          <a:stretch>
            <a:fillRect/>
          </a:stretch>
        </p:blipFill>
        <p:spPr bwMode="auto">
          <a:xfrm>
            <a:off x="94414" y="2769044"/>
            <a:ext cx="1571636" cy="3826469"/>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90750" y="762159"/>
            <a:ext cx="7776864" cy="5832648"/>
          </a:xfrm>
        </p:spPr>
      </p:pic>
      <p:pic>
        <p:nvPicPr>
          <p:cNvPr id="5" name="Picture 3" descr="未标题-1"/>
          <p:cNvPicPr>
            <a:picLocks noChangeAspect="1" noChangeArrowheads="1"/>
          </p:cNvPicPr>
          <p:nvPr/>
        </p:nvPicPr>
        <p:blipFill>
          <a:blip r:embed="rId3" cstate="print"/>
          <a:srcRect/>
          <a:stretch>
            <a:fillRect/>
          </a:stretch>
        </p:blipFill>
        <p:spPr bwMode="auto">
          <a:xfrm>
            <a:off x="94414" y="2769044"/>
            <a:ext cx="1571636" cy="3826469"/>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58701" y="753928"/>
            <a:ext cx="7788859" cy="5844217"/>
          </a:xfrm>
        </p:spPr>
      </p:pic>
      <p:pic>
        <p:nvPicPr>
          <p:cNvPr id="5" name="Picture 3" descr="未标题-1"/>
          <p:cNvPicPr>
            <a:picLocks noChangeAspect="1" noChangeArrowheads="1"/>
          </p:cNvPicPr>
          <p:nvPr/>
        </p:nvPicPr>
        <p:blipFill>
          <a:blip r:embed="rId3" cstate="print"/>
          <a:srcRect/>
          <a:stretch>
            <a:fillRect/>
          </a:stretch>
        </p:blipFill>
        <p:spPr bwMode="auto">
          <a:xfrm>
            <a:off x="94414" y="2769044"/>
            <a:ext cx="1571636" cy="3826469"/>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18742" y="762159"/>
            <a:ext cx="7776864" cy="5840334"/>
          </a:xfrm>
        </p:spPr>
      </p:pic>
      <p:pic>
        <p:nvPicPr>
          <p:cNvPr id="5" name="Picture 3" descr="未标题-1"/>
          <p:cNvPicPr>
            <a:picLocks noChangeAspect="1" noChangeArrowheads="1"/>
          </p:cNvPicPr>
          <p:nvPr/>
        </p:nvPicPr>
        <p:blipFill>
          <a:blip r:embed="rId3" cstate="print"/>
          <a:srcRect/>
          <a:stretch>
            <a:fillRect/>
          </a:stretch>
        </p:blipFill>
        <p:spPr bwMode="auto">
          <a:xfrm>
            <a:off x="94414" y="2769044"/>
            <a:ext cx="1571636" cy="3826469"/>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50790" y="762158"/>
            <a:ext cx="8400283" cy="5835987"/>
          </a:xfrm>
        </p:spPr>
      </p:pic>
      <p:pic>
        <p:nvPicPr>
          <p:cNvPr id="5" name="Picture 3" descr="未标题-1"/>
          <p:cNvPicPr>
            <a:picLocks noChangeAspect="1" noChangeArrowheads="1"/>
          </p:cNvPicPr>
          <p:nvPr/>
        </p:nvPicPr>
        <p:blipFill>
          <a:blip r:embed="rId3" cstate="print"/>
          <a:srcRect/>
          <a:stretch>
            <a:fillRect/>
          </a:stretch>
        </p:blipFill>
        <p:spPr bwMode="auto">
          <a:xfrm>
            <a:off x="94414" y="2769044"/>
            <a:ext cx="1571636" cy="3826469"/>
          </a:xfrm>
          <a:prstGeom prst="rect">
            <a:avLst/>
          </a:prstGeom>
          <a:noFill/>
        </p:spPr>
      </p:pic>
      <p:pic>
        <p:nvPicPr>
          <p:cNvPr id="6" name="Picture 3" descr="E:\我的PPT库\PPT图标库\2000种网站或论坛PNG图片图标\png-183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5" name="矩形 4"/>
          <p:cNvSpPr/>
          <p:nvPr/>
        </p:nvSpPr>
        <p:spPr>
          <a:xfrm>
            <a:off x="3358902" y="5594514"/>
            <a:ext cx="7198140" cy="412421"/>
          </a:xfrm>
          <a:prstGeom prst="rect">
            <a:avLst/>
          </a:prstGeom>
        </p:spPr>
        <p:txBody>
          <a:bodyPr wrap="square">
            <a:spAutoFit/>
          </a:bodyPr>
          <a:lstStyle/>
          <a:p>
            <a:pPr indent="342900">
              <a:lnSpc>
                <a:spcPct val="130000"/>
              </a:lnSpc>
            </a:pPr>
            <a:r>
              <a:rPr lang="zh-CN" altLang="en-US" sz="1600" dirty="0">
                <a:solidFill>
                  <a:srgbClr val="FF9300"/>
                </a:solidFill>
                <a:latin typeface="微软雅黑" panose="020B0503020204020204" pitchFamily="34" charset="-122"/>
                <a:ea typeface="微软雅黑" panose="020B0503020204020204" pitchFamily="34" charset="-122"/>
              </a:rPr>
              <a:t>图</a:t>
            </a:r>
            <a:r>
              <a:rPr lang="en-US" altLang="zh-CN" sz="1600" dirty="0" smtClean="0">
                <a:solidFill>
                  <a:srgbClr val="FF9300"/>
                </a:solidFill>
                <a:latin typeface="微软雅黑" panose="020B0503020204020204" pitchFamily="34" charset="-122"/>
                <a:ea typeface="微软雅黑" panose="020B0503020204020204" pitchFamily="34" charset="-122"/>
              </a:rPr>
              <a:t>1  </a:t>
            </a:r>
            <a:r>
              <a:rPr lang="zh-CN" altLang="en-US" sz="1600" dirty="0">
                <a:solidFill>
                  <a:srgbClr val="FF9300"/>
                </a:solidFill>
                <a:latin typeface="微软雅黑" panose="020B0503020204020204" pitchFamily="34" charset="-122"/>
                <a:ea typeface="微软雅黑" panose="020B0503020204020204" pitchFamily="34" charset="-122"/>
              </a:rPr>
              <a:t>某景区“</a:t>
            </a:r>
            <a:r>
              <a:rPr lang="en-US" altLang="zh-CN" sz="1600" dirty="0">
                <a:solidFill>
                  <a:srgbClr val="FF9300"/>
                </a:solidFill>
                <a:latin typeface="微软雅黑" panose="020B0503020204020204" pitchFamily="34" charset="-122"/>
                <a:ea typeface="微软雅黑" panose="020B0503020204020204" pitchFamily="34" charset="-122"/>
              </a:rPr>
              <a:t>T”</a:t>
            </a:r>
            <a:r>
              <a:rPr lang="zh-CN" altLang="en-US" sz="1600" dirty="0">
                <a:solidFill>
                  <a:srgbClr val="FF9300"/>
                </a:solidFill>
                <a:latin typeface="微软雅黑" panose="020B0503020204020204" pitchFamily="34" charset="-122"/>
                <a:ea typeface="微软雅黑" panose="020B0503020204020204" pitchFamily="34" charset="-122"/>
              </a:rPr>
              <a:t>字形广场挖填方区划图</a:t>
            </a:r>
          </a:p>
        </p:txBody>
      </p:sp>
      <p:pic>
        <p:nvPicPr>
          <p:cNvPr id="7" name="Picture 11"/>
          <p:cNvPicPr>
            <a:picLocks noGrp="1" noChangeAspect="1" noChangeArrowheads="1"/>
          </p:cNvPicPr>
          <p:nvPr>
            <p:ph idx="1"/>
          </p:nvPr>
        </p:nvPicPr>
        <p:blipFill>
          <a:blip r:embed="rId2" cstate="print"/>
          <a:srcRect/>
          <a:stretch>
            <a:fillRect/>
          </a:stretch>
        </p:blipFill>
        <p:spPr bwMode="auto">
          <a:xfrm>
            <a:off x="3430910" y="912321"/>
            <a:ext cx="4852529" cy="4527550"/>
          </a:xfrm>
          <a:prstGeom prst="rect">
            <a:avLst/>
          </a:prstGeom>
          <a:noFill/>
          <a:ln w="9525">
            <a:noFill/>
            <a:miter lim="800000"/>
            <a:headEnd/>
            <a:tailEnd/>
          </a:ln>
          <a:effectLst/>
        </p:spPr>
      </p:pic>
      <p:pic>
        <p:nvPicPr>
          <p:cNvPr id="6"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descr="未标题-1"/>
          <p:cNvPicPr>
            <a:picLocks noChangeAspect="1" noChangeArrowheads="1"/>
          </p:cNvPicPr>
          <p:nvPr/>
        </p:nvPicPr>
        <p:blipFill>
          <a:blip r:embed="rId4" cstate="print"/>
          <a:srcRect/>
          <a:stretch>
            <a:fillRect/>
          </a:stretch>
        </p:blipFill>
        <p:spPr bwMode="auto">
          <a:xfrm>
            <a:off x="94414" y="2769044"/>
            <a:ext cx="1571636" cy="38264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任务二    竖向设计的内容、步骤和原则</a:t>
            </a:r>
            <a:endParaRPr lang="zh-CN" altLang="en-US" dirty="0"/>
          </a:p>
        </p:txBody>
      </p:sp>
      <p:sp>
        <p:nvSpPr>
          <p:cNvPr id="4" name="矩形 3"/>
          <p:cNvSpPr/>
          <p:nvPr/>
        </p:nvSpPr>
        <p:spPr>
          <a:xfrm>
            <a:off x="952340" y="762158"/>
            <a:ext cx="4095246" cy="476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一、竖向设计的内容和步骤</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11221398" y="5906885"/>
            <a:ext cx="969058" cy="96940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E:\我的设计素材库\精美靓丽的中国风png图标169张@锐普PPT 本本\本本 (59).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82607" y="5976144"/>
            <a:ext cx="649722" cy="649957"/>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圆角矩形 13"/>
          <p:cNvSpPr/>
          <p:nvPr/>
        </p:nvSpPr>
        <p:spPr>
          <a:xfrm>
            <a:off x="1810228" y="1714885"/>
            <a:ext cx="10000018" cy="4382545"/>
          </a:xfrm>
          <a:prstGeom prst="roundRect">
            <a:avLst/>
          </a:prstGeom>
          <a:solidFill>
            <a:srgbClr val="E5FE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园林竖向设计的内容有以下几种：</a:t>
            </a:r>
          </a:p>
          <a:p>
            <a:pPr indent="609600">
              <a:lnSpc>
                <a:spcPct val="150000"/>
              </a:lnSpc>
            </a:pPr>
            <a:r>
              <a:rPr lang="en-US" sz="1600" b="1" dirty="0" smtClean="0">
                <a:solidFill>
                  <a:srgbClr val="C00000"/>
                </a:solidFill>
                <a:latin typeface="微软雅黑" panose="020B0503020204020204" pitchFamily="34" charset="-122"/>
                <a:ea typeface="微软雅黑" panose="020B0503020204020204" pitchFamily="34" charset="-122"/>
              </a:rPr>
              <a:t>1</a:t>
            </a:r>
            <a:r>
              <a:rPr lang="zh-CN" altLang="en-US" sz="1600" b="1" dirty="0" smtClean="0">
                <a:solidFill>
                  <a:srgbClr val="C00000"/>
                </a:solidFill>
                <a:latin typeface="微软雅黑" panose="020B0503020204020204" pitchFamily="34" charset="-122"/>
                <a:ea typeface="微软雅黑" panose="020B0503020204020204" pitchFamily="34" charset="-122"/>
              </a:rPr>
              <a:t>．园路、广场、桥涵和其他铺装场地的设计</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图纸上应以设计等高线表示出道路（或广场）的纵横坡和坡向、道桥连接处及桥面标高。在小比例图纸中则用变坡点标高来表示园路的坡度和坡向。</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在寒冷地区，冬季冰冻、多积雪。为安全起见，广场的纵坡应小于</a:t>
            </a:r>
            <a:r>
              <a:rPr lang="en-US" sz="1600" dirty="0" smtClean="0">
                <a:solidFill>
                  <a:schemeClr val="tx1"/>
                </a:solidFill>
                <a:latin typeface="微软雅黑" panose="020B0503020204020204" pitchFamily="34" charset="-122"/>
                <a:ea typeface="微软雅黑" panose="020B0503020204020204" pitchFamily="34" charset="-122"/>
              </a:rPr>
              <a:t>7%</a:t>
            </a:r>
            <a:r>
              <a:rPr lang="zh-CN" altLang="en-US" sz="1600" dirty="0" smtClean="0">
                <a:solidFill>
                  <a:schemeClr val="tx1"/>
                </a:solidFill>
                <a:latin typeface="微软雅黑" panose="020B0503020204020204" pitchFamily="34" charset="-122"/>
                <a:ea typeface="微软雅黑" panose="020B0503020204020204" pitchFamily="34" charset="-122"/>
              </a:rPr>
              <a:t>，横坡不大于</a:t>
            </a:r>
            <a:r>
              <a:rPr lang="en-US" sz="1600" dirty="0" smtClean="0">
                <a:solidFill>
                  <a:schemeClr val="tx1"/>
                </a:solidFill>
                <a:latin typeface="微软雅黑" panose="020B0503020204020204" pitchFamily="34" charset="-122"/>
                <a:ea typeface="微软雅黑" panose="020B0503020204020204" pitchFamily="34" charset="-122"/>
              </a:rPr>
              <a:t>2%</a:t>
            </a:r>
            <a:r>
              <a:rPr lang="zh-CN" altLang="en-US" sz="1600" dirty="0" smtClean="0">
                <a:solidFill>
                  <a:schemeClr val="tx1"/>
                </a:solidFill>
                <a:latin typeface="微软雅黑" panose="020B0503020204020204" pitchFamily="34" charset="-122"/>
                <a:ea typeface="微软雅黑" panose="020B0503020204020204" pitchFamily="34" charset="-122"/>
              </a:rPr>
              <a:t>；停车场的最大坡度不大于</a:t>
            </a:r>
            <a:r>
              <a:rPr lang="en-US" sz="1600" dirty="0" smtClean="0">
                <a:solidFill>
                  <a:schemeClr val="tx1"/>
                </a:solidFill>
                <a:latin typeface="微软雅黑" panose="020B0503020204020204" pitchFamily="34" charset="-122"/>
                <a:ea typeface="微软雅黑" panose="020B0503020204020204" pitchFamily="34" charset="-122"/>
              </a:rPr>
              <a:t>2.5%</a:t>
            </a:r>
            <a:r>
              <a:rPr lang="zh-CN" altLang="en-US" sz="1600" dirty="0" smtClean="0">
                <a:solidFill>
                  <a:schemeClr val="tx1"/>
                </a:solidFill>
                <a:latin typeface="微软雅黑" panose="020B0503020204020204" pitchFamily="34" charset="-122"/>
                <a:ea typeface="微软雅黑" panose="020B0503020204020204" pitchFamily="34" charset="-122"/>
              </a:rPr>
              <a:t>；一般园路的坡度不应超过</a:t>
            </a:r>
            <a:r>
              <a:rPr lang="en-US" sz="1600" dirty="0" smtClean="0">
                <a:solidFill>
                  <a:schemeClr val="tx1"/>
                </a:solidFill>
                <a:latin typeface="微软雅黑" panose="020B0503020204020204" pitchFamily="34" charset="-122"/>
                <a:ea typeface="微软雅黑" panose="020B0503020204020204" pitchFamily="34" charset="-122"/>
              </a:rPr>
              <a:t>8%</a:t>
            </a:r>
            <a:r>
              <a:rPr lang="zh-CN" altLang="en-US" sz="1600" dirty="0" smtClean="0">
                <a:solidFill>
                  <a:schemeClr val="tx1"/>
                </a:solidFill>
                <a:latin typeface="微软雅黑" panose="020B0503020204020204" pitchFamily="34" charset="-122"/>
                <a:ea typeface="微软雅黑" panose="020B0503020204020204" pitchFamily="34" charset="-122"/>
              </a:rPr>
              <a:t>。超过此值应设台阶，台阶应集中设置。为了游人行走安全，避免设置单级台阶。另外，为方便伤残人员使用轮椅和游人推童车游园，在设置台阶处应附设坡道。</a:t>
            </a:r>
          </a:p>
          <a:p>
            <a:pPr indent="609600">
              <a:lnSpc>
                <a:spcPct val="150000"/>
              </a:lnSpc>
            </a:pPr>
            <a:r>
              <a:rPr lang="en-US" sz="1600" b="1" dirty="0" smtClean="0">
                <a:solidFill>
                  <a:srgbClr val="C00000"/>
                </a:solidFill>
                <a:latin typeface="微软雅黑" panose="020B0503020204020204" pitchFamily="34" charset="-122"/>
                <a:ea typeface="微软雅黑" panose="020B0503020204020204" pitchFamily="34" charset="-122"/>
              </a:rPr>
              <a:t>2</a:t>
            </a:r>
            <a:r>
              <a:rPr lang="zh-CN" altLang="en-US" sz="1600" b="1" dirty="0" smtClean="0">
                <a:solidFill>
                  <a:srgbClr val="C00000"/>
                </a:solidFill>
                <a:latin typeface="微软雅黑" panose="020B0503020204020204" pitchFamily="34" charset="-122"/>
                <a:ea typeface="微软雅黑" panose="020B0503020204020204" pitchFamily="34" charset="-122"/>
              </a:rPr>
              <a:t>．建筑和建筑小品的设计</a:t>
            </a:r>
          </a:p>
          <a:p>
            <a:pPr indent="609600">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建筑和建筑小品（如纪念碑、雕塑等）应标出其地坪标高及其与周围环境的高程关系。例如，在水边上的建筑或建筑小品，则要标明其与水体的关系。</a:t>
            </a:r>
          </a:p>
        </p:txBody>
      </p:sp>
      <p:sp>
        <p:nvSpPr>
          <p:cNvPr id="15" name="圆角矩形 14"/>
          <p:cNvSpPr/>
          <p:nvPr/>
        </p:nvSpPr>
        <p:spPr>
          <a:xfrm>
            <a:off x="952340" y="1238521"/>
            <a:ext cx="2761910"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（一）竖向设计内容</a:t>
            </a:r>
          </a:p>
        </p:txBody>
      </p:sp>
      <p:grpSp>
        <p:nvGrpSpPr>
          <p:cNvPr id="12" name="Group 505"/>
          <p:cNvGrpSpPr/>
          <p:nvPr/>
        </p:nvGrpSpPr>
        <p:grpSpPr bwMode="auto">
          <a:xfrm>
            <a:off x="665918" y="4715678"/>
            <a:ext cx="1428760" cy="1833563"/>
            <a:chOff x="3000" y="2304"/>
            <a:chExt cx="721" cy="1153"/>
          </a:xfrm>
        </p:grpSpPr>
        <p:grpSp>
          <p:nvGrpSpPr>
            <p:cNvPr id="13" name="Group 506"/>
            <p:cNvGrpSpPr/>
            <p:nvPr/>
          </p:nvGrpSpPr>
          <p:grpSpPr bwMode="auto">
            <a:xfrm>
              <a:off x="3031" y="2304"/>
              <a:ext cx="690" cy="1153"/>
              <a:chOff x="3031" y="2304"/>
              <a:chExt cx="690" cy="1153"/>
            </a:xfrm>
          </p:grpSpPr>
          <p:sp>
            <p:nvSpPr>
              <p:cNvPr id="18" name="Freeform 507"/>
              <p:cNvSpPr/>
              <p:nvPr/>
            </p:nvSpPr>
            <p:spPr bwMode="auto">
              <a:xfrm>
                <a:off x="3386" y="3109"/>
                <a:ext cx="300" cy="333"/>
              </a:xfrm>
              <a:custGeom>
                <a:avLst/>
                <a:gdLst/>
                <a:ahLst/>
                <a:cxnLst>
                  <a:cxn ang="0">
                    <a:pos x="0" y="90"/>
                  </a:cxn>
                  <a:cxn ang="0">
                    <a:pos x="66" y="105"/>
                  </a:cxn>
                  <a:cxn ang="0">
                    <a:pos x="132" y="105"/>
                  </a:cxn>
                  <a:cxn ang="0">
                    <a:pos x="146" y="151"/>
                  </a:cxn>
                  <a:cxn ang="0">
                    <a:pos x="132" y="188"/>
                  </a:cxn>
                  <a:cxn ang="0">
                    <a:pos x="132" y="219"/>
                  </a:cxn>
                  <a:cxn ang="0">
                    <a:pos x="118" y="279"/>
                  </a:cxn>
                  <a:cxn ang="0">
                    <a:pos x="143" y="287"/>
                  </a:cxn>
                  <a:cxn ang="0">
                    <a:pos x="129" y="317"/>
                  </a:cxn>
                  <a:cxn ang="0">
                    <a:pos x="143" y="324"/>
                  </a:cxn>
                  <a:cxn ang="0">
                    <a:pos x="188" y="332"/>
                  </a:cxn>
                  <a:cxn ang="0">
                    <a:pos x="160" y="294"/>
                  </a:cxn>
                  <a:cxn ang="0">
                    <a:pos x="160" y="241"/>
                  </a:cxn>
                  <a:cxn ang="0">
                    <a:pos x="171" y="215"/>
                  </a:cxn>
                  <a:cxn ang="0">
                    <a:pos x="184" y="181"/>
                  </a:cxn>
                  <a:cxn ang="0">
                    <a:pos x="198" y="117"/>
                  </a:cxn>
                  <a:cxn ang="0">
                    <a:pos x="240" y="128"/>
                  </a:cxn>
                  <a:cxn ang="0">
                    <a:pos x="271" y="143"/>
                  </a:cxn>
                  <a:cxn ang="0">
                    <a:pos x="254" y="188"/>
                  </a:cxn>
                  <a:cxn ang="0">
                    <a:pos x="247" y="211"/>
                  </a:cxn>
                  <a:cxn ang="0">
                    <a:pos x="230" y="219"/>
                  </a:cxn>
                  <a:cxn ang="0">
                    <a:pos x="216" y="234"/>
                  </a:cxn>
                  <a:cxn ang="0">
                    <a:pos x="254" y="245"/>
                  </a:cxn>
                  <a:cxn ang="0">
                    <a:pos x="268" y="226"/>
                  </a:cxn>
                  <a:cxn ang="0">
                    <a:pos x="282" y="188"/>
                  </a:cxn>
                  <a:cxn ang="0">
                    <a:pos x="292" y="154"/>
                  </a:cxn>
                  <a:cxn ang="0">
                    <a:pos x="299" y="120"/>
                  </a:cxn>
                  <a:cxn ang="0">
                    <a:pos x="254" y="94"/>
                  </a:cxn>
                  <a:cxn ang="0">
                    <a:pos x="237" y="75"/>
                  </a:cxn>
                  <a:cxn ang="0">
                    <a:pos x="247" y="64"/>
                  </a:cxn>
                  <a:cxn ang="0">
                    <a:pos x="244" y="22"/>
                  </a:cxn>
                  <a:cxn ang="0">
                    <a:pos x="7" y="0"/>
                  </a:cxn>
                </a:cxnLst>
                <a:rect l="0" t="0" r="r" b="b"/>
                <a:pathLst>
                  <a:path w="300" h="333">
                    <a:moveTo>
                      <a:pt x="7" y="0"/>
                    </a:moveTo>
                    <a:lnTo>
                      <a:pt x="0" y="90"/>
                    </a:lnTo>
                    <a:lnTo>
                      <a:pt x="35" y="98"/>
                    </a:lnTo>
                    <a:lnTo>
                      <a:pt x="66" y="105"/>
                    </a:lnTo>
                    <a:lnTo>
                      <a:pt x="101" y="105"/>
                    </a:lnTo>
                    <a:lnTo>
                      <a:pt x="132" y="105"/>
                    </a:lnTo>
                    <a:lnTo>
                      <a:pt x="146" y="105"/>
                    </a:lnTo>
                    <a:lnTo>
                      <a:pt x="146" y="151"/>
                    </a:lnTo>
                    <a:lnTo>
                      <a:pt x="139" y="169"/>
                    </a:lnTo>
                    <a:lnTo>
                      <a:pt x="132" y="188"/>
                    </a:lnTo>
                    <a:lnTo>
                      <a:pt x="139" y="196"/>
                    </a:lnTo>
                    <a:lnTo>
                      <a:pt x="132" y="219"/>
                    </a:lnTo>
                    <a:lnTo>
                      <a:pt x="129" y="237"/>
                    </a:lnTo>
                    <a:lnTo>
                      <a:pt x="118" y="279"/>
                    </a:lnTo>
                    <a:lnTo>
                      <a:pt x="132" y="287"/>
                    </a:lnTo>
                    <a:lnTo>
                      <a:pt x="143" y="287"/>
                    </a:lnTo>
                    <a:lnTo>
                      <a:pt x="132" y="305"/>
                    </a:lnTo>
                    <a:lnTo>
                      <a:pt x="129" y="317"/>
                    </a:lnTo>
                    <a:lnTo>
                      <a:pt x="132" y="321"/>
                    </a:lnTo>
                    <a:lnTo>
                      <a:pt x="143" y="324"/>
                    </a:lnTo>
                    <a:lnTo>
                      <a:pt x="143" y="332"/>
                    </a:lnTo>
                    <a:lnTo>
                      <a:pt x="188" y="332"/>
                    </a:lnTo>
                    <a:lnTo>
                      <a:pt x="171" y="305"/>
                    </a:lnTo>
                    <a:lnTo>
                      <a:pt x="160" y="294"/>
                    </a:lnTo>
                    <a:lnTo>
                      <a:pt x="150" y="287"/>
                    </a:lnTo>
                    <a:lnTo>
                      <a:pt x="160" y="241"/>
                    </a:lnTo>
                    <a:lnTo>
                      <a:pt x="160" y="226"/>
                    </a:lnTo>
                    <a:lnTo>
                      <a:pt x="171" y="215"/>
                    </a:lnTo>
                    <a:lnTo>
                      <a:pt x="181" y="196"/>
                    </a:lnTo>
                    <a:lnTo>
                      <a:pt x="184" y="181"/>
                    </a:lnTo>
                    <a:lnTo>
                      <a:pt x="195" y="132"/>
                    </a:lnTo>
                    <a:lnTo>
                      <a:pt x="198" y="117"/>
                    </a:lnTo>
                    <a:lnTo>
                      <a:pt x="219" y="120"/>
                    </a:lnTo>
                    <a:lnTo>
                      <a:pt x="240" y="128"/>
                    </a:lnTo>
                    <a:lnTo>
                      <a:pt x="254" y="135"/>
                    </a:lnTo>
                    <a:lnTo>
                      <a:pt x="271" y="143"/>
                    </a:lnTo>
                    <a:lnTo>
                      <a:pt x="271" y="151"/>
                    </a:lnTo>
                    <a:lnTo>
                      <a:pt x="254" y="188"/>
                    </a:lnTo>
                    <a:lnTo>
                      <a:pt x="244" y="200"/>
                    </a:lnTo>
                    <a:lnTo>
                      <a:pt x="247" y="211"/>
                    </a:lnTo>
                    <a:lnTo>
                      <a:pt x="244" y="219"/>
                    </a:lnTo>
                    <a:lnTo>
                      <a:pt x="230" y="219"/>
                    </a:lnTo>
                    <a:lnTo>
                      <a:pt x="219" y="222"/>
                    </a:lnTo>
                    <a:lnTo>
                      <a:pt x="216" y="234"/>
                    </a:lnTo>
                    <a:lnTo>
                      <a:pt x="230" y="271"/>
                    </a:lnTo>
                    <a:lnTo>
                      <a:pt x="254" y="245"/>
                    </a:lnTo>
                    <a:lnTo>
                      <a:pt x="254" y="234"/>
                    </a:lnTo>
                    <a:lnTo>
                      <a:pt x="268" y="226"/>
                    </a:lnTo>
                    <a:lnTo>
                      <a:pt x="278" y="211"/>
                    </a:lnTo>
                    <a:lnTo>
                      <a:pt x="282" y="188"/>
                    </a:lnTo>
                    <a:lnTo>
                      <a:pt x="285" y="173"/>
                    </a:lnTo>
                    <a:lnTo>
                      <a:pt x="292" y="154"/>
                    </a:lnTo>
                    <a:lnTo>
                      <a:pt x="299" y="143"/>
                    </a:lnTo>
                    <a:lnTo>
                      <a:pt x="299" y="120"/>
                    </a:lnTo>
                    <a:lnTo>
                      <a:pt x="289" y="109"/>
                    </a:lnTo>
                    <a:lnTo>
                      <a:pt x="254" y="94"/>
                    </a:lnTo>
                    <a:lnTo>
                      <a:pt x="244" y="83"/>
                    </a:lnTo>
                    <a:lnTo>
                      <a:pt x="237" y="75"/>
                    </a:lnTo>
                    <a:lnTo>
                      <a:pt x="240" y="75"/>
                    </a:lnTo>
                    <a:lnTo>
                      <a:pt x="247" y="64"/>
                    </a:lnTo>
                    <a:lnTo>
                      <a:pt x="251" y="45"/>
                    </a:lnTo>
                    <a:lnTo>
                      <a:pt x="244" y="22"/>
                    </a:lnTo>
                    <a:lnTo>
                      <a:pt x="7" y="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19" name="Freeform 508"/>
              <p:cNvSpPr/>
              <p:nvPr/>
            </p:nvSpPr>
            <p:spPr bwMode="auto">
              <a:xfrm>
                <a:off x="3174" y="3093"/>
                <a:ext cx="220" cy="364"/>
              </a:xfrm>
              <a:custGeom>
                <a:avLst/>
                <a:gdLst/>
                <a:ahLst/>
                <a:cxnLst>
                  <a:cxn ang="0">
                    <a:pos x="7" y="0"/>
                  </a:cxn>
                  <a:cxn ang="0">
                    <a:pos x="7" y="19"/>
                  </a:cxn>
                  <a:cxn ang="0">
                    <a:pos x="7" y="38"/>
                  </a:cxn>
                  <a:cxn ang="0">
                    <a:pos x="10" y="61"/>
                  </a:cxn>
                  <a:cxn ang="0">
                    <a:pos x="17" y="72"/>
                  </a:cxn>
                  <a:cxn ang="0">
                    <a:pos x="35" y="106"/>
                  </a:cxn>
                  <a:cxn ang="0">
                    <a:pos x="17" y="155"/>
                  </a:cxn>
                  <a:cxn ang="0">
                    <a:pos x="3" y="174"/>
                  </a:cxn>
                  <a:cxn ang="0">
                    <a:pos x="0" y="197"/>
                  </a:cxn>
                  <a:cxn ang="0">
                    <a:pos x="7" y="219"/>
                  </a:cxn>
                  <a:cxn ang="0">
                    <a:pos x="7" y="242"/>
                  </a:cxn>
                  <a:cxn ang="0">
                    <a:pos x="10" y="314"/>
                  </a:cxn>
                  <a:cxn ang="0">
                    <a:pos x="35" y="321"/>
                  </a:cxn>
                  <a:cxn ang="0">
                    <a:pos x="28" y="340"/>
                  </a:cxn>
                  <a:cxn ang="0">
                    <a:pos x="35" y="359"/>
                  </a:cxn>
                  <a:cxn ang="0">
                    <a:pos x="42" y="363"/>
                  </a:cxn>
                  <a:cxn ang="0">
                    <a:pos x="76" y="363"/>
                  </a:cxn>
                  <a:cxn ang="0">
                    <a:pos x="69" y="348"/>
                  </a:cxn>
                  <a:cxn ang="0">
                    <a:pos x="52" y="321"/>
                  </a:cxn>
                  <a:cxn ang="0">
                    <a:pos x="38" y="306"/>
                  </a:cxn>
                  <a:cxn ang="0">
                    <a:pos x="28" y="242"/>
                  </a:cxn>
                  <a:cxn ang="0">
                    <a:pos x="42" y="201"/>
                  </a:cxn>
                  <a:cxn ang="0">
                    <a:pos x="45" y="182"/>
                  </a:cxn>
                  <a:cxn ang="0">
                    <a:pos x="49" y="159"/>
                  </a:cxn>
                  <a:cxn ang="0">
                    <a:pos x="73" y="178"/>
                  </a:cxn>
                  <a:cxn ang="0">
                    <a:pos x="94" y="185"/>
                  </a:cxn>
                  <a:cxn ang="0">
                    <a:pos x="122" y="193"/>
                  </a:cxn>
                  <a:cxn ang="0">
                    <a:pos x="125" y="197"/>
                  </a:cxn>
                  <a:cxn ang="0">
                    <a:pos x="136" y="212"/>
                  </a:cxn>
                  <a:cxn ang="0">
                    <a:pos x="167" y="223"/>
                  </a:cxn>
                  <a:cxn ang="0">
                    <a:pos x="167" y="227"/>
                  </a:cxn>
                  <a:cxn ang="0">
                    <a:pos x="160" y="235"/>
                  </a:cxn>
                  <a:cxn ang="0">
                    <a:pos x="160" y="238"/>
                  </a:cxn>
                  <a:cxn ang="0">
                    <a:pos x="163" y="246"/>
                  </a:cxn>
                  <a:cxn ang="0">
                    <a:pos x="156" y="257"/>
                  </a:cxn>
                  <a:cxn ang="0">
                    <a:pos x="177" y="299"/>
                  </a:cxn>
                  <a:cxn ang="0">
                    <a:pos x="184" y="284"/>
                  </a:cxn>
                  <a:cxn ang="0">
                    <a:pos x="191" y="272"/>
                  </a:cxn>
                  <a:cxn ang="0">
                    <a:pos x="195" y="212"/>
                  </a:cxn>
                  <a:cxn ang="0">
                    <a:pos x="188" y="201"/>
                  </a:cxn>
                  <a:cxn ang="0">
                    <a:pos x="170" y="201"/>
                  </a:cxn>
                  <a:cxn ang="0">
                    <a:pos x="156" y="193"/>
                  </a:cxn>
                  <a:cxn ang="0">
                    <a:pos x="149" y="182"/>
                  </a:cxn>
                  <a:cxn ang="0">
                    <a:pos x="136" y="174"/>
                  </a:cxn>
                  <a:cxn ang="0">
                    <a:pos x="118" y="151"/>
                  </a:cxn>
                  <a:cxn ang="0">
                    <a:pos x="170" y="121"/>
                  </a:cxn>
                  <a:cxn ang="0">
                    <a:pos x="177" y="99"/>
                  </a:cxn>
                  <a:cxn ang="0">
                    <a:pos x="177" y="95"/>
                  </a:cxn>
                  <a:cxn ang="0">
                    <a:pos x="212" y="106"/>
                  </a:cxn>
                  <a:cxn ang="0">
                    <a:pos x="219" y="16"/>
                  </a:cxn>
                  <a:cxn ang="0">
                    <a:pos x="7" y="0"/>
                  </a:cxn>
                  <a:cxn ang="0">
                    <a:pos x="7" y="0"/>
                  </a:cxn>
                </a:cxnLst>
                <a:rect l="0" t="0" r="r" b="b"/>
                <a:pathLst>
                  <a:path w="220" h="364">
                    <a:moveTo>
                      <a:pt x="7" y="0"/>
                    </a:moveTo>
                    <a:lnTo>
                      <a:pt x="7" y="19"/>
                    </a:lnTo>
                    <a:lnTo>
                      <a:pt x="7" y="38"/>
                    </a:lnTo>
                    <a:lnTo>
                      <a:pt x="10" y="61"/>
                    </a:lnTo>
                    <a:lnTo>
                      <a:pt x="17" y="72"/>
                    </a:lnTo>
                    <a:lnTo>
                      <a:pt x="35" y="106"/>
                    </a:lnTo>
                    <a:lnTo>
                      <a:pt x="17" y="155"/>
                    </a:lnTo>
                    <a:lnTo>
                      <a:pt x="3" y="174"/>
                    </a:lnTo>
                    <a:lnTo>
                      <a:pt x="0" y="197"/>
                    </a:lnTo>
                    <a:lnTo>
                      <a:pt x="7" y="219"/>
                    </a:lnTo>
                    <a:lnTo>
                      <a:pt x="7" y="242"/>
                    </a:lnTo>
                    <a:lnTo>
                      <a:pt x="10" y="314"/>
                    </a:lnTo>
                    <a:lnTo>
                      <a:pt x="35" y="321"/>
                    </a:lnTo>
                    <a:lnTo>
                      <a:pt x="28" y="340"/>
                    </a:lnTo>
                    <a:lnTo>
                      <a:pt x="35" y="359"/>
                    </a:lnTo>
                    <a:lnTo>
                      <a:pt x="42" y="363"/>
                    </a:lnTo>
                    <a:lnTo>
                      <a:pt x="76" y="363"/>
                    </a:lnTo>
                    <a:lnTo>
                      <a:pt x="69" y="348"/>
                    </a:lnTo>
                    <a:lnTo>
                      <a:pt x="52" y="321"/>
                    </a:lnTo>
                    <a:lnTo>
                      <a:pt x="38" y="306"/>
                    </a:lnTo>
                    <a:lnTo>
                      <a:pt x="28" y="242"/>
                    </a:lnTo>
                    <a:lnTo>
                      <a:pt x="42" y="201"/>
                    </a:lnTo>
                    <a:lnTo>
                      <a:pt x="45" y="182"/>
                    </a:lnTo>
                    <a:lnTo>
                      <a:pt x="49" y="159"/>
                    </a:lnTo>
                    <a:lnTo>
                      <a:pt x="73" y="178"/>
                    </a:lnTo>
                    <a:lnTo>
                      <a:pt x="94" y="185"/>
                    </a:lnTo>
                    <a:lnTo>
                      <a:pt x="122" y="193"/>
                    </a:lnTo>
                    <a:lnTo>
                      <a:pt x="125" y="197"/>
                    </a:lnTo>
                    <a:lnTo>
                      <a:pt x="136" y="212"/>
                    </a:lnTo>
                    <a:lnTo>
                      <a:pt x="167" y="223"/>
                    </a:lnTo>
                    <a:lnTo>
                      <a:pt x="167" y="227"/>
                    </a:lnTo>
                    <a:lnTo>
                      <a:pt x="160" y="235"/>
                    </a:lnTo>
                    <a:lnTo>
                      <a:pt x="160" y="238"/>
                    </a:lnTo>
                    <a:lnTo>
                      <a:pt x="163" y="246"/>
                    </a:lnTo>
                    <a:lnTo>
                      <a:pt x="156" y="257"/>
                    </a:lnTo>
                    <a:lnTo>
                      <a:pt x="177" y="299"/>
                    </a:lnTo>
                    <a:lnTo>
                      <a:pt x="184" y="284"/>
                    </a:lnTo>
                    <a:lnTo>
                      <a:pt x="191" y="272"/>
                    </a:lnTo>
                    <a:lnTo>
                      <a:pt x="195" y="212"/>
                    </a:lnTo>
                    <a:lnTo>
                      <a:pt x="188" y="201"/>
                    </a:lnTo>
                    <a:lnTo>
                      <a:pt x="170" y="201"/>
                    </a:lnTo>
                    <a:lnTo>
                      <a:pt x="156" y="193"/>
                    </a:lnTo>
                    <a:lnTo>
                      <a:pt x="149" y="182"/>
                    </a:lnTo>
                    <a:lnTo>
                      <a:pt x="136" y="174"/>
                    </a:lnTo>
                    <a:lnTo>
                      <a:pt x="118" y="151"/>
                    </a:lnTo>
                    <a:lnTo>
                      <a:pt x="170" y="121"/>
                    </a:lnTo>
                    <a:lnTo>
                      <a:pt x="177" y="99"/>
                    </a:lnTo>
                    <a:lnTo>
                      <a:pt x="177" y="95"/>
                    </a:lnTo>
                    <a:lnTo>
                      <a:pt x="212" y="106"/>
                    </a:lnTo>
                    <a:lnTo>
                      <a:pt x="219" y="16"/>
                    </a:lnTo>
                    <a:lnTo>
                      <a:pt x="7" y="0"/>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0" name="Freeform 509"/>
              <p:cNvSpPr/>
              <p:nvPr/>
            </p:nvSpPr>
            <p:spPr bwMode="auto">
              <a:xfrm>
                <a:off x="3031" y="2852"/>
                <a:ext cx="690" cy="280"/>
              </a:xfrm>
              <a:custGeom>
                <a:avLst/>
                <a:gdLst/>
                <a:ahLst/>
                <a:cxnLst>
                  <a:cxn ang="0">
                    <a:pos x="219" y="143"/>
                  </a:cxn>
                  <a:cxn ang="0">
                    <a:pos x="181" y="166"/>
                  </a:cxn>
                  <a:cxn ang="0">
                    <a:pos x="167" y="166"/>
                  </a:cxn>
                  <a:cxn ang="0">
                    <a:pos x="150" y="151"/>
                  </a:cxn>
                  <a:cxn ang="0">
                    <a:pos x="129" y="151"/>
                  </a:cxn>
                  <a:cxn ang="0">
                    <a:pos x="112" y="166"/>
                  </a:cxn>
                  <a:cxn ang="0">
                    <a:pos x="94" y="170"/>
                  </a:cxn>
                  <a:cxn ang="0">
                    <a:pos x="70" y="170"/>
                  </a:cxn>
                  <a:cxn ang="0">
                    <a:pos x="46" y="158"/>
                  </a:cxn>
                  <a:cxn ang="0">
                    <a:pos x="42" y="128"/>
                  </a:cxn>
                  <a:cxn ang="0">
                    <a:pos x="49" y="105"/>
                  </a:cxn>
                  <a:cxn ang="0">
                    <a:pos x="63" y="94"/>
                  </a:cxn>
                  <a:cxn ang="0">
                    <a:pos x="59" y="90"/>
                  </a:cxn>
                  <a:cxn ang="0">
                    <a:pos x="39" y="98"/>
                  </a:cxn>
                  <a:cxn ang="0">
                    <a:pos x="28" y="105"/>
                  </a:cxn>
                  <a:cxn ang="0">
                    <a:pos x="18" y="117"/>
                  </a:cxn>
                  <a:cxn ang="0">
                    <a:pos x="11" y="139"/>
                  </a:cxn>
                  <a:cxn ang="0">
                    <a:pos x="14" y="166"/>
                  </a:cxn>
                  <a:cxn ang="0">
                    <a:pos x="14" y="181"/>
                  </a:cxn>
                  <a:cxn ang="0">
                    <a:pos x="0" y="173"/>
                  </a:cxn>
                  <a:cxn ang="0">
                    <a:pos x="4" y="192"/>
                  </a:cxn>
                  <a:cxn ang="0">
                    <a:pos x="21" y="219"/>
                  </a:cxn>
                  <a:cxn ang="0">
                    <a:pos x="49" y="234"/>
                  </a:cxn>
                  <a:cxn ang="0">
                    <a:pos x="80" y="241"/>
                  </a:cxn>
                  <a:cxn ang="0">
                    <a:pos x="112" y="234"/>
                  </a:cxn>
                  <a:cxn ang="0">
                    <a:pos x="139" y="215"/>
                  </a:cxn>
                  <a:cxn ang="0">
                    <a:pos x="153" y="189"/>
                  </a:cxn>
                  <a:cxn ang="0">
                    <a:pos x="164" y="185"/>
                  </a:cxn>
                  <a:cxn ang="0">
                    <a:pos x="160" y="204"/>
                  </a:cxn>
                  <a:cxn ang="0">
                    <a:pos x="150" y="241"/>
                  </a:cxn>
                  <a:cxn ang="0">
                    <a:pos x="599" y="279"/>
                  </a:cxn>
                  <a:cxn ang="0">
                    <a:pos x="599" y="166"/>
                  </a:cxn>
                  <a:cxn ang="0">
                    <a:pos x="619" y="177"/>
                  </a:cxn>
                  <a:cxn ang="0">
                    <a:pos x="640" y="196"/>
                  </a:cxn>
                  <a:cxn ang="0">
                    <a:pos x="644" y="173"/>
                  </a:cxn>
                  <a:cxn ang="0">
                    <a:pos x="654" y="189"/>
                  </a:cxn>
                  <a:cxn ang="0">
                    <a:pos x="668" y="204"/>
                  </a:cxn>
                  <a:cxn ang="0">
                    <a:pos x="679" y="177"/>
                  </a:cxn>
                  <a:cxn ang="0">
                    <a:pos x="682" y="147"/>
                  </a:cxn>
                  <a:cxn ang="0">
                    <a:pos x="679" y="98"/>
                  </a:cxn>
                  <a:cxn ang="0">
                    <a:pos x="682" y="60"/>
                  </a:cxn>
                  <a:cxn ang="0">
                    <a:pos x="668" y="49"/>
                  </a:cxn>
                  <a:cxn ang="0">
                    <a:pos x="668" y="30"/>
                  </a:cxn>
                  <a:cxn ang="0">
                    <a:pos x="675" y="19"/>
                  </a:cxn>
                  <a:cxn ang="0">
                    <a:pos x="689" y="0"/>
                  </a:cxn>
                  <a:cxn ang="0">
                    <a:pos x="633" y="0"/>
                  </a:cxn>
                  <a:cxn ang="0">
                    <a:pos x="609" y="0"/>
                  </a:cxn>
                  <a:cxn ang="0">
                    <a:pos x="557" y="15"/>
                  </a:cxn>
                  <a:cxn ang="0">
                    <a:pos x="508" y="64"/>
                  </a:cxn>
                  <a:cxn ang="0">
                    <a:pos x="498" y="109"/>
                  </a:cxn>
                </a:cxnLst>
                <a:rect l="0" t="0" r="r" b="b"/>
                <a:pathLst>
                  <a:path w="690" h="280">
                    <a:moveTo>
                      <a:pt x="498" y="155"/>
                    </a:moveTo>
                    <a:lnTo>
                      <a:pt x="219" y="143"/>
                    </a:lnTo>
                    <a:lnTo>
                      <a:pt x="199" y="151"/>
                    </a:lnTo>
                    <a:lnTo>
                      <a:pt x="181" y="166"/>
                    </a:lnTo>
                    <a:lnTo>
                      <a:pt x="178" y="173"/>
                    </a:lnTo>
                    <a:lnTo>
                      <a:pt x="167" y="166"/>
                    </a:lnTo>
                    <a:lnTo>
                      <a:pt x="160" y="158"/>
                    </a:lnTo>
                    <a:lnTo>
                      <a:pt x="150" y="151"/>
                    </a:lnTo>
                    <a:lnTo>
                      <a:pt x="139" y="151"/>
                    </a:lnTo>
                    <a:lnTo>
                      <a:pt x="129" y="151"/>
                    </a:lnTo>
                    <a:lnTo>
                      <a:pt x="119" y="158"/>
                    </a:lnTo>
                    <a:lnTo>
                      <a:pt x="112" y="166"/>
                    </a:lnTo>
                    <a:lnTo>
                      <a:pt x="105" y="166"/>
                    </a:lnTo>
                    <a:lnTo>
                      <a:pt x="94" y="170"/>
                    </a:lnTo>
                    <a:lnTo>
                      <a:pt x="84" y="170"/>
                    </a:lnTo>
                    <a:lnTo>
                      <a:pt x="70" y="170"/>
                    </a:lnTo>
                    <a:lnTo>
                      <a:pt x="59" y="170"/>
                    </a:lnTo>
                    <a:lnTo>
                      <a:pt x="46" y="158"/>
                    </a:lnTo>
                    <a:lnTo>
                      <a:pt x="39" y="143"/>
                    </a:lnTo>
                    <a:lnTo>
                      <a:pt x="42" y="128"/>
                    </a:lnTo>
                    <a:lnTo>
                      <a:pt x="42" y="117"/>
                    </a:lnTo>
                    <a:lnTo>
                      <a:pt x="49" y="105"/>
                    </a:lnTo>
                    <a:lnTo>
                      <a:pt x="56" y="102"/>
                    </a:lnTo>
                    <a:lnTo>
                      <a:pt x="63" y="94"/>
                    </a:lnTo>
                    <a:lnTo>
                      <a:pt x="73" y="90"/>
                    </a:lnTo>
                    <a:lnTo>
                      <a:pt x="59" y="90"/>
                    </a:lnTo>
                    <a:lnTo>
                      <a:pt x="49" y="94"/>
                    </a:lnTo>
                    <a:lnTo>
                      <a:pt x="39" y="98"/>
                    </a:lnTo>
                    <a:lnTo>
                      <a:pt x="32" y="102"/>
                    </a:lnTo>
                    <a:lnTo>
                      <a:pt x="28" y="105"/>
                    </a:lnTo>
                    <a:lnTo>
                      <a:pt x="25" y="109"/>
                    </a:lnTo>
                    <a:lnTo>
                      <a:pt x="18" y="117"/>
                    </a:lnTo>
                    <a:lnTo>
                      <a:pt x="14" y="124"/>
                    </a:lnTo>
                    <a:lnTo>
                      <a:pt x="11" y="139"/>
                    </a:lnTo>
                    <a:lnTo>
                      <a:pt x="11" y="155"/>
                    </a:lnTo>
                    <a:lnTo>
                      <a:pt x="14" y="166"/>
                    </a:lnTo>
                    <a:lnTo>
                      <a:pt x="14" y="177"/>
                    </a:lnTo>
                    <a:lnTo>
                      <a:pt x="14" y="181"/>
                    </a:lnTo>
                    <a:lnTo>
                      <a:pt x="7" y="181"/>
                    </a:lnTo>
                    <a:lnTo>
                      <a:pt x="0" y="173"/>
                    </a:lnTo>
                    <a:lnTo>
                      <a:pt x="0" y="181"/>
                    </a:lnTo>
                    <a:lnTo>
                      <a:pt x="4" y="192"/>
                    </a:lnTo>
                    <a:lnTo>
                      <a:pt x="11" y="207"/>
                    </a:lnTo>
                    <a:lnTo>
                      <a:pt x="21" y="219"/>
                    </a:lnTo>
                    <a:lnTo>
                      <a:pt x="35" y="226"/>
                    </a:lnTo>
                    <a:lnTo>
                      <a:pt x="49" y="234"/>
                    </a:lnTo>
                    <a:lnTo>
                      <a:pt x="66" y="241"/>
                    </a:lnTo>
                    <a:lnTo>
                      <a:pt x="80" y="241"/>
                    </a:lnTo>
                    <a:lnTo>
                      <a:pt x="98" y="241"/>
                    </a:lnTo>
                    <a:lnTo>
                      <a:pt x="112" y="234"/>
                    </a:lnTo>
                    <a:lnTo>
                      <a:pt x="126" y="226"/>
                    </a:lnTo>
                    <a:lnTo>
                      <a:pt x="139" y="215"/>
                    </a:lnTo>
                    <a:lnTo>
                      <a:pt x="146" y="204"/>
                    </a:lnTo>
                    <a:lnTo>
                      <a:pt x="153" y="189"/>
                    </a:lnTo>
                    <a:lnTo>
                      <a:pt x="157" y="185"/>
                    </a:lnTo>
                    <a:lnTo>
                      <a:pt x="164" y="185"/>
                    </a:lnTo>
                    <a:lnTo>
                      <a:pt x="171" y="189"/>
                    </a:lnTo>
                    <a:lnTo>
                      <a:pt x="160" y="204"/>
                    </a:lnTo>
                    <a:lnTo>
                      <a:pt x="153" y="223"/>
                    </a:lnTo>
                    <a:lnTo>
                      <a:pt x="150" y="241"/>
                    </a:lnTo>
                    <a:lnTo>
                      <a:pt x="362" y="257"/>
                    </a:lnTo>
                    <a:lnTo>
                      <a:pt x="599" y="279"/>
                    </a:lnTo>
                    <a:lnTo>
                      <a:pt x="602" y="185"/>
                    </a:lnTo>
                    <a:lnTo>
                      <a:pt x="599" y="166"/>
                    </a:lnTo>
                    <a:lnTo>
                      <a:pt x="619" y="158"/>
                    </a:lnTo>
                    <a:lnTo>
                      <a:pt x="619" y="177"/>
                    </a:lnTo>
                    <a:lnTo>
                      <a:pt x="626" y="192"/>
                    </a:lnTo>
                    <a:lnTo>
                      <a:pt x="640" y="196"/>
                    </a:lnTo>
                    <a:lnTo>
                      <a:pt x="640" y="189"/>
                    </a:lnTo>
                    <a:lnTo>
                      <a:pt x="644" y="173"/>
                    </a:lnTo>
                    <a:lnTo>
                      <a:pt x="647" y="173"/>
                    </a:lnTo>
                    <a:lnTo>
                      <a:pt x="654" y="189"/>
                    </a:lnTo>
                    <a:lnTo>
                      <a:pt x="661" y="200"/>
                    </a:lnTo>
                    <a:lnTo>
                      <a:pt x="668" y="204"/>
                    </a:lnTo>
                    <a:lnTo>
                      <a:pt x="675" y="196"/>
                    </a:lnTo>
                    <a:lnTo>
                      <a:pt x="679" y="177"/>
                    </a:lnTo>
                    <a:lnTo>
                      <a:pt x="682" y="162"/>
                    </a:lnTo>
                    <a:lnTo>
                      <a:pt x="682" y="147"/>
                    </a:lnTo>
                    <a:lnTo>
                      <a:pt x="682" y="128"/>
                    </a:lnTo>
                    <a:lnTo>
                      <a:pt x="679" y="98"/>
                    </a:lnTo>
                    <a:lnTo>
                      <a:pt x="675" y="68"/>
                    </a:lnTo>
                    <a:lnTo>
                      <a:pt x="682" y="60"/>
                    </a:lnTo>
                    <a:lnTo>
                      <a:pt x="675" y="49"/>
                    </a:lnTo>
                    <a:lnTo>
                      <a:pt x="668" y="49"/>
                    </a:lnTo>
                    <a:lnTo>
                      <a:pt x="672" y="37"/>
                    </a:lnTo>
                    <a:lnTo>
                      <a:pt x="668" y="30"/>
                    </a:lnTo>
                    <a:lnTo>
                      <a:pt x="665" y="26"/>
                    </a:lnTo>
                    <a:lnTo>
                      <a:pt x="675" y="19"/>
                    </a:lnTo>
                    <a:lnTo>
                      <a:pt x="682" y="11"/>
                    </a:lnTo>
                    <a:lnTo>
                      <a:pt x="689" y="0"/>
                    </a:lnTo>
                    <a:lnTo>
                      <a:pt x="640" y="3"/>
                    </a:lnTo>
                    <a:lnTo>
                      <a:pt x="633" y="0"/>
                    </a:lnTo>
                    <a:lnTo>
                      <a:pt x="626" y="3"/>
                    </a:lnTo>
                    <a:lnTo>
                      <a:pt x="609" y="0"/>
                    </a:lnTo>
                    <a:lnTo>
                      <a:pt x="592" y="3"/>
                    </a:lnTo>
                    <a:lnTo>
                      <a:pt x="557" y="15"/>
                    </a:lnTo>
                    <a:lnTo>
                      <a:pt x="529" y="34"/>
                    </a:lnTo>
                    <a:lnTo>
                      <a:pt x="508" y="64"/>
                    </a:lnTo>
                    <a:lnTo>
                      <a:pt x="498" y="98"/>
                    </a:lnTo>
                    <a:lnTo>
                      <a:pt x="498" y="109"/>
                    </a:lnTo>
                    <a:lnTo>
                      <a:pt x="498" y="155"/>
                    </a:lnTo>
                    <a:close/>
                  </a:path>
                </a:pathLst>
              </a:custGeom>
              <a:solidFill>
                <a:srgbClr val="777777"/>
              </a:solidFill>
              <a:ln w="3175" cap="flat">
                <a:noFill/>
                <a:prstDash val="solid"/>
                <a:round/>
              </a:ln>
              <a:effectLst/>
            </p:spPr>
            <p:txBody>
              <a:bodyPr wrap="none" anchor="ctr">
                <a:spAutoFit/>
              </a:bodyPr>
              <a:lstStyle/>
              <a:p>
                <a:endParaRPr lang="zh-CN" altLang="en-US"/>
              </a:p>
            </p:txBody>
          </p:sp>
          <p:sp>
            <p:nvSpPr>
              <p:cNvPr id="21" name="Freeform 510"/>
              <p:cNvSpPr/>
              <p:nvPr/>
            </p:nvSpPr>
            <p:spPr bwMode="auto">
              <a:xfrm>
                <a:off x="3257" y="2304"/>
                <a:ext cx="290" cy="704"/>
              </a:xfrm>
              <a:custGeom>
                <a:avLst/>
                <a:gdLst/>
                <a:ahLst/>
                <a:cxnLst>
                  <a:cxn ang="0">
                    <a:pos x="171" y="476"/>
                  </a:cxn>
                  <a:cxn ang="0">
                    <a:pos x="160" y="499"/>
                  </a:cxn>
                  <a:cxn ang="0">
                    <a:pos x="146" y="446"/>
                  </a:cxn>
                  <a:cxn ang="0">
                    <a:pos x="150" y="442"/>
                  </a:cxn>
                  <a:cxn ang="0">
                    <a:pos x="153" y="427"/>
                  </a:cxn>
                  <a:cxn ang="0">
                    <a:pos x="136" y="389"/>
                  </a:cxn>
                  <a:cxn ang="0">
                    <a:pos x="136" y="378"/>
                  </a:cxn>
                  <a:cxn ang="0">
                    <a:pos x="77" y="321"/>
                  </a:cxn>
                  <a:cxn ang="0">
                    <a:pos x="112" y="442"/>
                  </a:cxn>
                  <a:cxn ang="0">
                    <a:pos x="105" y="457"/>
                  </a:cxn>
                  <a:cxn ang="0">
                    <a:pos x="87" y="480"/>
                  </a:cxn>
                  <a:cxn ang="0">
                    <a:pos x="87" y="495"/>
                  </a:cxn>
                  <a:cxn ang="0">
                    <a:pos x="108" y="567"/>
                  </a:cxn>
                  <a:cxn ang="0">
                    <a:pos x="98" y="635"/>
                  </a:cxn>
                  <a:cxn ang="0">
                    <a:pos x="98" y="653"/>
                  </a:cxn>
                  <a:cxn ang="0">
                    <a:pos x="108" y="676"/>
                  </a:cxn>
                  <a:cxn ang="0">
                    <a:pos x="98" y="699"/>
                  </a:cxn>
                  <a:cxn ang="0">
                    <a:pos x="28" y="684"/>
                  </a:cxn>
                  <a:cxn ang="0">
                    <a:pos x="32" y="699"/>
                  </a:cxn>
                  <a:cxn ang="0">
                    <a:pos x="272" y="653"/>
                  </a:cxn>
                  <a:cxn ang="0">
                    <a:pos x="174" y="574"/>
                  </a:cxn>
                  <a:cxn ang="0">
                    <a:pos x="216" y="638"/>
                  </a:cxn>
                  <a:cxn ang="0">
                    <a:pos x="206" y="548"/>
                  </a:cxn>
                  <a:cxn ang="0">
                    <a:pos x="233" y="578"/>
                  </a:cxn>
                  <a:cxn ang="0">
                    <a:pos x="258" y="631"/>
                  </a:cxn>
                  <a:cxn ang="0">
                    <a:pos x="275" y="638"/>
                  </a:cxn>
                  <a:cxn ang="0">
                    <a:pos x="261" y="627"/>
                  </a:cxn>
                  <a:cxn ang="0">
                    <a:pos x="240" y="604"/>
                  </a:cxn>
                  <a:cxn ang="0">
                    <a:pos x="240" y="551"/>
                  </a:cxn>
                  <a:cxn ang="0">
                    <a:pos x="251" y="578"/>
                  </a:cxn>
                  <a:cxn ang="0">
                    <a:pos x="289" y="604"/>
                  </a:cxn>
                  <a:cxn ang="0">
                    <a:pos x="282" y="597"/>
                  </a:cxn>
                  <a:cxn ang="0">
                    <a:pos x="258" y="582"/>
                  </a:cxn>
                  <a:cxn ang="0">
                    <a:pos x="247" y="548"/>
                  </a:cxn>
                  <a:cxn ang="0">
                    <a:pos x="258" y="521"/>
                  </a:cxn>
                  <a:cxn ang="0">
                    <a:pos x="240" y="517"/>
                  </a:cxn>
                  <a:cxn ang="0">
                    <a:pos x="171" y="540"/>
                  </a:cxn>
                  <a:cxn ang="0">
                    <a:pos x="192" y="517"/>
                  </a:cxn>
                  <a:cxn ang="0">
                    <a:pos x="202" y="533"/>
                  </a:cxn>
                  <a:cxn ang="0">
                    <a:pos x="206" y="506"/>
                  </a:cxn>
                  <a:cxn ang="0">
                    <a:pos x="209" y="499"/>
                  </a:cxn>
                  <a:cxn ang="0">
                    <a:pos x="206" y="491"/>
                  </a:cxn>
                  <a:cxn ang="0">
                    <a:pos x="202" y="480"/>
                  </a:cxn>
                  <a:cxn ang="0">
                    <a:pos x="202" y="476"/>
                  </a:cxn>
                  <a:cxn ang="0">
                    <a:pos x="192" y="472"/>
                  </a:cxn>
                  <a:cxn ang="0">
                    <a:pos x="98" y="23"/>
                  </a:cxn>
                  <a:cxn ang="0">
                    <a:pos x="101" y="4"/>
                  </a:cxn>
                  <a:cxn ang="0">
                    <a:pos x="87" y="0"/>
                  </a:cxn>
                  <a:cxn ang="0">
                    <a:pos x="80" y="11"/>
                  </a:cxn>
                  <a:cxn ang="0">
                    <a:pos x="84" y="23"/>
                  </a:cxn>
                  <a:cxn ang="0">
                    <a:pos x="178" y="461"/>
                  </a:cxn>
                </a:cxnLst>
                <a:rect l="0" t="0" r="r" b="b"/>
                <a:pathLst>
                  <a:path w="290" h="704">
                    <a:moveTo>
                      <a:pt x="178" y="461"/>
                    </a:moveTo>
                    <a:lnTo>
                      <a:pt x="171" y="476"/>
                    </a:lnTo>
                    <a:lnTo>
                      <a:pt x="171" y="487"/>
                    </a:lnTo>
                    <a:lnTo>
                      <a:pt x="160" y="499"/>
                    </a:lnTo>
                    <a:lnTo>
                      <a:pt x="157" y="461"/>
                    </a:lnTo>
                    <a:lnTo>
                      <a:pt x="146" y="446"/>
                    </a:lnTo>
                    <a:lnTo>
                      <a:pt x="150" y="446"/>
                    </a:lnTo>
                    <a:lnTo>
                      <a:pt x="150" y="442"/>
                    </a:lnTo>
                    <a:lnTo>
                      <a:pt x="150" y="438"/>
                    </a:lnTo>
                    <a:lnTo>
                      <a:pt x="153" y="427"/>
                    </a:lnTo>
                    <a:lnTo>
                      <a:pt x="157" y="419"/>
                    </a:lnTo>
                    <a:lnTo>
                      <a:pt x="136" y="389"/>
                    </a:lnTo>
                    <a:lnTo>
                      <a:pt x="160" y="385"/>
                    </a:lnTo>
                    <a:lnTo>
                      <a:pt x="136" y="378"/>
                    </a:lnTo>
                    <a:lnTo>
                      <a:pt x="136" y="321"/>
                    </a:lnTo>
                    <a:lnTo>
                      <a:pt x="77" y="321"/>
                    </a:lnTo>
                    <a:lnTo>
                      <a:pt x="87" y="415"/>
                    </a:lnTo>
                    <a:lnTo>
                      <a:pt x="112" y="442"/>
                    </a:lnTo>
                    <a:lnTo>
                      <a:pt x="105" y="446"/>
                    </a:lnTo>
                    <a:lnTo>
                      <a:pt x="105" y="457"/>
                    </a:lnTo>
                    <a:lnTo>
                      <a:pt x="87" y="472"/>
                    </a:lnTo>
                    <a:lnTo>
                      <a:pt x="87" y="480"/>
                    </a:lnTo>
                    <a:lnTo>
                      <a:pt x="87" y="487"/>
                    </a:lnTo>
                    <a:lnTo>
                      <a:pt x="87" y="495"/>
                    </a:lnTo>
                    <a:lnTo>
                      <a:pt x="98" y="525"/>
                    </a:lnTo>
                    <a:lnTo>
                      <a:pt x="108" y="567"/>
                    </a:lnTo>
                    <a:lnTo>
                      <a:pt x="105" y="608"/>
                    </a:lnTo>
                    <a:lnTo>
                      <a:pt x="98" y="635"/>
                    </a:lnTo>
                    <a:lnTo>
                      <a:pt x="101" y="638"/>
                    </a:lnTo>
                    <a:lnTo>
                      <a:pt x="98" y="653"/>
                    </a:lnTo>
                    <a:lnTo>
                      <a:pt x="101" y="672"/>
                    </a:lnTo>
                    <a:lnTo>
                      <a:pt x="108" y="676"/>
                    </a:lnTo>
                    <a:lnTo>
                      <a:pt x="94" y="680"/>
                    </a:lnTo>
                    <a:lnTo>
                      <a:pt x="98" y="699"/>
                    </a:lnTo>
                    <a:lnTo>
                      <a:pt x="56" y="684"/>
                    </a:lnTo>
                    <a:lnTo>
                      <a:pt x="28" y="684"/>
                    </a:lnTo>
                    <a:lnTo>
                      <a:pt x="0" y="691"/>
                    </a:lnTo>
                    <a:lnTo>
                      <a:pt x="32" y="699"/>
                    </a:lnTo>
                    <a:lnTo>
                      <a:pt x="272" y="703"/>
                    </a:lnTo>
                    <a:lnTo>
                      <a:pt x="272" y="653"/>
                    </a:lnTo>
                    <a:lnTo>
                      <a:pt x="181" y="627"/>
                    </a:lnTo>
                    <a:lnTo>
                      <a:pt x="174" y="574"/>
                    </a:lnTo>
                    <a:lnTo>
                      <a:pt x="199" y="555"/>
                    </a:lnTo>
                    <a:lnTo>
                      <a:pt x="216" y="638"/>
                    </a:lnTo>
                    <a:lnTo>
                      <a:pt x="226" y="642"/>
                    </a:lnTo>
                    <a:lnTo>
                      <a:pt x="206" y="548"/>
                    </a:lnTo>
                    <a:lnTo>
                      <a:pt x="226" y="536"/>
                    </a:lnTo>
                    <a:lnTo>
                      <a:pt x="233" y="578"/>
                    </a:lnTo>
                    <a:lnTo>
                      <a:pt x="240" y="608"/>
                    </a:lnTo>
                    <a:lnTo>
                      <a:pt x="258" y="631"/>
                    </a:lnTo>
                    <a:lnTo>
                      <a:pt x="268" y="638"/>
                    </a:lnTo>
                    <a:lnTo>
                      <a:pt x="275" y="638"/>
                    </a:lnTo>
                    <a:lnTo>
                      <a:pt x="275" y="631"/>
                    </a:lnTo>
                    <a:lnTo>
                      <a:pt x="261" y="627"/>
                    </a:lnTo>
                    <a:lnTo>
                      <a:pt x="247" y="612"/>
                    </a:lnTo>
                    <a:lnTo>
                      <a:pt x="240" y="604"/>
                    </a:lnTo>
                    <a:lnTo>
                      <a:pt x="237" y="574"/>
                    </a:lnTo>
                    <a:lnTo>
                      <a:pt x="240" y="551"/>
                    </a:lnTo>
                    <a:lnTo>
                      <a:pt x="240" y="563"/>
                    </a:lnTo>
                    <a:lnTo>
                      <a:pt x="251" y="578"/>
                    </a:lnTo>
                    <a:lnTo>
                      <a:pt x="268" y="597"/>
                    </a:lnTo>
                    <a:lnTo>
                      <a:pt x="289" y="604"/>
                    </a:lnTo>
                    <a:lnTo>
                      <a:pt x="289" y="601"/>
                    </a:lnTo>
                    <a:lnTo>
                      <a:pt x="282" y="597"/>
                    </a:lnTo>
                    <a:lnTo>
                      <a:pt x="268" y="593"/>
                    </a:lnTo>
                    <a:lnTo>
                      <a:pt x="258" y="582"/>
                    </a:lnTo>
                    <a:lnTo>
                      <a:pt x="251" y="563"/>
                    </a:lnTo>
                    <a:lnTo>
                      <a:pt x="247" y="548"/>
                    </a:lnTo>
                    <a:lnTo>
                      <a:pt x="261" y="533"/>
                    </a:lnTo>
                    <a:lnTo>
                      <a:pt x="258" y="521"/>
                    </a:lnTo>
                    <a:lnTo>
                      <a:pt x="258" y="517"/>
                    </a:lnTo>
                    <a:lnTo>
                      <a:pt x="240" y="517"/>
                    </a:lnTo>
                    <a:lnTo>
                      <a:pt x="226" y="525"/>
                    </a:lnTo>
                    <a:lnTo>
                      <a:pt x="171" y="540"/>
                    </a:lnTo>
                    <a:lnTo>
                      <a:pt x="185" y="517"/>
                    </a:lnTo>
                    <a:lnTo>
                      <a:pt x="192" y="517"/>
                    </a:lnTo>
                    <a:lnTo>
                      <a:pt x="192" y="533"/>
                    </a:lnTo>
                    <a:lnTo>
                      <a:pt x="202" y="533"/>
                    </a:lnTo>
                    <a:lnTo>
                      <a:pt x="199" y="517"/>
                    </a:lnTo>
                    <a:lnTo>
                      <a:pt x="206" y="506"/>
                    </a:lnTo>
                    <a:lnTo>
                      <a:pt x="209" y="502"/>
                    </a:lnTo>
                    <a:lnTo>
                      <a:pt x="209" y="499"/>
                    </a:lnTo>
                    <a:lnTo>
                      <a:pt x="209" y="495"/>
                    </a:lnTo>
                    <a:lnTo>
                      <a:pt x="206" y="491"/>
                    </a:lnTo>
                    <a:lnTo>
                      <a:pt x="206" y="487"/>
                    </a:lnTo>
                    <a:lnTo>
                      <a:pt x="202" y="480"/>
                    </a:lnTo>
                    <a:lnTo>
                      <a:pt x="199" y="480"/>
                    </a:lnTo>
                    <a:lnTo>
                      <a:pt x="202" y="476"/>
                    </a:lnTo>
                    <a:lnTo>
                      <a:pt x="199" y="472"/>
                    </a:lnTo>
                    <a:lnTo>
                      <a:pt x="192" y="472"/>
                    </a:lnTo>
                    <a:lnTo>
                      <a:pt x="98" y="49"/>
                    </a:lnTo>
                    <a:lnTo>
                      <a:pt x="98" y="23"/>
                    </a:lnTo>
                    <a:lnTo>
                      <a:pt x="101" y="19"/>
                    </a:lnTo>
                    <a:lnTo>
                      <a:pt x="101" y="4"/>
                    </a:lnTo>
                    <a:lnTo>
                      <a:pt x="94" y="0"/>
                    </a:lnTo>
                    <a:lnTo>
                      <a:pt x="87" y="0"/>
                    </a:lnTo>
                    <a:lnTo>
                      <a:pt x="80" y="4"/>
                    </a:lnTo>
                    <a:lnTo>
                      <a:pt x="80" y="11"/>
                    </a:lnTo>
                    <a:lnTo>
                      <a:pt x="80" y="19"/>
                    </a:lnTo>
                    <a:lnTo>
                      <a:pt x="84" y="23"/>
                    </a:lnTo>
                    <a:lnTo>
                      <a:pt x="87" y="34"/>
                    </a:lnTo>
                    <a:lnTo>
                      <a:pt x="178" y="461"/>
                    </a:lnTo>
                    <a:close/>
                  </a:path>
                </a:pathLst>
              </a:custGeom>
              <a:solidFill>
                <a:srgbClr val="777777"/>
              </a:solidFill>
              <a:ln w="3175" cap="flat">
                <a:noFill/>
                <a:prstDash val="solid"/>
                <a:round/>
              </a:ln>
              <a:effectLst/>
            </p:spPr>
            <p:txBody>
              <a:bodyPr wrap="none" anchor="ctr">
                <a:spAutoFit/>
              </a:bodyPr>
              <a:lstStyle/>
              <a:p>
                <a:endParaRPr lang="zh-CN" altLang="en-US"/>
              </a:p>
            </p:txBody>
          </p:sp>
        </p:grpSp>
        <p:sp>
          <p:nvSpPr>
            <p:cNvPr id="16" name="Freeform 511"/>
            <p:cNvSpPr/>
            <p:nvPr/>
          </p:nvSpPr>
          <p:spPr bwMode="auto">
            <a:xfrm>
              <a:off x="3083" y="2534"/>
              <a:ext cx="304" cy="96"/>
            </a:xfrm>
            <a:custGeom>
              <a:avLst/>
              <a:gdLst/>
              <a:ahLst/>
              <a:cxnLst>
                <a:cxn ang="0">
                  <a:pos x="303" y="38"/>
                </a:cxn>
                <a:cxn ang="0">
                  <a:pos x="279" y="31"/>
                </a:cxn>
                <a:cxn ang="0">
                  <a:pos x="254" y="27"/>
                </a:cxn>
                <a:cxn ang="0">
                  <a:pos x="213" y="23"/>
                </a:cxn>
                <a:cxn ang="0">
                  <a:pos x="199" y="27"/>
                </a:cxn>
                <a:cxn ang="0">
                  <a:pos x="164" y="38"/>
                </a:cxn>
                <a:cxn ang="0">
                  <a:pos x="133" y="50"/>
                </a:cxn>
                <a:cxn ang="0">
                  <a:pos x="115" y="53"/>
                </a:cxn>
                <a:cxn ang="0">
                  <a:pos x="91" y="57"/>
                </a:cxn>
                <a:cxn ang="0">
                  <a:pos x="77" y="76"/>
                </a:cxn>
                <a:cxn ang="0">
                  <a:pos x="67" y="76"/>
                </a:cxn>
                <a:cxn ang="0">
                  <a:pos x="46" y="80"/>
                </a:cxn>
                <a:cxn ang="0">
                  <a:pos x="0" y="95"/>
                </a:cxn>
                <a:cxn ang="0">
                  <a:pos x="7" y="91"/>
                </a:cxn>
                <a:cxn ang="0">
                  <a:pos x="21" y="91"/>
                </a:cxn>
                <a:cxn ang="0">
                  <a:pos x="39" y="76"/>
                </a:cxn>
                <a:cxn ang="0">
                  <a:pos x="42" y="68"/>
                </a:cxn>
                <a:cxn ang="0">
                  <a:pos x="67" y="57"/>
                </a:cxn>
                <a:cxn ang="0">
                  <a:pos x="77" y="31"/>
                </a:cxn>
                <a:cxn ang="0">
                  <a:pos x="94" y="31"/>
                </a:cxn>
                <a:cxn ang="0">
                  <a:pos x="129" y="23"/>
                </a:cxn>
                <a:cxn ang="0">
                  <a:pos x="160" y="8"/>
                </a:cxn>
                <a:cxn ang="0">
                  <a:pos x="209" y="0"/>
                </a:cxn>
                <a:cxn ang="0">
                  <a:pos x="251" y="0"/>
                </a:cxn>
                <a:cxn ang="0">
                  <a:pos x="275" y="8"/>
                </a:cxn>
                <a:cxn ang="0">
                  <a:pos x="296" y="16"/>
                </a:cxn>
                <a:cxn ang="0">
                  <a:pos x="303" y="38"/>
                </a:cxn>
                <a:cxn ang="0">
                  <a:pos x="303" y="38"/>
                </a:cxn>
              </a:cxnLst>
              <a:rect l="0" t="0" r="r" b="b"/>
              <a:pathLst>
                <a:path w="304" h="96">
                  <a:moveTo>
                    <a:pt x="303" y="38"/>
                  </a:moveTo>
                  <a:lnTo>
                    <a:pt x="279" y="31"/>
                  </a:lnTo>
                  <a:lnTo>
                    <a:pt x="254" y="27"/>
                  </a:lnTo>
                  <a:lnTo>
                    <a:pt x="213" y="23"/>
                  </a:lnTo>
                  <a:lnTo>
                    <a:pt x="199" y="27"/>
                  </a:lnTo>
                  <a:lnTo>
                    <a:pt x="164" y="38"/>
                  </a:lnTo>
                  <a:lnTo>
                    <a:pt x="133" y="50"/>
                  </a:lnTo>
                  <a:lnTo>
                    <a:pt x="115" y="53"/>
                  </a:lnTo>
                  <a:lnTo>
                    <a:pt x="91" y="57"/>
                  </a:lnTo>
                  <a:lnTo>
                    <a:pt x="77" y="76"/>
                  </a:lnTo>
                  <a:lnTo>
                    <a:pt x="67" y="76"/>
                  </a:lnTo>
                  <a:lnTo>
                    <a:pt x="46" y="80"/>
                  </a:lnTo>
                  <a:lnTo>
                    <a:pt x="0" y="95"/>
                  </a:lnTo>
                  <a:lnTo>
                    <a:pt x="7" y="91"/>
                  </a:lnTo>
                  <a:lnTo>
                    <a:pt x="21" y="91"/>
                  </a:lnTo>
                  <a:lnTo>
                    <a:pt x="39" y="76"/>
                  </a:lnTo>
                  <a:lnTo>
                    <a:pt x="42" y="68"/>
                  </a:lnTo>
                  <a:lnTo>
                    <a:pt x="67" y="57"/>
                  </a:lnTo>
                  <a:lnTo>
                    <a:pt x="77" y="31"/>
                  </a:lnTo>
                  <a:lnTo>
                    <a:pt x="94" y="31"/>
                  </a:lnTo>
                  <a:lnTo>
                    <a:pt x="129" y="23"/>
                  </a:lnTo>
                  <a:lnTo>
                    <a:pt x="160" y="8"/>
                  </a:lnTo>
                  <a:lnTo>
                    <a:pt x="209" y="0"/>
                  </a:lnTo>
                  <a:lnTo>
                    <a:pt x="251" y="0"/>
                  </a:lnTo>
                  <a:lnTo>
                    <a:pt x="275" y="8"/>
                  </a:lnTo>
                  <a:lnTo>
                    <a:pt x="296" y="16"/>
                  </a:lnTo>
                  <a:lnTo>
                    <a:pt x="303" y="38"/>
                  </a:lnTo>
                  <a:close/>
                </a:path>
              </a:pathLst>
            </a:custGeom>
            <a:solidFill>
              <a:srgbClr val="EEEEEE"/>
            </a:solidFill>
            <a:ln w="3175" cap="flat">
              <a:noFill/>
              <a:prstDash val="solid"/>
              <a:round/>
            </a:ln>
            <a:effectLst/>
          </p:spPr>
          <p:txBody>
            <a:bodyPr wrap="none" anchor="ctr">
              <a:spAutoFit/>
            </a:bodyPr>
            <a:lstStyle/>
            <a:p>
              <a:endParaRPr lang="zh-CN" altLang="en-US"/>
            </a:p>
          </p:txBody>
        </p:sp>
        <p:sp>
          <p:nvSpPr>
            <p:cNvPr id="17" name="Freeform 512"/>
            <p:cNvSpPr/>
            <p:nvPr/>
          </p:nvSpPr>
          <p:spPr bwMode="auto">
            <a:xfrm>
              <a:off x="3000" y="2349"/>
              <a:ext cx="370" cy="239"/>
            </a:xfrm>
            <a:custGeom>
              <a:avLst/>
              <a:gdLst/>
              <a:ahLst/>
              <a:cxnLst>
                <a:cxn ang="0">
                  <a:pos x="341" y="12"/>
                </a:cxn>
                <a:cxn ang="0">
                  <a:pos x="348" y="0"/>
                </a:cxn>
                <a:cxn ang="0">
                  <a:pos x="320" y="4"/>
                </a:cxn>
                <a:cxn ang="0">
                  <a:pos x="292" y="8"/>
                </a:cxn>
                <a:cxn ang="0">
                  <a:pos x="268" y="8"/>
                </a:cxn>
                <a:cxn ang="0">
                  <a:pos x="219" y="15"/>
                </a:cxn>
                <a:cxn ang="0">
                  <a:pos x="174" y="34"/>
                </a:cxn>
                <a:cxn ang="0">
                  <a:pos x="146" y="49"/>
                </a:cxn>
                <a:cxn ang="0">
                  <a:pos x="101" y="53"/>
                </a:cxn>
                <a:cxn ang="0">
                  <a:pos x="73" y="65"/>
                </a:cxn>
                <a:cxn ang="0">
                  <a:pos x="73" y="95"/>
                </a:cxn>
                <a:cxn ang="0">
                  <a:pos x="38" y="106"/>
                </a:cxn>
                <a:cxn ang="0">
                  <a:pos x="24" y="114"/>
                </a:cxn>
                <a:cxn ang="0">
                  <a:pos x="24" y="136"/>
                </a:cxn>
                <a:cxn ang="0">
                  <a:pos x="17" y="140"/>
                </a:cxn>
                <a:cxn ang="0">
                  <a:pos x="0" y="167"/>
                </a:cxn>
                <a:cxn ang="0">
                  <a:pos x="17" y="155"/>
                </a:cxn>
                <a:cxn ang="0">
                  <a:pos x="38" y="155"/>
                </a:cxn>
                <a:cxn ang="0">
                  <a:pos x="45" y="155"/>
                </a:cxn>
                <a:cxn ang="0">
                  <a:pos x="45" y="129"/>
                </a:cxn>
                <a:cxn ang="0">
                  <a:pos x="73" y="133"/>
                </a:cxn>
                <a:cxn ang="0">
                  <a:pos x="87" y="133"/>
                </a:cxn>
                <a:cxn ang="0">
                  <a:pos x="87" y="102"/>
                </a:cxn>
                <a:cxn ang="0">
                  <a:pos x="132" y="114"/>
                </a:cxn>
                <a:cxn ang="0">
                  <a:pos x="177" y="125"/>
                </a:cxn>
                <a:cxn ang="0">
                  <a:pos x="167" y="140"/>
                </a:cxn>
                <a:cxn ang="0">
                  <a:pos x="157" y="151"/>
                </a:cxn>
                <a:cxn ang="0">
                  <a:pos x="129" y="155"/>
                </a:cxn>
                <a:cxn ang="0">
                  <a:pos x="111" y="159"/>
                </a:cxn>
                <a:cxn ang="0">
                  <a:pos x="111" y="185"/>
                </a:cxn>
                <a:cxn ang="0">
                  <a:pos x="66" y="185"/>
                </a:cxn>
                <a:cxn ang="0">
                  <a:pos x="56" y="193"/>
                </a:cxn>
                <a:cxn ang="0">
                  <a:pos x="56" y="212"/>
                </a:cxn>
                <a:cxn ang="0">
                  <a:pos x="35" y="216"/>
                </a:cxn>
                <a:cxn ang="0">
                  <a:pos x="21" y="227"/>
                </a:cxn>
                <a:cxn ang="0">
                  <a:pos x="7" y="238"/>
                </a:cxn>
                <a:cxn ang="0">
                  <a:pos x="28" y="231"/>
                </a:cxn>
                <a:cxn ang="0">
                  <a:pos x="42" y="231"/>
                </a:cxn>
                <a:cxn ang="0">
                  <a:pos x="56" y="231"/>
                </a:cxn>
                <a:cxn ang="0">
                  <a:pos x="63" y="231"/>
                </a:cxn>
                <a:cxn ang="0">
                  <a:pos x="59" y="212"/>
                </a:cxn>
                <a:cxn ang="0">
                  <a:pos x="66" y="208"/>
                </a:cxn>
                <a:cxn ang="0">
                  <a:pos x="97" y="208"/>
                </a:cxn>
                <a:cxn ang="0">
                  <a:pos x="115" y="208"/>
                </a:cxn>
                <a:cxn ang="0">
                  <a:pos x="129" y="201"/>
                </a:cxn>
                <a:cxn ang="0">
                  <a:pos x="129" y="185"/>
                </a:cxn>
                <a:cxn ang="0">
                  <a:pos x="163" y="189"/>
                </a:cxn>
                <a:cxn ang="0">
                  <a:pos x="195" y="185"/>
                </a:cxn>
                <a:cxn ang="0">
                  <a:pos x="216" y="178"/>
                </a:cxn>
                <a:cxn ang="0">
                  <a:pos x="247" y="170"/>
                </a:cxn>
                <a:cxn ang="0">
                  <a:pos x="282" y="163"/>
                </a:cxn>
                <a:cxn ang="0">
                  <a:pos x="334" y="170"/>
                </a:cxn>
                <a:cxn ang="0">
                  <a:pos x="369" y="178"/>
                </a:cxn>
                <a:cxn ang="0">
                  <a:pos x="365" y="170"/>
                </a:cxn>
                <a:cxn ang="0">
                  <a:pos x="344" y="133"/>
                </a:cxn>
                <a:cxn ang="0">
                  <a:pos x="334" y="95"/>
                </a:cxn>
                <a:cxn ang="0">
                  <a:pos x="330" y="46"/>
                </a:cxn>
                <a:cxn ang="0">
                  <a:pos x="341" y="12"/>
                </a:cxn>
                <a:cxn ang="0">
                  <a:pos x="341" y="12"/>
                </a:cxn>
              </a:cxnLst>
              <a:rect l="0" t="0" r="r" b="b"/>
              <a:pathLst>
                <a:path w="370" h="239">
                  <a:moveTo>
                    <a:pt x="341" y="12"/>
                  </a:moveTo>
                  <a:lnTo>
                    <a:pt x="348" y="0"/>
                  </a:lnTo>
                  <a:lnTo>
                    <a:pt x="320" y="4"/>
                  </a:lnTo>
                  <a:lnTo>
                    <a:pt x="292" y="8"/>
                  </a:lnTo>
                  <a:lnTo>
                    <a:pt x="268" y="8"/>
                  </a:lnTo>
                  <a:lnTo>
                    <a:pt x="219" y="15"/>
                  </a:lnTo>
                  <a:lnTo>
                    <a:pt x="174" y="34"/>
                  </a:lnTo>
                  <a:lnTo>
                    <a:pt x="146" y="49"/>
                  </a:lnTo>
                  <a:lnTo>
                    <a:pt x="101" y="53"/>
                  </a:lnTo>
                  <a:lnTo>
                    <a:pt x="73" y="65"/>
                  </a:lnTo>
                  <a:lnTo>
                    <a:pt x="73" y="95"/>
                  </a:lnTo>
                  <a:lnTo>
                    <a:pt x="38" y="106"/>
                  </a:lnTo>
                  <a:lnTo>
                    <a:pt x="24" y="114"/>
                  </a:lnTo>
                  <a:lnTo>
                    <a:pt x="24" y="136"/>
                  </a:lnTo>
                  <a:lnTo>
                    <a:pt x="17" y="140"/>
                  </a:lnTo>
                  <a:lnTo>
                    <a:pt x="0" y="167"/>
                  </a:lnTo>
                  <a:lnTo>
                    <a:pt x="17" y="155"/>
                  </a:lnTo>
                  <a:lnTo>
                    <a:pt x="38" y="155"/>
                  </a:lnTo>
                  <a:lnTo>
                    <a:pt x="45" y="155"/>
                  </a:lnTo>
                  <a:lnTo>
                    <a:pt x="45" y="129"/>
                  </a:lnTo>
                  <a:lnTo>
                    <a:pt x="73" y="133"/>
                  </a:lnTo>
                  <a:lnTo>
                    <a:pt x="87" y="133"/>
                  </a:lnTo>
                  <a:lnTo>
                    <a:pt x="87" y="102"/>
                  </a:lnTo>
                  <a:lnTo>
                    <a:pt x="132" y="114"/>
                  </a:lnTo>
                  <a:lnTo>
                    <a:pt x="177" y="125"/>
                  </a:lnTo>
                  <a:lnTo>
                    <a:pt x="167" y="140"/>
                  </a:lnTo>
                  <a:lnTo>
                    <a:pt x="157" y="151"/>
                  </a:lnTo>
                  <a:lnTo>
                    <a:pt x="129" y="155"/>
                  </a:lnTo>
                  <a:lnTo>
                    <a:pt x="111" y="159"/>
                  </a:lnTo>
                  <a:lnTo>
                    <a:pt x="111" y="185"/>
                  </a:lnTo>
                  <a:lnTo>
                    <a:pt x="66" y="185"/>
                  </a:lnTo>
                  <a:lnTo>
                    <a:pt x="56" y="193"/>
                  </a:lnTo>
                  <a:lnTo>
                    <a:pt x="56" y="212"/>
                  </a:lnTo>
                  <a:lnTo>
                    <a:pt x="35" y="216"/>
                  </a:lnTo>
                  <a:lnTo>
                    <a:pt x="21" y="227"/>
                  </a:lnTo>
                  <a:lnTo>
                    <a:pt x="7" y="238"/>
                  </a:lnTo>
                  <a:lnTo>
                    <a:pt x="28" y="231"/>
                  </a:lnTo>
                  <a:lnTo>
                    <a:pt x="42" y="231"/>
                  </a:lnTo>
                  <a:lnTo>
                    <a:pt x="56" y="231"/>
                  </a:lnTo>
                  <a:lnTo>
                    <a:pt x="63" y="231"/>
                  </a:lnTo>
                  <a:lnTo>
                    <a:pt x="59" y="212"/>
                  </a:lnTo>
                  <a:lnTo>
                    <a:pt x="66" y="208"/>
                  </a:lnTo>
                  <a:lnTo>
                    <a:pt x="97" y="208"/>
                  </a:lnTo>
                  <a:lnTo>
                    <a:pt x="115" y="208"/>
                  </a:lnTo>
                  <a:lnTo>
                    <a:pt x="129" y="201"/>
                  </a:lnTo>
                  <a:lnTo>
                    <a:pt x="129" y="185"/>
                  </a:lnTo>
                  <a:lnTo>
                    <a:pt x="163" y="189"/>
                  </a:lnTo>
                  <a:lnTo>
                    <a:pt x="195" y="185"/>
                  </a:lnTo>
                  <a:lnTo>
                    <a:pt x="216" y="178"/>
                  </a:lnTo>
                  <a:lnTo>
                    <a:pt x="247" y="170"/>
                  </a:lnTo>
                  <a:lnTo>
                    <a:pt x="282" y="163"/>
                  </a:lnTo>
                  <a:lnTo>
                    <a:pt x="334" y="170"/>
                  </a:lnTo>
                  <a:lnTo>
                    <a:pt x="369" y="178"/>
                  </a:lnTo>
                  <a:lnTo>
                    <a:pt x="365" y="170"/>
                  </a:lnTo>
                  <a:lnTo>
                    <a:pt x="344" y="133"/>
                  </a:lnTo>
                  <a:lnTo>
                    <a:pt x="334" y="95"/>
                  </a:lnTo>
                  <a:lnTo>
                    <a:pt x="330" y="46"/>
                  </a:lnTo>
                  <a:lnTo>
                    <a:pt x="341" y="12"/>
                  </a:lnTo>
                  <a:close/>
                </a:path>
              </a:pathLst>
            </a:custGeom>
            <a:solidFill>
              <a:srgbClr val="BBBBBB"/>
            </a:solidFill>
            <a:ln w="3175" cap="flat">
              <a:noFill/>
              <a:prstDash val="solid"/>
              <a:round/>
            </a:ln>
            <a:effectLst/>
          </p:spPr>
          <p:txBody>
            <a:bodyPr wrap="none" anchor="ctr">
              <a:spAutoFit/>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766614" y="783290"/>
            <a:ext cx="10971372" cy="4527011"/>
          </a:xfrm>
        </p:spPr>
        <p:txBody>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平整场地、挖人工湖和堆筑土山是土方施工中的主要工程任务。某大学为美化校园，拟在校园内挖人工湖和堆筑土山，校园平面图如</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图</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所示。</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此项土方施工在计算完土方工程量之后，按照清理现场、定点放线、土方开挖、土方运输、土方填筑、土方压实等工序完成施工任务。</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buNone/>
            </a:pPr>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2951880" y="1639665"/>
            <a:ext cx="6600840" cy="4583917"/>
          </a:xfrm>
          <a:prstGeom prst="rect">
            <a:avLst/>
          </a:prstGeom>
          <a:noFill/>
          <a:ln w="9525">
            <a:noFill/>
            <a:miter lim="800000"/>
            <a:headEnd/>
            <a:tailEnd/>
          </a:ln>
          <a:effectLst/>
        </p:spPr>
      </p:pic>
      <p:sp>
        <p:nvSpPr>
          <p:cNvPr id="5" name="矩形 4"/>
          <p:cNvSpPr/>
          <p:nvPr/>
        </p:nvSpPr>
        <p:spPr>
          <a:xfrm>
            <a:off x="4943078" y="6188777"/>
            <a:ext cx="3111749" cy="452432"/>
          </a:xfrm>
          <a:prstGeom prst="rect">
            <a:avLst/>
          </a:prstGeom>
        </p:spPr>
        <p:txBody>
          <a:bodyPr wrap="none">
            <a:spAutoFit/>
          </a:bodyPr>
          <a:lstStyle/>
          <a:p>
            <a:pPr indent="342900">
              <a:lnSpc>
                <a:spcPct val="130000"/>
              </a:lnSpc>
            </a:pPr>
            <a:r>
              <a:rPr lang="zh-CN" altLang="en-US" sz="1800" dirty="0" smtClean="0">
                <a:solidFill>
                  <a:srgbClr val="FF9300"/>
                </a:solidFill>
                <a:latin typeface="微软雅黑" panose="020B0503020204020204" pitchFamily="34" charset="-122"/>
                <a:ea typeface="微软雅黑" panose="020B0503020204020204" pitchFamily="34" charset="-122"/>
              </a:rPr>
              <a:t>图</a:t>
            </a:r>
            <a:r>
              <a:rPr lang="en-US" altLang="zh-CN" sz="1800" dirty="0" smtClean="0">
                <a:solidFill>
                  <a:srgbClr val="FF9300"/>
                </a:solidFill>
                <a:latin typeface="微软雅黑" panose="020B0503020204020204" pitchFamily="34" charset="-122"/>
                <a:ea typeface="微软雅黑" panose="020B0503020204020204" pitchFamily="34" charset="-122"/>
              </a:rPr>
              <a:t>2  </a:t>
            </a:r>
            <a:r>
              <a:rPr lang="zh-CN" altLang="en-US" sz="1800" dirty="0">
                <a:solidFill>
                  <a:srgbClr val="FF9300"/>
                </a:solidFill>
                <a:latin typeface="微软雅黑" panose="020B0503020204020204" pitchFamily="34" charset="-122"/>
                <a:ea typeface="微软雅黑" panose="020B0503020204020204" pitchFamily="34" charset="-122"/>
              </a:rPr>
              <a:t>某大学校园总平面图</a:t>
            </a:r>
          </a:p>
        </p:txBody>
      </p:sp>
      <p:pic>
        <p:nvPicPr>
          <p:cNvPr id="6"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未标题-1"/>
          <p:cNvPicPr>
            <a:picLocks noChangeAspect="1" noChangeArrowheads="1"/>
          </p:cNvPicPr>
          <p:nvPr/>
        </p:nvPicPr>
        <p:blipFill>
          <a:blip r:embed="rId4" cstate="print"/>
          <a:srcRect/>
          <a:stretch>
            <a:fillRect/>
          </a:stretch>
        </p:blipFill>
        <p:spPr bwMode="auto">
          <a:xfrm>
            <a:off x="94414" y="2769044"/>
            <a:ext cx="1571636" cy="38264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6614" y="772374"/>
            <a:ext cx="10971372" cy="571636"/>
          </a:xfrm>
        </p:spPr>
        <p:txBody>
          <a:bodyPr>
            <a:normAutofit/>
          </a:bodyPr>
          <a:lstStyle/>
          <a:p>
            <a:r>
              <a:rPr lang="zh-CN" altLang="en-US" sz="2000" dirty="0">
                <a:solidFill>
                  <a:srgbClr val="FF0000"/>
                </a:solidFill>
                <a:latin typeface="微软雅黑" panose="020B0503020204020204" pitchFamily="34" charset="-122"/>
                <a:ea typeface="微软雅黑" panose="020B0503020204020204" pitchFamily="34" charset="-122"/>
              </a:rPr>
              <a:t>平整场地、挖人工湖和堆筑土山是土方施工中的主要工程任务。</a:t>
            </a:r>
            <a:endParaRPr lang="zh-CN" altLang="en-US" sz="2000" dirty="0">
              <a:solidFill>
                <a:srgbClr val="FF0000"/>
              </a:solidFill>
            </a:endParaRPr>
          </a:p>
        </p:txBody>
      </p:sp>
      <p:sp>
        <p:nvSpPr>
          <p:cNvPr id="3" name="内容占位符 2"/>
          <p:cNvSpPr>
            <a:spLocks noGrp="1"/>
          </p:cNvSpPr>
          <p:nvPr>
            <p:ph idx="1"/>
          </p:nvPr>
        </p:nvSpPr>
        <p:spPr>
          <a:xfrm>
            <a:off x="262558" y="1646449"/>
            <a:ext cx="11365996" cy="5069089"/>
          </a:xfrm>
        </p:spPr>
        <p:txBody>
          <a:bodyPr>
            <a:normAutofit fontScale="62500" lnSpcReduction="20000"/>
          </a:bodyPr>
          <a:lstStyle/>
          <a:p>
            <a:pPr indent="342900">
              <a:lnSpc>
                <a:spcPct val="11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平整场地</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参照土方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量计算结果及有关条件组织实施。</a:t>
            </a:r>
          </a:p>
          <a:p>
            <a:pPr indent="342900">
              <a:lnSpc>
                <a:spcPct val="11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（一）清理现场</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indent="342900">
              <a:lnSpc>
                <a:spcPct val="11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在景区拟建的“</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字形广场上，清理地面的障碍物，包括树木、构筑物、建筑垃圾及生活垃圾等。</a:t>
            </a:r>
          </a:p>
          <a:p>
            <a:pPr indent="342900">
              <a:lnSpc>
                <a:spcPct val="11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（二）定点放线</a:t>
            </a:r>
          </a:p>
          <a:p>
            <a:pPr indent="342900">
              <a:lnSpc>
                <a:spcPct val="11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用经纬仪将图</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所</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示的方格测设到地面上，地面上方格的边长为</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10 m</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。在每个方格角点处钉上木桩，木桩一侧标出</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1-1</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2-1</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2-2</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等编号，要求与图</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上方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格网的角点编号一致；另一侧标出已计算出的每个角点的施工标高。</a:t>
            </a:r>
          </a:p>
          <a:p>
            <a:pPr indent="342900">
              <a:lnSpc>
                <a:spcPct val="11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（三）挖土</a:t>
            </a:r>
          </a:p>
          <a:p>
            <a:pPr indent="342900">
              <a:lnSpc>
                <a:spcPct val="11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在地面上用白灰标记出填方与挖方区（参照图</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所</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示）。用小型挖掘机或人工进行挖土作业。挖土时由上而下，逐层进行。</a:t>
            </a:r>
          </a:p>
          <a:p>
            <a:pPr indent="342900">
              <a:lnSpc>
                <a:spcPct val="11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（四）运土与填土</a:t>
            </a:r>
          </a:p>
          <a:p>
            <a:pPr indent="342900">
              <a:lnSpc>
                <a:spcPct val="11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根据景区广场的土方调配图，分区进行土方的运输，可采用人工推车或小型机械进行运输作业。在施工现场，施工人员要认真组织运输路线，按照不同填方区先近后远、由下而上逐方进行填土，避免发生卸土出错和窝工现象。</a:t>
            </a:r>
          </a:p>
          <a:p>
            <a:pPr indent="342900">
              <a:lnSpc>
                <a:spcPct val="11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（五）压土</a:t>
            </a:r>
          </a:p>
          <a:p>
            <a:pPr indent="342900">
              <a:lnSpc>
                <a:spcPct val="11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填土后要及时压实，如果土壤过分干燥，可先洒水后再压实，以保证土壤的压实质量，并检查设计标高及坡度是否达到要求。</a:t>
            </a:r>
          </a:p>
          <a:p>
            <a:endParaRPr lang="zh-CN" altLang="en-US" dirty="0"/>
          </a:p>
        </p:txBody>
      </p:sp>
      <p:sp>
        <p:nvSpPr>
          <p:cNvPr id="4" name="TextBox 6"/>
          <p:cNvSpPr txBox="1"/>
          <p:nvPr/>
        </p:nvSpPr>
        <p:spPr>
          <a:xfrm>
            <a:off x="478582" y="1184801"/>
            <a:ext cx="5000660" cy="453457"/>
          </a:xfrm>
          <a:prstGeom prst="rect">
            <a:avLst/>
          </a:prstGeom>
          <a:noFill/>
        </p:spPr>
        <p:txBody>
          <a:bodyPr wrap="square" rtlCol="0">
            <a:spAutoFit/>
          </a:bodyPr>
          <a:lstStyle/>
          <a:p>
            <a:pPr indent="342900">
              <a:lnSpc>
                <a:spcPct val="130000"/>
              </a:lnSpc>
            </a:pP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rPr>
              <a:t>一、平整场地</a:t>
            </a:r>
          </a:p>
        </p:txBody>
      </p:sp>
      <p:pic>
        <p:nvPicPr>
          <p:cNvPr id="5"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未标题-1"/>
          <p:cNvPicPr>
            <a:picLocks noChangeAspect="1" noChangeArrowheads="1"/>
          </p:cNvPicPr>
          <p:nvPr/>
        </p:nvPicPr>
        <p:blipFill>
          <a:blip r:embed="rId3" cstate="print"/>
          <a:srcRect/>
          <a:stretch>
            <a:fillRect/>
          </a:stretch>
        </p:blipFill>
        <p:spPr bwMode="auto">
          <a:xfrm>
            <a:off x="-523260" y="2852084"/>
            <a:ext cx="1571636" cy="38264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4" name="TextBox 6"/>
          <p:cNvSpPr txBox="1">
            <a:spLocks noGrp="1"/>
          </p:cNvSpPr>
          <p:nvPr>
            <p:ph idx="1"/>
          </p:nvPr>
        </p:nvSpPr>
        <p:spPr>
          <a:xfrm>
            <a:off x="262558" y="694436"/>
            <a:ext cx="10971372" cy="1605051"/>
          </a:xfrm>
          <a:prstGeom prst="rect">
            <a:avLst/>
          </a:prstGeom>
          <a:noFill/>
        </p:spPr>
        <p:txBody>
          <a:bodyPr wrap="square" rtlCol="0">
            <a:spAutoFit/>
          </a:bodyPr>
          <a:lstStyle/>
          <a:p>
            <a:pPr indent="0">
              <a:lnSpc>
                <a:spcPct val="110000"/>
              </a:lnSpc>
              <a:buNone/>
            </a:pPr>
            <a:r>
              <a:rPr lang="zh-CN" altLang="en-US" dirty="0" smtClean="0">
                <a:solidFill>
                  <a:schemeClr val="tx2">
                    <a:lumMod val="50000"/>
                  </a:schemeClr>
                </a:solidFill>
                <a:latin typeface="微软雅黑" panose="020B0503020204020204" pitchFamily="34" charset="-122"/>
                <a:ea typeface="微软雅黑" panose="020B0503020204020204" pitchFamily="34" charset="-122"/>
              </a:rPr>
              <a:t>二</a:t>
            </a:r>
            <a:r>
              <a:rPr lang="zh-CN" altLang="en-US" dirty="0">
                <a:solidFill>
                  <a:schemeClr val="tx2">
                    <a:lumMod val="50000"/>
                  </a:schemeClr>
                </a:solidFill>
                <a:latin typeface="微软雅黑" panose="020B0503020204020204" pitchFamily="34" charset="-122"/>
                <a:ea typeface="微软雅黑" panose="020B0503020204020204" pitchFamily="34" charset="-122"/>
              </a:rPr>
              <a:t>、挖人工湖</a:t>
            </a:r>
          </a:p>
          <a:p>
            <a:pPr indent="342900">
              <a:lnSpc>
                <a:spcPct val="110000"/>
              </a:lnSpc>
            </a:pPr>
            <a:r>
              <a:rPr lang="zh-CN" altLang="en-US" sz="1800"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1800" dirty="0">
                <a:solidFill>
                  <a:schemeClr val="tx2">
                    <a:lumMod val="75000"/>
                  </a:schemeClr>
                </a:solidFill>
                <a:latin typeface="微软雅黑" panose="020B0503020204020204" pitchFamily="34" charset="-122"/>
                <a:ea typeface="微软雅黑" panose="020B0503020204020204" pitchFamily="34" charset="-122"/>
              </a:rPr>
              <a:t>一）清理现场</a:t>
            </a:r>
          </a:p>
          <a:p>
            <a:pPr indent="342900">
              <a:lnSpc>
                <a:spcPct val="11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如</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rPr>
              <a:t>图</a:t>
            </a:r>
            <a:r>
              <a:rPr lang="en-US" altLang="zh-CN" sz="1800"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rPr>
              <a:t>所</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示为某大学校园拟建人工湖的施工图。根据施工现场的实际情况，可以采取相应措施进行地面障碍物的清理</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Picture 2"/>
          <p:cNvPicPr>
            <a:picLocks noChangeAspect="1" noChangeArrowheads="1"/>
          </p:cNvPicPr>
          <p:nvPr/>
        </p:nvPicPr>
        <p:blipFill>
          <a:blip r:embed="rId2" cstate="print"/>
          <a:srcRect/>
          <a:stretch>
            <a:fillRect/>
          </a:stretch>
        </p:blipFill>
        <p:spPr bwMode="auto">
          <a:xfrm>
            <a:off x="4006974" y="1987440"/>
            <a:ext cx="6977079" cy="4538698"/>
          </a:xfrm>
          <a:prstGeom prst="rect">
            <a:avLst/>
          </a:prstGeom>
          <a:noFill/>
          <a:ln w="9525">
            <a:noFill/>
            <a:miter lim="800000"/>
            <a:headEnd/>
            <a:tailEnd/>
          </a:ln>
          <a:effectLst/>
        </p:spPr>
      </p:pic>
      <p:sp>
        <p:nvSpPr>
          <p:cNvPr id="6" name="矩形 5"/>
          <p:cNvSpPr/>
          <p:nvPr/>
        </p:nvSpPr>
        <p:spPr>
          <a:xfrm>
            <a:off x="5159102" y="6526138"/>
            <a:ext cx="4196983" cy="452432"/>
          </a:xfrm>
          <a:prstGeom prst="rect">
            <a:avLst/>
          </a:prstGeom>
        </p:spPr>
        <p:txBody>
          <a:bodyPr wrap="none">
            <a:spAutoFit/>
          </a:bodyPr>
          <a:lstStyle/>
          <a:p>
            <a:pPr indent="342900">
              <a:lnSpc>
                <a:spcPct val="130000"/>
              </a:lnSpc>
            </a:pPr>
            <a:r>
              <a:rPr lang="zh-CN" altLang="en-US" sz="1800" dirty="0" smtClean="0">
                <a:solidFill>
                  <a:srgbClr val="FF9300"/>
                </a:solidFill>
                <a:latin typeface="微软雅黑" panose="020B0503020204020204" pitchFamily="34" charset="-122"/>
                <a:ea typeface="微软雅黑" panose="020B0503020204020204" pitchFamily="34" charset="-122"/>
              </a:rPr>
              <a:t>图</a:t>
            </a:r>
            <a:r>
              <a:rPr lang="en-US" altLang="zh-CN" sz="1800" dirty="0" smtClean="0">
                <a:solidFill>
                  <a:srgbClr val="FF9300"/>
                </a:solidFill>
                <a:latin typeface="微软雅黑" panose="020B0503020204020204" pitchFamily="34" charset="-122"/>
                <a:ea typeface="微软雅黑" panose="020B0503020204020204" pitchFamily="34" charset="-122"/>
              </a:rPr>
              <a:t>3 </a:t>
            </a:r>
            <a:r>
              <a:rPr lang="zh-CN" altLang="en-US" sz="1800" dirty="0">
                <a:solidFill>
                  <a:srgbClr val="FF9300"/>
                </a:solidFill>
                <a:latin typeface="微软雅黑" panose="020B0503020204020204" pitchFamily="34" charset="-122"/>
                <a:ea typeface="微软雅黑" panose="020B0503020204020204" pitchFamily="34" charset="-122"/>
              </a:rPr>
              <a:t>某大学校园人工湖与假山施工图</a:t>
            </a:r>
          </a:p>
        </p:txBody>
      </p:sp>
      <p:pic>
        <p:nvPicPr>
          <p:cNvPr id="7" name="Picture 3" descr="E:\我的PPT库\PPT图标库\2000种网站或论坛PNG图片图标\png-183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descr="未标题-1"/>
          <p:cNvPicPr>
            <a:picLocks noChangeAspect="1" noChangeArrowheads="1"/>
          </p:cNvPicPr>
          <p:nvPr/>
        </p:nvPicPr>
        <p:blipFill>
          <a:blip r:embed="rId4" cstate="print"/>
          <a:srcRect/>
          <a:stretch>
            <a:fillRect/>
          </a:stretch>
        </p:blipFill>
        <p:spPr bwMode="auto">
          <a:xfrm>
            <a:off x="94414" y="2769044"/>
            <a:ext cx="1571636" cy="38264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612922" y="1197546"/>
            <a:ext cx="11242924" cy="5256584"/>
          </a:xfrm>
        </p:spPr>
        <p:txBody>
          <a:bodyPr>
            <a:normAutofit fontScale="62500" lnSpcReduction="20000"/>
          </a:bodyPr>
          <a:lstStyle/>
          <a:p>
            <a:pPr indent="342900">
              <a:lnSpc>
                <a:spcPct val="13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（二）挖沟排水</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当地下水位较高时，需挖沟排水。排水沟的深度，应深于水体挖深。排水沟的纵坡不应小于</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，沟的边坡应为</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1∶1.5</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，沟底宽及沟深应不小于</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50 cm</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，以利用水泵排水。要求沟一次挖到底，一侧出土。</a:t>
            </a:r>
          </a:p>
          <a:p>
            <a:pPr indent="342900">
              <a:lnSpc>
                <a:spcPct val="13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（三）定点放线</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按照人工湖施工范围，放好湖体边界线及施工标高。用经纬仪或全站仪等仪器在地面上依照施工图确定出人工湖的各特征点位置，各点钉上木桩，然后将各点用白灰连接即为</a:t>
            </a:r>
            <a:r>
              <a:rPr lang="zh-CN" altLang="en-US" b="1" dirty="0">
                <a:solidFill>
                  <a:srgbClr val="FF9300"/>
                </a:solidFill>
                <a:latin typeface="微软雅黑" panose="020B0503020204020204" pitchFamily="34" charset="-122"/>
                <a:ea typeface="微软雅黑" panose="020B0503020204020204" pitchFamily="34" charset="-122"/>
              </a:rPr>
              <a:t>边界线</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在边界线的内部，还要再打上一定数量、具有一定密度的基底标高木桩。使用水准仪，利用附近水准点的已知高程，根据设计给定的水体基底标高，在木桩上进行测设，在木桩上画线标明开挖深度。</a:t>
            </a:r>
          </a:p>
          <a:p>
            <a:pPr indent="342900">
              <a:lnSpc>
                <a:spcPct val="13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（四）挖土</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在挖土施工中，各桩点尽量不要破坏，可以在各桩点处留出土台，待人工湖开挖接近完成时，再将此土台挖掉。机械挖土应采用端头挖土法，挖掘机分别从待挖湖区域的南边作业线及西边湖岸线开挖，自西向东，自南向北，以前进行驶的方法进行开挖，自卸汽车配置在挖掘机的两侧装运土。</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边挖边检查湖体边坡线及湖体施工标高，同时检查湖岸坡度。边坡一般用人工修整，利用边坡样板来控制边坡坡度，以达到设计边坡的要求（本施工现场，土质为砂质黏土，其边坡坡度为</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1∶0.5</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），发现不符合时应及时修整。</a:t>
            </a:r>
          </a:p>
          <a:p>
            <a:endParaRPr lang="zh-CN" altLang="en-US" dirty="0"/>
          </a:p>
        </p:txBody>
      </p:sp>
      <p:pic>
        <p:nvPicPr>
          <p:cNvPr id="4"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未标题-1"/>
          <p:cNvPicPr>
            <a:picLocks noChangeAspect="1" noChangeArrowheads="1"/>
          </p:cNvPicPr>
          <p:nvPr/>
        </p:nvPicPr>
        <p:blipFill>
          <a:blip r:embed="rId3" cstate="print"/>
          <a:srcRect/>
          <a:stretch>
            <a:fillRect/>
          </a:stretch>
        </p:blipFill>
        <p:spPr bwMode="auto">
          <a:xfrm>
            <a:off x="-176297" y="2739872"/>
            <a:ext cx="1571636" cy="3826469"/>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609521" y="1269554"/>
            <a:ext cx="10971372" cy="4527011"/>
          </a:xfrm>
        </p:spPr>
        <p:txBody>
          <a:bodyPr>
            <a:normAutofit fontScale="70000" lnSpcReduction="20000"/>
          </a:bodyPr>
          <a:lstStyle/>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当挖土出现浅层滑坡时，如滑坡土方量不大，应将滑坡体全部挖除；如滑坡土方量较大，可对滑坡体采取深翻、推压、表面压实等措施进行处理。</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挖土自上而下水平分段分层进行，挖掘机挖到湖底设计标高以上</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 cm</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后，用推土机推平、清理。湖底部应尽量整平，不留土墩，以便湖里养鱼。开挖过程中，设专人监控开挖深度、坡度，随时为挖掘机司机指示湖底余量。</a:t>
            </a:r>
          </a:p>
          <a:p>
            <a:pPr indent="342900">
              <a:lnSpc>
                <a:spcPct val="13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（五）运土</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根据施工现场实际，选择好运土路线，明确卸土准确位置，最好将土运至待堆筑的土山附近，以便于日后的土山施工。对于施工地段的表层熟土（即</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 cm</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左右的耕作层），应单独存放，堆积高度控制在</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1.5 m</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以内，不要压实，以便日后用作种植土使用。</a:t>
            </a:r>
          </a:p>
          <a:p>
            <a:pPr indent="342900">
              <a:lnSpc>
                <a:spcPct val="13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（六）压土</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湖底土层需整平压实。如果不作混凝土面层，可选用黏质土，每层铺土厚度为</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30 cm</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，压实</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6</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8</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遍，压实密实度要达到设计要求，以防水渗漏。四周作上护坡（后面任务中提到）。</a:t>
            </a:r>
          </a:p>
          <a:p>
            <a:endParaRPr lang="zh-CN" altLang="en-US" dirty="0"/>
          </a:p>
        </p:txBody>
      </p:sp>
      <p:pic>
        <p:nvPicPr>
          <p:cNvPr id="4"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未标题-1"/>
          <p:cNvPicPr>
            <a:picLocks noChangeAspect="1" noChangeArrowheads="1"/>
          </p:cNvPicPr>
          <p:nvPr/>
        </p:nvPicPr>
        <p:blipFill>
          <a:blip r:embed="rId3" cstate="print"/>
          <a:srcRect/>
          <a:stretch>
            <a:fillRect/>
          </a:stretch>
        </p:blipFill>
        <p:spPr bwMode="auto">
          <a:xfrm>
            <a:off x="-262774" y="2852084"/>
            <a:ext cx="1571636" cy="3826469"/>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normAutofit fontScale="62500" lnSpcReduction="20000"/>
          </a:bodyPr>
          <a:lstStyle/>
          <a:p>
            <a:pPr indent="342900">
              <a:lnSpc>
                <a:spcPct val="13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（一）清理现场</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堆筑土山施工图如</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图</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所</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示。在施工现场，将地表层的杂草、树墩等障碍物除掉并运出场地，对需要清除的地下隐蔽物体，由测量人员根据建设单位提供的准确位置图，进行方位测定，挖出隐蔽物体后，予以清除。</a:t>
            </a:r>
          </a:p>
          <a:p>
            <a:pPr indent="342900">
              <a:lnSpc>
                <a:spcPct val="13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（二）定点放线</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先在土山施工图上作方格网，方格边长为</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 m×1 m</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。用经纬仪或全站仪将方格网测设到地面上，把设计的地形等高线和方格网的交点在地面上标出并打上木桩。由于山体高为</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3.5 m</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，可用长竹竿做标高桩，在桩上把每层标高定好，不同层可用不同颜色标志，以便施工者识别。</a:t>
            </a:r>
          </a:p>
          <a:p>
            <a:pPr indent="342900">
              <a:lnSpc>
                <a:spcPct val="13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（三）挖土</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利用挖人工湖时的土方进行堆筑土山。如土方量不够，可选择在土山中间夹一些建筑垃圾，也可进行外来取土。但不能选用腐殖土、生活垃圾土及淤泥作为堆筑材料。</a:t>
            </a:r>
          </a:p>
          <a:p>
            <a:pPr indent="342900">
              <a:lnSpc>
                <a:spcPct val="13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（四）运土</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土方的运输和下卸，应以设计的山头为中心结合来土方向进行安排，一般以环形线为宜，车不走回头路，也不交叉穿行，不能出现顶流拥挤。</a:t>
            </a:r>
          </a:p>
          <a:p>
            <a:endParaRPr lang="zh-CN" altLang="en-US" dirty="0"/>
          </a:p>
        </p:txBody>
      </p:sp>
      <p:sp>
        <p:nvSpPr>
          <p:cNvPr id="4" name="矩形 3"/>
          <p:cNvSpPr/>
          <p:nvPr/>
        </p:nvSpPr>
        <p:spPr>
          <a:xfrm>
            <a:off x="838622" y="1028108"/>
            <a:ext cx="2377574" cy="572464"/>
          </a:xfrm>
          <a:prstGeom prst="rect">
            <a:avLst/>
          </a:prstGeom>
        </p:spPr>
        <p:txBody>
          <a:bodyPr wrap="none">
            <a:spAutoFit/>
          </a:bodyPr>
          <a:lstStyle/>
          <a:p>
            <a:pPr indent="342900">
              <a:lnSpc>
                <a:spcPct val="130000"/>
              </a:lnSpc>
            </a:pPr>
            <a:r>
              <a:rPr lang="zh-CN" altLang="en-US" dirty="0">
                <a:solidFill>
                  <a:schemeClr val="tx2">
                    <a:lumMod val="50000"/>
                  </a:schemeClr>
                </a:solidFill>
                <a:latin typeface="微软雅黑" panose="020B0503020204020204" pitchFamily="34" charset="-122"/>
                <a:ea typeface="微软雅黑" panose="020B0503020204020204" pitchFamily="34" charset="-122"/>
              </a:rPr>
              <a:t>三、堆筑土山</a:t>
            </a:r>
          </a:p>
        </p:txBody>
      </p:sp>
      <p:pic>
        <p:nvPicPr>
          <p:cNvPr id="5"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未标题-1"/>
          <p:cNvPicPr>
            <a:picLocks noChangeAspect="1" noChangeArrowheads="1"/>
          </p:cNvPicPr>
          <p:nvPr/>
        </p:nvPicPr>
        <p:blipFill>
          <a:blip r:embed="rId3" cstate="print"/>
          <a:srcRect/>
          <a:stretch>
            <a:fillRect/>
          </a:stretch>
        </p:blipFill>
        <p:spPr bwMode="auto">
          <a:xfrm>
            <a:off x="-262774" y="2781722"/>
            <a:ext cx="1571636" cy="3826469"/>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766614" y="1053530"/>
            <a:ext cx="10971372" cy="4527011"/>
          </a:xfrm>
        </p:spPr>
        <p:txBody>
          <a:bodyPr>
            <a:normAutofit fontScale="55000" lnSpcReduction="20000"/>
          </a:bodyPr>
          <a:lstStyle/>
          <a:p>
            <a:pPr indent="342900">
              <a:lnSpc>
                <a:spcPct val="13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（五）填土</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土方堆筑时，要求地面应有一定的承载力。若山体的重量大于地块的承载力，则采取加固措施，可选用灰土垫层、碎石垫层、三合土垫层等，并进行强夯处理，以达到符合山体堆筑的承载要求。</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检验回填土料的种类、粒径，有无杂物，是否符合规定，以及土料的含水量是否在控制范围内。如含水量偏高，可采用翻松、晾晒或均匀掺入干土等措施；如遇回填土的含水量偏低，可采用预先洒水润湿等措施。</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土山体的堆筑，应采用机械堆筑的方法，采用推土机填土时，应由下而上分层堆筑，每层虚铺厚度不大于</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50 cm</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p>
          <a:p>
            <a:pPr indent="342900">
              <a:lnSpc>
                <a:spcPct val="130000"/>
              </a:lnSpc>
            </a:pPr>
            <a:r>
              <a:rPr lang="zh-CN" altLang="en-US" dirty="0">
                <a:solidFill>
                  <a:schemeClr val="tx2">
                    <a:lumMod val="75000"/>
                  </a:schemeClr>
                </a:solidFill>
                <a:latin typeface="微软雅黑" panose="020B0503020204020204" pitchFamily="34" charset="-122"/>
                <a:ea typeface="微软雅黑" panose="020B0503020204020204" pitchFamily="34" charset="-122"/>
              </a:rPr>
              <a:t>（六）压土</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压土时，用推土机来回行驶进行碾压，履带应重叠</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，填土可利用汽车行驶作部分压实工作，行车路线须均匀分布于填土层上，汽车不能在虚土上行驶，卸土推平和压实工作须分段交叉进行。</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在机械施工碾压不到的填土部位，应配合人工推土填充，用蛙式夯或柴油打夯机分层夯打密实。</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回填土方每层压实后，应按规范进行取样检验，测出干土的质量密度、压实度，达到要求后，再进行上一层的铺土。</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填方全部完成后，表面应进行拉线找平，凡超过标准高程的地方，及时依线铲平，凡低于标准高程的地方，应补土夯实。</a:t>
            </a:r>
          </a:p>
          <a:p>
            <a:pPr indent="342900">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土山体的边坡应按设计规定堆筑。</a:t>
            </a:r>
          </a:p>
          <a:p>
            <a:endParaRPr lang="zh-CN" altLang="en-US" dirty="0"/>
          </a:p>
        </p:txBody>
      </p:sp>
      <p:pic>
        <p:nvPicPr>
          <p:cNvPr id="4" name="Picture 3" descr="E:\我的PPT库\PPT图标库\2000种网站或论坛PNG图片图标\png-18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013215" y="5238060"/>
            <a:ext cx="1439973" cy="1440493"/>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未标题-1"/>
          <p:cNvPicPr>
            <a:picLocks noChangeAspect="1" noChangeArrowheads="1"/>
          </p:cNvPicPr>
          <p:nvPr/>
        </p:nvPicPr>
        <p:blipFill>
          <a:blip r:embed="rId3" cstate="print"/>
          <a:srcRect/>
          <a:stretch>
            <a:fillRect/>
          </a:stretch>
        </p:blipFill>
        <p:spPr bwMode="auto">
          <a:xfrm>
            <a:off x="-176297" y="2709714"/>
            <a:ext cx="1571636" cy="3826469"/>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7933" y="1125004"/>
            <a:ext cx="9017877" cy="1056362"/>
          </a:xfrm>
        </p:spPr>
        <p:txBody>
          <a:bodyPr/>
          <a:lstStyle/>
          <a:p>
            <a:pPr algn="l"/>
            <a:r>
              <a:rPr lang="en-US" altLang="zh-CN" b="1" dirty="0" smtClean="0">
                <a:latin typeface="+mj-ea"/>
              </a:rPr>
              <a:t>THANKS</a:t>
            </a:r>
            <a:endParaRPr lang="zh-CN" altLang="en-US" b="1" dirty="0">
              <a:latin typeface="+mj-ea"/>
            </a:endParaRPr>
          </a:p>
        </p:txBody>
      </p:sp>
      <p:sp>
        <p:nvSpPr>
          <p:cNvPr id="3" name="副标题 2"/>
          <p:cNvSpPr>
            <a:spLocks noGrp="1"/>
          </p:cNvSpPr>
          <p:nvPr>
            <p:ph type="subTitle" idx="1"/>
          </p:nvPr>
        </p:nvSpPr>
        <p:spPr>
          <a:xfrm>
            <a:off x="815307" y="1963399"/>
            <a:ext cx="8533289" cy="576197"/>
          </a:xfrm>
        </p:spPr>
        <p:txBody>
          <a:bodyPr/>
          <a:lstStyle/>
          <a:p>
            <a:pPr algn="l"/>
            <a:r>
              <a:rPr lang="zh-CN" altLang="en-US" dirty="0" smtClean="0">
                <a:solidFill>
                  <a:schemeClr val="tx1"/>
                </a:solidFill>
                <a:latin typeface="+mn-ea"/>
              </a:rPr>
              <a:t>谢谢观赏！</a:t>
            </a:r>
            <a:endParaRPr lang="zh-CN" altLang="en-US" dirty="0">
              <a:solidFill>
                <a:schemeClr val="tx1"/>
              </a:solidFill>
              <a:latin typeface="+mn-ea"/>
            </a:endParaRPr>
          </a:p>
        </p:txBody>
      </p:sp>
      <p:sp>
        <p:nvSpPr>
          <p:cNvPr id="5" name="矩形 4"/>
          <p:cNvSpPr/>
          <p:nvPr/>
        </p:nvSpPr>
        <p:spPr>
          <a:xfrm>
            <a:off x="0" y="1317070"/>
            <a:ext cx="719309" cy="67223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952341" y="1714885"/>
            <a:ext cx="10711575" cy="4554649"/>
          </a:xfrm>
          <a:prstGeom prst="roundRect">
            <a:avLst/>
          </a:prstGeom>
          <a:solidFill>
            <a:srgbClr val="E5FE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indent="609600">
              <a:lnSpc>
                <a:spcPct val="150000"/>
              </a:lnSpc>
            </a:pPr>
            <a:r>
              <a:rPr lang="en-US" sz="1700" b="1" dirty="0" smtClean="0">
                <a:solidFill>
                  <a:srgbClr val="C00000"/>
                </a:solidFill>
                <a:latin typeface="微软雅黑" panose="020B0503020204020204" pitchFamily="34" charset="-122"/>
                <a:ea typeface="微软雅黑" panose="020B0503020204020204" pitchFamily="34" charset="-122"/>
              </a:rPr>
              <a:t>3</a:t>
            </a:r>
            <a:r>
              <a:rPr lang="zh-CN" altLang="en-US" sz="1700" b="1" dirty="0" smtClean="0">
                <a:solidFill>
                  <a:srgbClr val="C00000"/>
                </a:solidFill>
                <a:latin typeface="微软雅黑" panose="020B0503020204020204" pitchFamily="34" charset="-122"/>
                <a:ea typeface="微软雅黑" panose="020B0503020204020204" pitchFamily="34" charset="-122"/>
              </a:rPr>
              <a:t>．植物种植在高程上的要求</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在园林设计过程中，园林中可能会有些有保留价值的老树，其周围的地形设计如需增高或降低，应在图纸上标注出保护老树的范围、地面标高和适当的工程措施。</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植物对地下环境很敏感，耐水性不一，不同水生植物对水深也有不同要求。</a:t>
            </a:r>
          </a:p>
          <a:p>
            <a:pPr indent="609600">
              <a:lnSpc>
                <a:spcPct val="150000"/>
              </a:lnSpc>
            </a:pPr>
            <a:r>
              <a:rPr lang="en-US" sz="1700" b="1" dirty="0" smtClean="0">
                <a:solidFill>
                  <a:srgbClr val="C00000"/>
                </a:solidFill>
                <a:latin typeface="微软雅黑" panose="020B0503020204020204" pitchFamily="34" charset="-122"/>
                <a:ea typeface="微软雅黑" panose="020B0503020204020204" pitchFamily="34" charset="-122"/>
              </a:rPr>
              <a:t>4</a:t>
            </a:r>
            <a:r>
              <a:rPr lang="zh-CN" altLang="en-US" sz="1700" b="1" dirty="0" smtClean="0">
                <a:solidFill>
                  <a:srgbClr val="C00000"/>
                </a:solidFill>
                <a:latin typeface="微软雅黑" panose="020B0503020204020204" pitchFamily="34" charset="-122"/>
                <a:ea typeface="微软雅黑" panose="020B0503020204020204" pitchFamily="34" charset="-122"/>
              </a:rPr>
              <a:t>．排水设计</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在地形设计的同时要考虑地面水的排除，一般规定无铺装地面的最小排水坡度为</a:t>
            </a:r>
            <a:r>
              <a:rPr lang="en-US" sz="1700" dirty="0" smtClean="0">
                <a:solidFill>
                  <a:schemeClr val="tx1"/>
                </a:solidFill>
                <a:latin typeface="微软雅黑" panose="020B0503020204020204" pitchFamily="34" charset="-122"/>
                <a:ea typeface="微软雅黑" panose="020B0503020204020204" pitchFamily="34" charset="-122"/>
              </a:rPr>
              <a:t>1%</a:t>
            </a:r>
            <a:r>
              <a:rPr lang="zh-CN" altLang="en-US" sz="1700" dirty="0" smtClean="0">
                <a:solidFill>
                  <a:schemeClr val="tx1"/>
                </a:solidFill>
                <a:latin typeface="微软雅黑" panose="020B0503020204020204" pitchFamily="34" charset="-122"/>
                <a:ea typeface="微软雅黑" panose="020B0503020204020204" pitchFamily="34" charset="-122"/>
              </a:rPr>
              <a:t>，而铺装地面则为</a:t>
            </a:r>
            <a:r>
              <a:rPr lang="en-US" sz="1700" dirty="0" smtClean="0">
                <a:solidFill>
                  <a:schemeClr val="tx1"/>
                </a:solidFill>
                <a:latin typeface="微软雅黑" panose="020B0503020204020204" pitchFamily="34" charset="-122"/>
                <a:ea typeface="微软雅黑" panose="020B0503020204020204" pitchFamily="34" charset="-122"/>
              </a:rPr>
              <a:t>5%</a:t>
            </a:r>
            <a:r>
              <a:rPr lang="zh-CN" altLang="en-US" sz="1700" dirty="0" smtClean="0">
                <a:solidFill>
                  <a:schemeClr val="tx1"/>
                </a:solidFill>
                <a:latin typeface="微软雅黑" panose="020B0503020204020204" pitchFamily="34" charset="-122"/>
                <a:ea typeface="微软雅黑" panose="020B0503020204020204" pitchFamily="34" charset="-122"/>
              </a:rPr>
              <a:t>，但这只是参考限值，具体设计还要根据土壤性质和汇水区的大小、植被情况等因素而定。</a:t>
            </a:r>
          </a:p>
          <a:p>
            <a:pPr indent="609600">
              <a:lnSpc>
                <a:spcPct val="150000"/>
              </a:lnSpc>
            </a:pPr>
            <a:r>
              <a:rPr lang="en-US" sz="1700" b="1" dirty="0" smtClean="0">
                <a:solidFill>
                  <a:srgbClr val="C00000"/>
                </a:solidFill>
                <a:latin typeface="微软雅黑" panose="020B0503020204020204" pitchFamily="34" charset="-122"/>
                <a:ea typeface="微软雅黑" panose="020B0503020204020204" pitchFamily="34" charset="-122"/>
              </a:rPr>
              <a:t>5</a:t>
            </a:r>
            <a:r>
              <a:rPr lang="zh-CN" altLang="en-US" sz="1700" b="1" dirty="0" smtClean="0">
                <a:solidFill>
                  <a:srgbClr val="C00000"/>
                </a:solidFill>
                <a:latin typeface="微软雅黑" panose="020B0503020204020204" pitchFamily="34" charset="-122"/>
                <a:ea typeface="微软雅黑" panose="020B0503020204020204" pitchFamily="34" charset="-122"/>
              </a:rPr>
              <a:t>．管道综合设计</a:t>
            </a:r>
          </a:p>
          <a:p>
            <a:pPr indent="609600">
              <a:lnSpc>
                <a:spcPct val="150000"/>
              </a:lnSpc>
            </a:pPr>
            <a:r>
              <a:rPr lang="zh-CN" altLang="en-US" sz="1700" dirty="0" smtClean="0">
                <a:solidFill>
                  <a:schemeClr val="tx1"/>
                </a:solidFill>
                <a:latin typeface="微软雅黑" panose="020B0503020204020204" pitchFamily="34" charset="-122"/>
                <a:ea typeface="微软雅黑" panose="020B0503020204020204" pitchFamily="34" charset="-122"/>
              </a:rPr>
              <a:t>园内各种管道（如供水、排水、供暖及煤气管道等）的布置，难免有些地方会出现交叉，在设计上就必须按一定原则，统筹安排各种管道交会时相互之间的高程关系，以及它们和地面上的构筑物或园内乔灌木的关系。</a:t>
            </a:r>
            <a:endParaRPr lang="zh-CN" altLang="en-US" sz="1700" dirty="0">
              <a:solidFill>
                <a:schemeClr val="tx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609521" y="274703"/>
            <a:ext cx="10971372" cy="487456"/>
          </a:xfrm>
        </p:spPr>
        <p:txBody>
          <a:bodyPr>
            <a:normAutofit fontScale="90000"/>
          </a:bodyPr>
          <a:lstStyle/>
          <a:p>
            <a:r>
              <a:rPr lang="zh-CN" altLang="en-US" dirty="0" smtClean="0"/>
              <a:t>任务二    竖向设计的内容、步骤和原则</a:t>
            </a:r>
            <a:endParaRPr lang="zh-CN" altLang="en-US" dirty="0"/>
          </a:p>
        </p:txBody>
      </p:sp>
      <p:sp>
        <p:nvSpPr>
          <p:cNvPr id="4" name="矩形 3"/>
          <p:cNvSpPr/>
          <p:nvPr/>
        </p:nvSpPr>
        <p:spPr>
          <a:xfrm>
            <a:off x="952340" y="762158"/>
            <a:ext cx="4095246" cy="476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一、竖向设计的内容和步骤</a:t>
            </a:r>
          </a:p>
        </p:txBody>
      </p:sp>
      <p:grpSp>
        <p:nvGrpSpPr>
          <p:cNvPr id="3" name="组合 4"/>
          <p:cNvGrpSpPr/>
          <p:nvPr/>
        </p:nvGrpSpPr>
        <p:grpSpPr>
          <a:xfrm>
            <a:off x="476149" y="1429068"/>
            <a:ext cx="479991" cy="137190"/>
            <a:chOff x="323528" y="1059582"/>
            <a:chExt cx="504056" cy="144016"/>
          </a:xfrm>
        </p:grpSpPr>
        <p:cxnSp>
          <p:nvCxnSpPr>
            <p:cNvPr id="6" name="直接连接符 5"/>
            <p:cNvCxnSpPr>
              <a:stCxn id="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descr="E:\我的设计素材库\精美靓丽的中国风png图标169张@锐普PPT 本本\本本 (56).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11221398" y="5906885"/>
            <a:ext cx="969058" cy="969408"/>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圆角矩形 14"/>
          <p:cNvSpPr/>
          <p:nvPr/>
        </p:nvSpPr>
        <p:spPr>
          <a:xfrm>
            <a:off x="952340" y="1238521"/>
            <a:ext cx="2761910" cy="4763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100" b="1" dirty="0" smtClean="0">
                <a:solidFill>
                  <a:srgbClr val="C00000"/>
                </a:solidFill>
                <a:latin typeface="楷体_GB2312" pitchFamily="49" charset="-122"/>
                <a:ea typeface="楷体_GB2312" pitchFamily="49" charset="-122"/>
              </a:rPr>
              <a:t>（一）竖向设计内容</a:t>
            </a:r>
          </a:p>
        </p:txBody>
      </p:sp>
      <p:pic>
        <p:nvPicPr>
          <p:cNvPr id="11" name="Picture 3" descr="E:\我的设计素材库\精美靓丽的中国风png图标169张@锐普PPT 本本\本本 (59).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82607" y="5976144"/>
            <a:ext cx="649722" cy="64995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1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3">
      <a:majorFont>
        <a:latin typeface="Calibri"/>
        <a:ea typeface="方正宋黑简体"/>
        <a:cs typeface=""/>
      </a:majorFont>
      <a:minorFont>
        <a:latin typeface="Calibri"/>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16610</Words>
  <Application>Microsoft Office PowerPoint</Application>
  <PresentationFormat>自定义</PresentationFormat>
  <Paragraphs>769</Paragraphs>
  <Slides>87</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87</vt:i4>
      </vt:variant>
    </vt:vector>
  </HeadingPairs>
  <TitlesOfParts>
    <vt:vector size="89" baseType="lpstr">
      <vt:lpstr>Office 主题​​</vt:lpstr>
      <vt:lpstr>Equation</vt:lpstr>
      <vt:lpstr>项目二 园林工程竖向设计 </vt:lpstr>
      <vt:lpstr>项目要求</vt:lpstr>
      <vt:lpstr>目录</vt:lpstr>
      <vt:lpstr>任务一   竖向设计的相关概念</vt:lpstr>
      <vt:lpstr>任务一   竖向设计的相关概念</vt:lpstr>
      <vt:lpstr>目录</vt:lpstr>
      <vt:lpstr>任务二    竖向设计的内容、步骤和原则</vt:lpstr>
      <vt:lpstr>任务二    竖向设计的内容、步骤和原则</vt:lpstr>
      <vt:lpstr>任务二    竖向设计的内容、步骤和原则</vt:lpstr>
      <vt:lpstr>任务二    竖向设计的内容、步骤和原则</vt:lpstr>
      <vt:lpstr>任务二    竖向设计的内容、步骤和原则</vt:lpstr>
      <vt:lpstr>目录</vt:lpstr>
      <vt:lpstr>任务三    等高线法地形设计</vt:lpstr>
      <vt:lpstr>任务三    等高线法地形设计</vt:lpstr>
      <vt:lpstr>任务三    等高线法地形设计</vt:lpstr>
      <vt:lpstr>任务三    等高线法地形设计</vt:lpstr>
      <vt:lpstr>任务三    等高线法地形设计</vt:lpstr>
      <vt:lpstr>任务三    等高线法地形设计</vt:lpstr>
      <vt:lpstr>任务三    等高线法地形设计</vt:lpstr>
      <vt:lpstr>任务三    等高线法地形设计</vt:lpstr>
      <vt:lpstr>任务三    等高线法地形设计</vt:lpstr>
      <vt:lpstr>任务三    等高线法地形设计</vt:lpstr>
      <vt:lpstr>幻灯片 23</vt:lpstr>
      <vt:lpstr>任务三    等高线法地形设计</vt:lpstr>
      <vt:lpstr>目录</vt:lpstr>
      <vt:lpstr>任务四    断面法地形设计</vt:lpstr>
      <vt:lpstr>任务四    断面法地形设计</vt:lpstr>
      <vt:lpstr>任务四    断面法地形设计</vt:lpstr>
      <vt:lpstr>任务四    断面法地形设计</vt:lpstr>
      <vt:lpstr>任务四    断面法地形设计</vt:lpstr>
      <vt:lpstr>目录</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任务五    土方工程施工</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任务五    土方工程施工</vt:lpstr>
      <vt:lpstr>幻灯片 74</vt:lpstr>
      <vt:lpstr>幻灯片 75</vt:lpstr>
      <vt:lpstr>幻灯片 76</vt:lpstr>
      <vt:lpstr>幻灯片 77</vt:lpstr>
      <vt:lpstr>幻灯片 78</vt:lpstr>
      <vt:lpstr>幻灯片 79</vt:lpstr>
      <vt:lpstr>幻灯片 80</vt:lpstr>
      <vt:lpstr>平整场地、挖人工湖和堆筑土山是土方施工中的主要工程任务。</vt:lpstr>
      <vt:lpstr>幻灯片 82</vt:lpstr>
      <vt:lpstr>幻灯片 83</vt:lpstr>
      <vt:lpstr>幻灯片 84</vt:lpstr>
      <vt:lpstr>幻灯片 85</vt:lpstr>
      <vt:lpstr>幻灯片 86</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www.pptbz.com</dc:title>
  <dc:creator>ppt宝藏</dc:creator>
  <cp:lastModifiedBy>Administrator</cp:lastModifiedBy>
  <cp:revision>125</cp:revision>
  <dcterms:created xsi:type="dcterms:W3CDTF">2012-12-02T06:44:00Z</dcterms:created>
  <dcterms:modified xsi:type="dcterms:W3CDTF">2019-09-23T03:38:01Z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