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9" r:id="rId4"/>
    <p:sldId id="364" r:id="rId5"/>
    <p:sldId id="508" r:id="rId6"/>
    <p:sldId id="507" r:id="rId7"/>
    <p:sldId id="353" r:id="rId8"/>
    <p:sldId id="354" r:id="rId9"/>
    <p:sldId id="355" r:id="rId10"/>
    <p:sldId id="356" r:id="rId11"/>
    <p:sldId id="562" r:id="rId12"/>
    <p:sldId id="357" r:id="rId13"/>
    <p:sldId id="416" r:id="rId14"/>
    <p:sldId id="359" r:id="rId15"/>
    <p:sldId id="462" r:id="rId16"/>
    <p:sldId id="360" r:id="rId17"/>
    <p:sldId id="363" r:id="rId18"/>
    <p:sldId id="361" r:id="rId19"/>
    <p:sldId id="257" r:id="rId20"/>
    <p:sldId id="266" r:id="rId21"/>
    <p:sldId id="258" r:id="rId22"/>
    <p:sldId id="259" r:id="rId23"/>
    <p:sldId id="260" r:id="rId24"/>
    <p:sldId id="268" r:id="rId25"/>
    <p:sldId id="261" r:id="rId26"/>
    <p:sldId id="274" r:id="rId27"/>
    <p:sldId id="262" r:id="rId28"/>
    <p:sldId id="263" r:id="rId29"/>
    <p:sldId id="264" r:id="rId30"/>
    <p:sldId id="265" r:id="rId31"/>
    <p:sldId id="267" r:id="rId32"/>
    <p:sldId id="269" r:id="rId33"/>
    <p:sldId id="270" r:id="rId34"/>
    <p:sldId id="271" r:id="rId35"/>
    <p:sldId id="273" r:id="rId36"/>
    <p:sldId id="272" r:id="rId37"/>
    <p:sldId id="275" r:id="rId38"/>
    <p:sldId id="276" r:id="rId39"/>
    <p:sldId id="277" r:id="rId40"/>
    <p:sldId id="278" r:id="rId41"/>
    <p:sldId id="279" r:id="rId42"/>
    <p:sldId id="280" r:id="rId43"/>
    <p:sldId id="283" r:id="rId44"/>
    <p:sldId id="281" r:id="rId45"/>
    <p:sldId id="285" r:id="rId46"/>
    <p:sldId id="286" r:id="rId47"/>
    <p:sldId id="288" r:id="rId48"/>
    <p:sldId id="289" r:id="rId49"/>
    <p:sldId id="287" r:id="rId50"/>
    <p:sldId id="291" r:id="rId51"/>
    <p:sldId id="296" r:id="rId52"/>
    <p:sldId id="295" r:id="rId53"/>
    <p:sldId id="294" r:id="rId54"/>
    <p:sldId id="292" r:id="rId55"/>
    <p:sldId id="293" r:id="rId56"/>
    <p:sldId id="297" r:id="rId57"/>
    <p:sldId id="298" r:id="rId58"/>
    <p:sldId id="299" r:id="rId59"/>
    <p:sldId id="290" r:id="rId60"/>
  </p:sldIdLst>
  <p:sldSz cx="9144000" cy="6858000" type="screen4x3"/>
  <p:notesSz cx="6858000" cy="9144000"/>
  <p:custDataLst>
    <p:tags r:id="rId6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-996" y="-108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4" Type="http://schemas.openxmlformats.org/officeDocument/2006/relationships/tags" Target="tags/tag1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任意多边形 9217"/>
          <p:cNvSpPr/>
          <p:nvPr/>
        </p:nvSpPr>
        <p:spPr>
          <a:xfrm>
            <a:off x="4760913" y="20638"/>
            <a:ext cx="4438650" cy="4038600"/>
          </a:xfrm>
          <a:custGeom>
            <a:avLst/>
            <a:gdLst/>
            <a:ahLst/>
            <a:cxnLst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9219" name="组合 9218"/>
          <p:cNvGrpSpPr/>
          <p:nvPr/>
        </p:nvGrpSpPr>
        <p:grpSpPr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9220" name="任意多边形 9219"/>
            <p:cNvSpPr/>
            <p:nvPr/>
          </p:nvSpPr>
          <p:spPr>
            <a:xfrm>
              <a:off x="3060" y="18"/>
              <a:ext cx="490" cy="187"/>
            </a:xfrm>
            <a:custGeom>
              <a:avLst/>
              <a:gdLst/>
              <a:ahLst/>
              <a:cxnLst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1" name="任意多边形 9220"/>
            <p:cNvSpPr>
              <a:spLocks noEditPoints="1"/>
            </p:cNvSpPr>
            <p:nvPr/>
          </p:nvSpPr>
          <p:spPr>
            <a:xfrm>
              <a:off x="2918" y="18"/>
              <a:ext cx="2958" cy="2699"/>
            </a:xfrm>
            <a:custGeom>
              <a:avLst/>
              <a:gdLst/>
              <a:ahLst/>
              <a:cxnLst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2" name="任意多边形 9221"/>
            <p:cNvSpPr/>
            <p:nvPr/>
          </p:nvSpPr>
          <p:spPr>
            <a:xfrm>
              <a:off x="3621" y="1287"/>
              <a:ext cx="238" cy="283"/>
            </a:xfrm>
            <a:custGeom>
              <a:avLst/>
              <a:gdLst/>
              <a:ahLst/>
              <a:cxnLst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3" name="任意多边形 9222"/>
            <p:cNvSpPr/>
            <p:nvPr/>
          </p:nvSpPr>
          <p:spPr>
            <a:xfrm>
              <a:off x="3403" y="1403"/>
              <a:ext cx="208" cy="379"/>
            </a:xfrm>
            <a:custGeom>
              <a:avLst/>
              <a:gdLst/>
              <a:ahLst/>
              <a:cxnLst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4" name="任意多边形 9223"/>
            <p:cNvSpPr/>
            <p:nvPr/>
          </p:nvSpPr>
          <p:spPr>
            <a:xfrm>
              <a:off x="3272" y="645"/>
              <a:ext cx="683" cy="318"/>
            </a:xfrm>
            <a:custGeom>
              <a:avLst/>
              <a:gdLst/>
              <a:ahLst/>
              <a:cxnLst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5" name="任意多边形 9224"/>
            <p:cNvSpPr/>
            <p:nvPr/>
          </p:nvSpPr>
          <p:spPr>
            <a:xfrm>
              <a:off x="4046" y="1545"/>
              <a:ext cx="490" cy="515"/>
            </a:xfrm>
            <a:custGeom>
              <a:avLst/>
              <a:gdLst/>
              <a:ahLst/>
              <a:cxnLst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6" name="任意多边形 9225"/>
            <p:cNvSpPr/>
            <p:nvPr/>
          </p:nvSpPr>
          <p:spPr>
            <a:xfrm>
              <a:off x="5173" y="1024"/>
              <a:ext cx="501" cy="96"/>
            </a:xfrm>
            <a:custGeom>
              <a:avLst/>
              <a:gdLst/>
              <a:ahLst/>
              <a:cxnLst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7" name="任意多边形 9226"/>
            <p:cNvSpPr/>
            <p:nvPr/>
          </p:nvSpPr>
          <p:spPr>
            <a:xfrm>
              <a:off x="5340" y="1004"/>
              <a:ext cx="385" cy="237"/>
            </a:xfrm>
            <a:custGeom>
              <a:avLst/>
              <a:gdLst/>
              <a:ahLst/>
              <a:cxnLst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8" name="任意多边形 9227"/>
            <p:cNvSpPr/>
            <p:nvPr/>
          </p:nvSpPr>
          <p:spPr>
            <a:xfrm>
              <a:off x="5325" y="1201"/>
              <a:ext cx="415" cy="187"/>
            </a:xfrm>
            <a:custGeom>
              <a:avLst/>
              <a:gdLst/>
              <a:ahLst/>
              <a:cxnLst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9" name="任意多边形 9228"/>
            <p:cNvSpPr/>
            <p:nvPr/>
          </p:nvSpPr>
          <p:spPr>
            <a:xfrm>
              <a:off x="5001" y="1378"/>
              <a:ext cx="698" cy="167"/>
            </a:xfrm>
            <a:custGeom>
              <a:avLst/>
              <a:gdLst/>
              <a:ahLst/>
              <a:cxnLst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0" name="任意多边形 9229"/>
            <p:cNvSpPr/>
            <p:nvPr/>
          </p:nvSpPr>
          <p:spPr>
            <a:xfrm>
              <a:off x="5077" y="1540"/>
              <a:ext cx="567" cy="146"/>
            </a:xfrm>
            <a:custGeom>
              <a:avLst/>
              <a:gdLst/>
              <a:ahLst/>
              <a:cxnLst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1" name="任意多边形 9230"/>
            <p:cNvSpPr/>
            <p:nvPr/>
          </p:nvSpPr>
          <p:spPr>
            <a:xfrm>
              <a:off x="5042" y="1656"/>
              <a:ext cx="581" cy="480"/>
            </a:xfrm>
            <a:custGeom>
              <a:avLst/>
              <a:gdLst/>
              <a:ahLst/>
              <a:cxnLst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2" name="任意多边形 9231"/>
            <p:cNvSpPr/>
            <p:nvPr/>
          </p:nvSpPr>
          <p:spPr>
            <a:xfrm>
              <a:off x="5421" y="1464"/>
              <a:ext cx="329" cy="854"/>
            </a:xfrm>
            <a:custGeom>
              <a:avLst/>
              <a:gdLst/>
              <a:ahLst/>
              <a:cxnLst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33" name="组合 9232"/>
          <p:cNvGrpSpPr/>
          <p:nvPr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9234" name="矩形 9233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5" name="任意多边形 9234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6" name="任意多边形 9235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7" name="任意多边形 9236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8" name="任意多边形 9237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9" name="任意多边形 9238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0" name="任意多边形 9239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1" name="任意多边形 9240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2" name="任意多边形 9241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3" name="任意多边形 9242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4" name="任意多边形 9243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5" name="矩形 9244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6" name="矩形 9245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7" name="任意多边形 9246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8" name="任意多边形 9247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9" name="任意多边形 9248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0" name="任意多边形 9249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1" name="任意多边形 9250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2" name="任意多边形 9251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3" name="任意多边形 9252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4" name="任意多边形 9253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5" name="任意多边形 9254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6" name="任意多边形 9255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7" name="矩形 9256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8" name="矩形 9257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9" name="任意多边形 9258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0" name="任意多边形 9259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1" name="任意多边形 9260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2" name="任意多边形 9261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3" name="任意多边形 9262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4" name="任意多边形 9263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5" name="任意多边形 9264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6" name="任意多边形 9265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7" name="任意多边形 9266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8" name="任意多边形 9267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9" name="矩形 9268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0" name="矩形 9269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1" name="任意多边形 9270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2" name="任意多边形 9271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3" name="任意多边形 9272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4" name="任意多边形 9273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5" name="任意多边形 9274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6" name="任意多边形 9275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7" name="任意多边形 9276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8" name="任意多边形 9277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9" name="任意多边形 9278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0" name="任意多边形 9279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1" name="矩形 9280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2" name="矩形 9281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3" name="任意多边形 9282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4" name="任意多边形 9283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5" name="任意多边形 9284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6" name="任意多边形 9285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7" name="任意多边形 9286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8" name="任意多边形 9287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9" name="任意多边形 9288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0" name="任意多边形 9289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1" name="任意多边形 9290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2" name="任意多边形 9291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3" name="矩形 9292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4" name="矩形 9293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5" name="任意多边形 9294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6" name="任意多边形 9295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7" name="任意多边形 9296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8" name="任意多边形 9297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99" name="任意多边形 9298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0" name="任意多边形 9299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1" name="任意多边形 9300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2" name="任意多边形 9301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3" name="任意多边形 9302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4" name="任意多边形 9303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5" name="矩形 9304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6" name="矩形 9305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7" name="任意多边形 9306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8" name="任意多边形 9307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09" name="任意多边形 9308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0" name="任意多边形 9309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1" name="任意多边形 9310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2" name="任意多边形 9311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3" name="任意多边形 9312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4" name="任意多边形 9313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5" name="任意多边形 9314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6" name="任意多边形 9315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7" name="矩形 9316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8" name="矩形 9317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9" name="任意多边形 9318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0" name="任意多边形 9319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1" name="任意多边形 9320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2" name="任意多边形 9321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3" name="任意多边形 9322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4" name="任意多边形 9323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5" name="任意多边形 9324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6" name="任意多边形 9325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7" name="任意多边形 9326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8" name="任意多边形 9327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29" name="矩形 9328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0" name="矩形 9329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1" name="任意多边形 9330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2" name="任意多边形 9331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3" name="任意多边形 9332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4" name="任意多边形 9333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5" name="任意多边形 9334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6" name="任意多边形 9335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7" name="任意多边形 9336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8" name="任意多边形 9337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9" name="任意多边形 9338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0" name="任意多边形 9339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1" name="矩形 9340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2" name="矩形 9341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3" name="任意多边形 9342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4" name="任意多边形 9343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5" name="任意多边形 9344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6" name="任意多边形 9345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7" name="任意多边形 9346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8" name="任意多边形 9347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9" name="任意多边形 9348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0" name="任意多边形 9349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1" name="任意多边形 9350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2" name="任意多边形 9351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3" name="矩形 9352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4" name="矩形 9353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5" name="任意多边形 9354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6" name="任意多边形 9355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7" name="任意多边形 9356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8" name="任意多边形 9357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9" name="任意多边形 9358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0" name="任意多边形 9359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1" name="任意多边形 9360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2" name="任意多边形 9361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3" name="任意多边形 9362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4" name="任意多边形 9363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5" name="矩形 9364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6" name="矩形 9365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7" name="任意多边形 9366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8" name="任意多边形 9367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9" name="任意多边形 9368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0" name="任意多边形 9369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1" name="任意多边形 9370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2" name="任意多边形 9371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3" name="任意多边形 9372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4" name="任意多边形 9373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5" name="任意多边形 9374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6" name="任意多边形 9375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7" name="矩形 9376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8" name="任意多边形 9377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379" name="标题 9378"/>
          <p:cNvSpPr>
            <a:spLocks noGrp="1" noRot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380" name="日期占位符 9379"/>
          <p:cNvSpPr>
            <a:spLocks noGrp="1"/>
          </p:cNvSpPr>
          <p:nvPr>
            <p:ph type="dt" sz="half" idx="2"/>
          </p:nvPr>
        </p:nvSpPr>
        <p:spPr>
          <a:xfrm>
            <a:off x="301625" y="62484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81" name="页脚占位符 938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82" name="灯片编号占位符 938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83" name="副标题 9382"/>
          <p:cNvSpPr>
            <a:spLocks noGrp="1" noRot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tx2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95000"/>
              <a:buFont typeface="Wingdings 2" pitchFamily="18" charset="2"/>
              <a:buNone/>
              <a:defRPr/>
            </a:lvl3pPr>
            <a:lvl4pPr marL="1371600" lvl="3" indent="0" algn="ctr"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 2" pitchFamily="18" charset="2"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grpSp>
        <p:nvGrpSpPr>
          <p:cNvPr id="9384" name="组合 9383"/>
          <p:cNvGrpSpPr/>
          <p:nvPr/>
        </p:nvGrpSpPr>
        <p:grpSpPr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9385" name="任意多边形 938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6" name="任意多边形 938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7" name="任意多边形 938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8" name="任意多边形 938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9" name="任意多边形 938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0" name="任意多边形 938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1" name="任意多边形 939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2" name="任意多边形 939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3" name="任意多边形 939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4" name="任意多边形 939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5" name="任意多边形 939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6" name="任意多边形 939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7" name="任意多边形 939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8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95166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7834" y="1600200"/>
            <a:ext cx="3995166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组合 8193"/>
          <p:cNvGrpSpPr/>
          <p:nvPr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8195" name="矩形 8194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6" name="任意多边形 8195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7" name="任意多边形 8196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8" name="任意多边形 8197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9" name="任意多边形 8198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0" name="任意多边形 8199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任意多边形 8200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任意多边形 8201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3" name="任意多边形 8202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4" name="任意多边形 8203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5" name="任意多边形 8204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6" name="矩形 8205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7" name="矩形 8206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8" name="任意多边形 8207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9" name="任意多边形 8208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任意多边形 8209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任意多边形 8210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任意多边形 8211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任意多边形 8212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任意多边形 8213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5" name="任意多边形 8214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6" name="任意多边形 8215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任意多边形 8216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矩形 8217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矩形 8218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任意多边形 8219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任意多边形 8220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任意多边形 8221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任意多边形 8222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任意多边形 8223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任意多边形 8224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任意多边形 8225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任意多边形 8226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任意多边形 8227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任意多边形 8228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矩形 8229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矩形 8230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任意多边形 8231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任意多边形 8232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任意多边形 8233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任意多边形 8234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任意多边形 8235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任意多边形 8236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任意多边形 8237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9" name="任意多边形 8238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0" name="任意多边形 8239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任意多边形 8240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矩形 8241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3" name="矩形 8242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4" name="任意多边形 8243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任意多边形 8244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6" name="任意多边形 8245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7" name="任意多边形 8246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8" name="任意多边形 8247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9" name="任意多边形 8248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任意多边形 8249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1" name="任意多边形 8250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2" name="任意多边形 8251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3" name="任意多边形 8252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矩形 8253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5" name="矩形 8254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6" name="任意多边形 8255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任意多边形 8256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任意多边形 8257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任意多边形 8258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任意多边形 8259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任意多边形 8260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任意多边形 8261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任意多边形 8262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任意多边形 8263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任意多边形 8264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6" name="矩形 8265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7" name="矩形 8266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任意多边形 8267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任意多边形 8268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任意多边形 8269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任意多边形 8270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任意多边形 8271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任意多边形 8272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任意多边形 8273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任意多边形 8274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任意多边形 8275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任意多边形 8276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矩形 8277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矩形 8278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任意多边形 8279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任意多边形 8280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任意多边形 8281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任意多边形 8282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任意多边形 8283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任意多边形 8284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任意多边形 8285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任意多边形 8286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任意多边形 8287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任意多边形 8288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矩形 8289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矩形 8290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任意多边形 8291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任意多边形 8292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任意多边形 8293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任意多边形 8294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任意多边形 8295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任意多边形 8296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8" name="任意多边形 8297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9" name="任意多边形 8298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任意多边形 8299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任意多边形 8300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矩形 8301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矩形 8302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任意多边形 8303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任意多边形 8304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任意多边形 8305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任意多边形 8306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任意多边形 8307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任意多边形 8308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任意多边形 8309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任意多边形 8310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任意多边形 8311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任意多边形 8312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矩形 8313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矩形 8314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任意多边形 8315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任意多边形 8316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任意多边形 8317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任意多边形 8318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任意多边形 8319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任意多边形 8320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任意多边形 8321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任意多边形 8322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任意多边形 8323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任意多边形 8324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矩形 8325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矩形 8326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任意多边形 8327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任意多边形 8328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任意多边形 8329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任意多边形 8330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任意多边形 8331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任意多边形 8332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任意多边形 8333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任意多边形 8334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任意多边形 8335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任意多边形 8336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矩形 8337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任意多边形 8338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0" name="组合 8339"/>
          <p:cNvGrpSpPr/>
          <p:nvPr/>
        </p:nvGrpSpPr>
        <p:grpSpPr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8341" name="任意多边形 8340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任意多边形 8341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任意多边形 8342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4" name="任意多边形 8343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5" name="任意多边形 8344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任意多边形 8345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任意多边形 8346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任意多边形 8347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任意多边形 8348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任意多边形 8349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任意多边形 8350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任意多边形 8351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任意多边形 8352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54" name="组合 8353"/>
          <p:cNvGrpSpPr/>
          <p:nvPr/>
        </p:nvGrpSpPr>
        <p:grpSpPr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8355" name="任意多边形 835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6" name="任意多边形 835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7" name="任意多边形 835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8" name="任意多边形 835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9" name="任意多边形 835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0" name="任意多边形 835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1" name="任意多边形 836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2" name="任意多边形 836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3" name="任意多边形 836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4" name="任意多边形 836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5" name="任意多边形 836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6" name="任意多边形 836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67" name="任意多边形 836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68" name="组合 8367"/>
          <p:cNvGrpSpPr/>
          <p:nvPr/>
        </p:nvGrpSpPr>
        <p:grpSpPr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8369" name="任意多边形 8368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0" name="任意多边形 8369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1" name="任意多边形 8370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2" name="任意多边形 8371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3" name="任意多边形 8372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4" name="任意多边形 8373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5" name="任意多边形 8374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6" name="任意多边形 8375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7" name="任意多边形 8376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8" name="任意多边形 8377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79" name="任意多边形 8378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0" name="任意多边形 8379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1" name="任意多边形 8380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82" name="组合 8381"/>
          <p:cNvGrpSpPr/>
          <p:nvPr/>
        </p:nvGrpSpPr>
        <p:grpSpPr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8383" name="任意多边形 8382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4" name="任意多边形 8383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5" name="任意多边形 8384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6" name="任意多边形 8385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7" name="任意多边形 8386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8" name="任意多边形 8387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89" name="任意多边形 8388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0" name="任意多边形 8389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1" name="任意多边形 8390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2" name="任意多边形 8391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3" name="任意多边形 8392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4" name="任意多边形 8393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5" name="任意多边形 8394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96" name="组合 8395"/>
          <p:cNvGrpSpPr/>
          <p:nvPr/>
        </p:nvGrpSpPr>
        <p:grpSpPr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8397" name="任意多边形 8396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8" name="任意多边形 8397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99" name="任意多边形 8398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0" name="任意多边形 8399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1" name="任意多边形 8400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2" name="任意多边形 8401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3" name="任意多边形 8402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4" name="任意多边形 8403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5" name="任意多边形 8404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6" name="任意多边形 8405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7" name="任意多边形 8406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8" name="任意多边形 8407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9" name="任意多边形 8408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410" name="组合 8409"/>
          <p:cNvGrpSpPr/>
          <p:nvPr/>
        </p:nvGrpSpPr>
        <p:grpSpPr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8411" name="任意多边形 8410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2" name="任意多边形 8411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3" name="任意多边形 8412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4" name="任意多边形 8413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5" name="任意多边形 8414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6" name="任意多边形 8415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7" name="任意多边形 8416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8" name="任意多边形 8417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19" name="任意多边形 8418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20" name="任意多边形 8419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21" name="任意多边形 8420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22" name="任意多边形 8421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23" name="任意多边形 8422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424" name="组合 8423"/>
          <p:cNvGrpSpPr/>
          <p:nvPr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8425" name="任意多边形 8424"/>
            <p:cNvSpPr/>
            <p:nvPr userDrawn="1"/>
          </p:nvSpPr>
          <p:spPr>
            <a:xfrm>
              <a:off x="4161" y="-5"/>
              <a:ext cx="1586" cy="1443"/>
            </a:xfrm>
            <a:custGeom>
              <a:avLst/>
              <a:gdLst/>
              <a:ahLst/>
              <a:cxnLst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8426" name="组合 8425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8427" name="任意多边形 8426"/>
              <p:cNvSpPr/>
              <p:nvPr/>
            </p:nvSpPr>
            <p:spPr>
              <a:xfrm>
                <a:off x="3060" y="18"/>
                <a:ext cx="490" cy="187"/>
              </a:xfrm>
              <a:custGeom>
                <a:avLst/>
                <a:gdLst/>
                <a:ahLst/>
                <a:cxnLst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28" name="任意多边形 8427"/>
              <p:cNvSpPr>
                <a:spLocks noEditPoints="1"/>
              </p:cNvSpPr>
              <p:nvPr/>
            </p:nvSpPr>
            <p:spPr>
              <a:xfrm>
                <a:off x="2918" y="18"/>
                <a:ext cx="2958" cy="2699"/>
              </a:xfrm>
              <a:custGeom>
                <a:avLst/>
                <a:gdLst/>
                <a:ahLst/>
                <a:cxnLst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29" name="任意多边形 8428"/>
              <p:cNvSpPr/>
              <p:nvPr/>
            </p:nvSpPr>
            <p:spPr>
              <a:xfrm>
                <a:off x="3621" y="1287"/>
                <a:ext cx="238" cy="283"/>
              </a:xfrm>
              <a:custGeom>
                <a:avLst/>
                <a:gdLst/>
                <a:ahLst/>
                <a:cxnLst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0" name="任意多边形 8429"/>
              <p:cNvSpPr/>
              <p:nvPr/>
            </p:nvSpPr>
            <p:spPr>
              <a:xfrm>
                <a:off x="3403" y="1403"/>
                <a:ext cx="208" cy="379"/>
              </a:xfrm>
              <a:custGeom>
                <a:avLst/>
                <a:gdLst/>
                <a:ahLst/>
                <a:cxnLst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1" name="任意多边形 8430"/>
              <p:cNvSpPr/>
              <p:nvPr/>
            </p:nvSpPr>
            <p:spPr>
              <a:xfrm>
                <a:off x="3272" y="645"/>
                <a:ext cx="683" cy="318"/>
              </a:xfrm>
              <a:custGeom>
                <a:avLst/>
                <a:gdLst/>
                <a:ahLst/>
                <a:cxnLst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2" name="任意多边形 8431"/>
              <p:cNvSpPr/>
              <p:nvPr/>
            </p:nvSpPr>
            <p:spPr>
              <a:xfrm>
                <a:off x="4046" y="1545"/>
                <a:ext cx="490" cy="515"/>
              </a:xfrm>
              <a:custGeom>
                <a:avLst/>
                <a:gdLst/>
                <a:ahLst/>
                <a:cxnLst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3" name="任意多边形 8432"/>
              <p:cNvSpPr/>
              <p:nvPr/>
            </p:nvSpPr>
            <p:spPr>
              <a:xfrm>
                <a:off x="5173" y="1024"/>
                <a:ext cx="501" cy="96"/>
              </a:xfrm>
              <a:custGeom>
                <a:avLst/>
                <a:gdLst/>
                <a:ahLst/>
                <a:cxnLst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4" name="任意多边形 8433"/>
              <p:cNvSpPr/>
              <p:nvPr/>
            </p:nvSpPr>
            <p:spPr>
              <a:xfrm>
                <a:off x="5340" y="1004"/>
                <a:ext cx="385" cy="237"/>
              </a:xfrm>
              <a:custGeom>
                <a:avLst/>
                <a:gdLst/>
                <a:ahLst/>
                <a:cxnLst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5" name="任意多边形 8434"/>
              <p:cNvSpPr/>
              <p:nvPr/>
            </p:nvSpPr>
            <p:spPr>
              <a:xfrm>
                <a:off x="5325" y="1201"/>
                <a:ext cx="415" cy="187"/>
              </a:xfrm>
              <a:custGeom>
                <a:avLst/>
                <a:gdLst/>
                <a:ahLst/>
                <a:cxnLst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6" name="任意多边形 8435"/>
              <p:cNvSpPr/>
              <p:nvPr/>
            </p:nvSpPr>
            <p:spPr>
              <a:xfrm>
                <a:off x="5001" y="1378"/>
                <a:ext cx="698" cy="167"/>
              </a:xfrm>
              <a:custGeom>
                <a:avLst/>
                <a:gdLst/>
                <a:ahLst/>
                <a:cxnLst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7" name="任意多边形 8436"/>
              <p:cNvSpPr/>
              <p:nvPr/>
            </p:nvSpPr>
            <p:spPr>
              <a:xfrm>
                <a:off x="5077" y="1540"/>
                <a:ext cx="567" cy="146"/>
              </a:xfrm>
              <a:custGeom>
                <a:avLst/>
                <a:gdLst/>
                <a:ahLst/>
                <a:cxnLst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8" name="任意多边形 8437"/>
              <p:cNvSpPr/>
              <p:nvPr/>
            </p:nvSpPr>
            <p:spPr>
              <a:xfrm>
                <a:off x="5042" y="1656"/>
                <a:ext cx="581" cy="480"/>
              </a:xfrm>
              <a:custGeom>
                <a:avLst/>
                <a:gdLst/>
                <a:ahLst/>
                <a:cxnLst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439" name="任意多边形 8438"/>
              <p:cNvSpPr/>
              <p:nvPr/>
            </p:nvSpPr>
            <p:spPr>
              <a:xfrm>
                <a:off x="5421" y="1464"/>
                <a:ext cx="329" cy="854"/>
              </a:xfrm>
              <a:custGeom>
                <a:avLst/>
                <a:gdLst/>
                <a:ahLst/>
                <a:cxnLst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8440" name="标题 8439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441" name="文本占位符 8440"/>
          <p:cNvSpPr>
            <a:spLocks noGrp="1" noRot="1"/>
          </p:cNvSpPr>
          <p:nvPr>
            <p:ph type="body" idx="1"/>
          </p:nvPr>
        </p:nvSpPr>
        <p:spPr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442" name="日期占位符 84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443" name="页脚占位符 84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444" name="灯片编号占位符 84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 noRot="1"/>
          </p:cNvSpPr>
          <p:nvPr>
            <p:ph type="ctrTitle"/>
          </p:nvPr>
        </p:nvSpPr>
        <p:spPr/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项目四</a:t>
            </a:r>
            <a:r>
              <a:rPr lang="en-US" altLang="zh-CN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商务</a:t>
            </a: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会面礼仪</a:t>
            </a:r>
            <a:endParaRPr lang="zh-CN" altLang="en-US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 noRot="1"/>
          </p:cNvSpPr>
          <p:nvPr>
            <p:ph type="subTitle" idx="1"/>
          </p:nvPr>
        </p:nvSpPr>
        <p:spPr/>
        <p:txBody>
          <a:bodyPr anchor="t" anchorCtr="0"/>
          <a:p>
            <a:pPr defTabSz="914400">
              <a:buSzTx/>
            </a:pP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有朋自远方来，不亦</a:t>
            </a: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乐乎？</a:t>
            </a:r>
            <a:endParaRPr lang="zh-CN" altLang="en-US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958850"/>
          </a:xfrm>
        </p:spPr>
        <p:txBody>
          <a:bodyPr/>
          <a:p>
            <a:r>
              <a:rPr lang="zh-CN" altLang="en-US"/>
              <a:t>小幽默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88720"/>
            <a:ext cx="8153400" cy="491045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7409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/>
              <a:t>二、谈吐的基本礼貌用语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2290" name="文本占位符 17410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>
              <a:lnSpc>
                <a:spcPct val="80000"/>
              </a:lnSpc>
            </a:pPr>
            <a:r>
              <a:rPr lang="en-US" altLang="zh-CN" sz="1900" b="1">
                <a:solidFill>
                  <a:srgbClr val="FF3300"/>
                </a:solidFill>
              </a:rPr>
              <a:t>(</a:t>
            </a:r>
            <a:r>
              <a:rPr lang="zh-CN" altLang="en-US" sz="1900" b="1" dirty="0">
                <a:solidFill>
                  <a:srgbClr val="FF3300"/>
                </a:solidFill>
              </a:rPr>
              <a:t>一</a:t>
            </a:r>
            <a:r>
              <a:rPr lang="en-US" altLang="zh-CN" sz="1900" b="1">
                <a:solidFill>
                  <a:srgbClr val="FF3300"/>
                </a:solidFill>
              </a:rPr>
              <a:t>)</a:t>
            </a:r>
            <a:r>
              <a:rPr lang="zh-CN" altLang="en-US" sz="1900" b="1" dirty="0">
                <a:solidFill>
                  <a:srgbClr val="FF3300"/>
                </a:solidFill>
              </a:rPr>
              <a:t>敬语 </a:t>
            </a:r>
            <a:endParaRPr lang="zh-CN" altLang="en-US" sz="19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900" b="1" dirty="0"/>
              <a:t>敬语是表示恭敬、尊敬的习惯用语。这一表达方式的最大特点是，当与宾客交流时，常常用“您好”开头，“请”字中间，“谢谢”或“再见”收尾，“对不起”常常挂在嘴边。日常工作中，“您好、请、谢谢、对不起、再见”等字用得最多。“请”字包含了对宾客的敬重与尊敬，体现了对他人的诚意。如“请走好”、“请出示车月票”、“请稍等”等。 </a:t>
            </a:r>
            <a:endParaRPr lang="zh-CN" altLang="en-US" sz="1900" b="1" dirty="0"/>
          </a:p>
          <a:p>
            <a:pPr>
              <a:lnSpc>
                <a:spcPct val="80000"/>
              </a:lnSpc>
            </a:pPr>
            <a:r>
              <a:rPr lang="zh-CN" altLang="en-US" sz="1900" b="1" dirty="0"/>
              <a:t>在日常生活中的惯常用法还有“久仰”、“久违”、“包涵”、“打扰”、“借光”、“拜托”、“高见”、“阁下”、“贵方”、“贵姓”、“芳名”、“尊夫人”等。</a:t>
            </a:r>
            <a:endParaRPr lang="zh-CN" altLang="en-US" sz="1900" b="1" dirty="0"/>
          </a:p>
          <a:p>
            <a:pPr>
              <a:lnSpc>
                <a:spcPct val="80000"/>
              </a:lnSpc>
            </a:pPr>
            <a:r>
              <a:rPr lang="en-US" altLang="zh-CN" sz="1900" b="1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1900" b="1" dirty="0">
                <a:solidFill>
                  <a:srgbClr val="FF0000"/>
                </a:solidFill>
                <a:sym typeface="+mn-ea"/>
              </a:rPr>
              <a:t>二</a:t>
            </a:r>
            <a:r>
              <a:rPr lang="en-US" altLang="zh-CN" sz="1900" b="1">
                <a:solidFill>
                  <a:srgbClr val="FF0000"/>
                </a:solidFill>
                <a:sym typeface="+mn-ea"/>
              </a:rPr>
              <a:t>)</a:t>
            </a:r>
            <a:r>
              <a:rPr lang="zh-CN" altLang="en-US" sz="1900" b="1" dirty="0">
                <a:solidFill>
                  <a:srgbClr val="FF0000"/>
                </a:solidFill>
                <a:sym typeface="+mn-ea"/>
              </a:rPr>
              <a:t>谦语 </a:t>
            </a:r>
            <a:endParaRPr lang="zh-CN" altLang="en-US" sz="19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900" b="1" dirty="0">
                <a:sym typeface="+mn-ea"/>
              </a:rPr>
              <a:t>谦语是向人们表示一种自谦和自恭的词语。以敬人为先导，以退让为前提，体现着一种自律的精神。在交谈中常用“愚”、“愚见”、“请问我能为您做点什么”等；日常生活中惯常用法有“寒舍”、“太客气了”、“过奖了”、“为您效劳”、“多指教”、“没关系”、“不必”、“请原谅”、“惭愧”、“不好意思”等等。 </a:t>
            </a:r>
            <a:endParaRPr lang="zh-CN" altLang="en-US" sz="1900" b="1" dirty="0"/>
          </a:p>
          <a:p>
            <a:pPr>
              <a:lnSpc>
                <a:spcPct val="80000"/>
              </a:lnSpc>
            </a:pPr>
            <a:endParaRPr lang="zh-CN" altLang="en-US" sz="1900" b="1" dirty="0"/>
          </a:p>
          <a:p>
            <a:pPr>
              <a:lnSpc>
                <a:spcPct val="80000"/>
              </a:lnSpc>
            </a:pPr>
            <a:endParaRPr lang="zh-CN" altLang="en-US" sz="19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小资料：“家大，舍小，令外人”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谦词与敬词的用法，过去有个七字诀：</a:t>
            </a:r>
            <a:r>
              <a:rPr lang="zh-CN" altLang="en-US" sz="1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“家大，舍小，令外人”。</a:t>
            </a:r>
            <a:endParaRPr lang="zh-CN" altLang="en-US" sz="1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先说“家大”。“家”是用于对别人称自己长辈和年长的平辈的谦词。例如向他人称自己父亲为“家父”或“家严”，母亲为“家母”或“家慈”，叔父为“家叔”，哥哥为“家兄”等等。</a:t>
            </a:r>
            <a:endParaRPr lang="zh-CN" altLang="en-US"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其次说“舍小”。“舍”本来是房屋的意思。如说“茅庵草舍”，“寒舍”，“茅舍”都是自谦之词。“舍”是用于对外人称比自己年龄小的家人用的谦词。凡是向他人称自家辈份小，同辈中年龄比自己小的家人都可以冠以“舍”字，如“舍弟”，“舍妹”，“舍侄”等。</a:t>
            </a:r>
            <a:endParaRPr lang="zh-CN" altLang="en-US"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再</a:t>
            </a: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说“令”。“令”是敬词，凡是称呼对方家中的人，无论辈份大小，男女老少都冠以“令”字，表示尊敬。如称对方的父亲为“令尊”，母亲为“令堂”，亲属为“令亲”，“令兄”，“令妹”，儿子为“令郎”，女儿为“令嫒”等等。</a:t>
            </a:r>
            <a:endParaRPr lang="zh-CN" altLang="en-US"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另外，“尊”用于称与对方有关的人或事物：～府、令～、～姓、～驾，</a:t>
            </a: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“尊夫人”等，</a:t>
            </a: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也可用于称对方长辈；“贤”则用于平辈和晚辈，如“贤弟”、“贤妹”、“贤夫人”等。</a:t>
            </a:r>
            <a:endParaRPr lang="zh-CN" altLang="en-US"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“贵”字除了常用以尊称对方及其单位外（如“贵处”、“贵公司”等），还可询问对方年龄，如“请问贵庚”？问老年人则应说“老人家高寿几何”？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800" b="1" dirty="0"/>
          </a:p>
          <a:p>
            <a:endParaRPr lang="zh-CN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9457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/>
              <a:t>二、谈吐的基本礼貌用语</a:t>
            </a:r>
            <a:endParaRPr lang="zh-CN" altLang="en-US" i="1" dirty="0"/>
          </a:p>
        </p:txBody>
      </p:sp>
      <p:sp>
        <p:nvSpPr>
          <p:cNvPr id="14338" name="文本占位符 19458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>
              <a:lnSpc>
                <a:spcPct val="80000"/>
              </a:lnSpc>
            </a:pPr>
            <a:r>
              <a:rPr lang="en-US" altLang="zh-CN" sz="1700" b="1">
                <a:solidFill>
                  <a:srgbClr val="FF0000"/>
                </a:solidFill>
              </a:rPr>
              <a:t>(</a:t>
            </a:r>
            <a:r>
              <a:rPr lang="zh-CN" altLang="en-US" sz="1700" b="1" dirty="0">
                <a:solidFill>
                  <a:srgbClr val="FF0000"/>
                </a:solidFill>
              </a:rPr>
              <a:t>三</a:t>
            </a:r>
            <a:r>
              <a:rPr lang="en-US" altLang="zh-CN" sz="1700" b="1">
                <a:solidFill>
                  <a:srgbClr val="FF0000"/>
                </a:solidFill>
              </a:rPr>
              <a:t>)</a:t>
            </a:r>
            <a:r>
              <a:rPr lang="zh-CN" altLang="en-US" sz="1700" b="1" dirty="0">
                <a:solidFill>
                  <a:srgbClr val="FF0000"/>
                </a:solidFill>
              </a:rPr>
              <a:t>雅语 </a:t>
            </a:r>
            <a:endParaRPr lang="zh-CN" altLang="en-US" sz="17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700" b="1" dirty="0"/>
              <a:t>雅语又称委婉语，是指一些不便直言的、</a:t>
            </a:r>
            <a:r>
              <a:rPr lang="zh-CN" altLang="en-US" sz="1700" b="1" dirty="0"/>
              <a:t>涉及禁忌或隐私</a:t>
            </a:r>
            <a:r>
              <a:rPr lang="zh-CN" altLang="en-US" sz="1700" b="1" dirty="0"/>
              <a:t>的事，用一种比较委婉、含蓄的方式表达双方都知道、理解但不愿点破的事。雅语常在一些正规的场合以及一些有长辈或女性在场的情况下，被用来代替那些比较随便甚至粗俗的话语。多使用雅语，能体现出一个人的文化素养。</a:t>
            </a:r>
            <a:endParaRPr lang="zh-CN" altLang="en-US" sz="1700" b="1" dirty="0"/>
          </a:p>
          <a:p>
            <a:pPr>
              <a:lnSpc>
                <a:spcPct val="80000"/>
              </a:lnSpc>
            </a:pPr>
            <a:r>
              <a:rPr lang="zh-CN" altLang="en-US" sz="1700" b="1" dirty="0"/>
              <a:t>雅语的使用不是机械的、固定的。只要你的言谈举止彬彬有礼，人们就会对你良好的个人修养留下深刻的印象。如：上厕所应看场合说雅语。中国人上厕所时习惯说：“上厕所”、“上茅房”、“方便一下”等等，在大街上还可直截了当地向人询问：“请问，哪有公共厕所？”但如果在一位陌生人家里做客，或有女士在场，就要文雅些，就必须这样说：“我可以使用一下盥洗室吗？”或“请问洗手间在什么地方？”在美国，男厕所叫“男士室”，女厕所叫“女士室”。在国外上厕所有很多说法，但却回避“厕所”二字，而是用“我想洗洗手”、“请稍候”、“请原谅我耽误您几分钟”之类的话代替。话一出口，大家心照不宣，彼此毫不见怪。但太直意地说“上厕所”则被认为是不文雅，特别是在上层、知识界更介意。使用雅语也要因人、因场合而有所区别，如在陌生人、长者、上级与朋友、熟悉人面前使用雅语时神态表情、声调就有所不同，仔细体味、把握，让雅语发挥最佳效果。 </a:t>
            </a:r>
            <a:endParaRPr lang="zh-CN" altLang="en-US" sz="17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/>
              <a:t>小资料：</a:t>
            </a:r>
            <a:r>
              <a:rPr lang="en-US" altLang="zh-CN" sz="4000"/>
              <a:t>“</a:t>
            </a:r>
            <a:r>
              <a:rPr lang="zh-CN" altLang="en-US" sz="4000"/>
              <a:t>死</a:t>
            </a:r>
            <a:r>
              <a:rPr lang="en-US" altLang="zh-CN" sz="4000"/>
              <a:t>”</a:t>
            </a:r>
            <a:r>
              <a:rPr lang="zh-CN" altLang="en-US" sz="4000"/>
              <a:t>的委婉说法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据调查，汉语中关于“死”的委婉语有上百种之多。中国古代封建等级制度森严，对不同人的死有不同的称法：“天子死曰崩，诸侯死曰薨，大夫死曰卒，士死曰不禄，庶人死曰死”</a:t>
            </a:r>
            <a:r>
              <a:rPr lang="en-US" altLang="zh-CN" sz="2400"/>
              <a:t>---</a:t>
            </a:r>
            <a:r>
              <a:rPr lang="zh-CN" altLang="en-US" sz="2400"/>
              <a:t>《礼记·曲礼》。僧尼去世的婉称一般有“涅磐、圆寂”；道徒去世的婉称有“遁化、羽化、”；未成年去世称：“夭折、夭亡”；年轻女子去世称“香消玉碎、香消玉殒”等；为正义事业而亡称之为“捐躯、牺牲、阵亡、就义”。</a:t>
            </a:r>
            <a:endParaRPr lang="zh-CN" altLang="en-US" sz="2400"/>
          </a:p>
          <a:p>
            <a:r>
              <a:rPr lang="zh-CN" altLang="en-US" sz="2400"/>
              <a:t>关于</a:t>
            </a:r>
            <a:r>
              <a:rPr lang="en-US" altLang="zh-CN" sz="2400"/>
              <a:t>“</a:t>
            </a:r>
            <a:r>
              <a:rPr lang="zh-CN" altLang="en-US" sz="2400"/>
              <a:t>死</a:t>
            </a:r>
            <a:r>
              <a:rPr lang="en-US" altLang="zh-CN" sz="2400"/>
              <a:t>”</a:t>
            </a:r>
            <a:r>
              <a:rPr lang="zh-CN" altLang="en-US" sz="2400"/>
              <a:t>的委婉语你还知道</a:t>
            </a:r>
            <a:r>
              <a:rPr lang="zh-CN" altLang="en-US" sz="2400"/>
              <a:t>哪些？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20481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ctr"/>
            <a:r>
              <a:rPr lang="zh-CN" altLang="en-US" sz="4000" b="1" dirty="0"/>
              <a:t>小资料：中国传统礼貌谦辞</a:t>
            </a:r>
            <a:endParaRPr lang="zh-CN" altLang="en-US" sz="4000" b="1" dirty="0"/>
          </a:p>
        </p:txBody>
      </p:sp>
      <p:sp>
        <p:nvSpPr>
          <p:cNvPr id="15362" name="文本占位符 2048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>
              <a:lnSpc>
                <a:spcPct val="80000"/>
              </a:lnSpc>
              <a:buNone/>
            </a:pPr>
            <a:endParaRPr lang="en-US" altLang="zh-CN" sz="2100" dirty="0"/>
          </a:p>
          <a:p>
            <a:pPr algn="ctr">
              <a:lnSpc>
                <a:spcPct val="80000"/>
              </a:lnSpc>
            </a:pPr>
            <a:r>
              <a:rPr lang="zh-CN" altLang="en-US" sz="2100" dirty="0"/>
              <a:t>　　</a:t>
            </a:r>
            <a:r>
              <a:rPr lang="zh-CN" altLang="en-US" sz="2100" b="1" dirty="0"/>
              <a:t>初次见面说久仰，看望别人说拜访。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请人勿送用留步，对方来信用惠书。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请人帮忙说劳驾，求给方便说借光。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请人指导说请教，请人指点说赐教。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赞人见解说高见，归还原物叫奉还。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欢迎购买叫光顾，老人年龄叫高寿。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等候客人用恭候，</a:t>
            </a:r>
            <a:r>
              <a:rPr lang="zh-CN" altLang="en-US" sz="2100" b="1" dirty="0">
                <a:sym typeface="+mn-ea"/>
              </a:rPr>
              <a:t>客人来到说光临</a:t>
            </a:r>
            <a:r>
              <a:rPr lang="zh-CN" altLang="en-US" sz="2100" b="1" dirty="0"/>
              <a:t>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en-US" altLang="zh-CN" sz="2100" b="1" dirty="0"/>
              <a:t>       </a:t>
            </a:r>
            <a:r>
              <a:rPr lang="zh-CN" altLang="en-US" sz="2100" b="1" dirty="0"/>
              <a:t>接待客人说</a:t>
            </a:r>
            <a:r>
              <a:rPr lang="zh-CN" altLang="en-US" sz="2100" b="1" dirty="0"/>
              <a:t>奉陪，中途要走说失陪。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送客出门说慢走，与客道别说再来。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麻烦别人说打扰，托人办事说拜托。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与人分别用告辞，请人解答用请问。 </a:t>
            </a:r>
            <a:endParaRPr lang="zh-CN" altLang="en-US" sz="2100" b="1" dirty="0"/>
          </a:p>
          <a:p>
            <a:pPr algn="ctr">
              <a:lnSpc>
                <a:spcPct val="80000"/>
              </a:lnSpc>
            </a:pPr>
            <a:r>
              <a:rPr lang="zh-CN" altLang="en-US" sz="2100" b="1" dirty="0"/>
              <a:t>　　</a:t>
            </a:r>
            <a:r>
              <a:rPr lang="zh-CN" altLang="en-US" sz="2100" b="1" dirty="0"/>
              <a:t>送人礼品说笑纳，好久不见说久违。 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标题 80897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>
                <a:sym typeface="+mn-ea"/>
              </a:rPr>
              <a:t>三、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称呼礼节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>
          <a:xfrm>
            <a:off x="539750" y="1571625"/>
            <a:ext cx="8001000" cy="4540250"/>
          </a:xfrm>
        </p:spPr>
        <p:txBody>
          <a:bodyPr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（一）称呼的作用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3333CC"/>
                </a:solidFill>
                <a:latin typeface="宋体" panose="02010600030101010101" pitchFamily="2" charset="-122"/>
              </a:rPr>
              <a:t>表示尊重：</a:t>
            </a:r>
            <a:r>
              <a:rPr lang="zh-CN" altLang="en-US" sz="2800" b="1" dirty="0">
                <a:latin typeface="宋体" panose="02010600030101010101" pitchFamily="2" charset="-122"/>
              </a:rPr>
              <a:t>使用尊称意在表示尊重。比如对一位老人家，可以称呼他老先生、老人家</a:t>
            </a:r>
            <a:r>
              <a:rPr lang="zh-CN" altLang="en-US" sz="2800" b="1" dirty="0">
                <a:latin typeface="宋体" panose="02010600030101010101" pitchFamily="2" charset="-122"/>
              </a:rPr>
              <a:t>等。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3333CC"/>
                </a:solidFill>
                <a:latin typeface="宋体" panose="02010600030101010101" pitchFamily="2" charset="-122"/>
              </a:rPr>
              <a:t>表达双方关系的远近或者不同的</a:t>
            </a:r>
            <a:r>
              <a:rPr lang="zh-CN" altLang="en-US" sz="2800" b="1" dirty="0">
                <a:solidFill>
                  <a:srgbClr val="3333CC"/>
                </a:solidFill>
                <a:latin typeface="宋体" panose="02010600030101010101" pitchFamily="2" charset="-122"/>
              </a:rPr>
              <a:t>情感：</a:t>
            </a:r>
            <a:r>
              <a:rPr lang="zh-CN" altLang="en-US" sz="2800" b="1" dirty="0">
                <a:latin typeface="宋体" panose="02010600030101010101" pitchFamily="2" charset="-122"/>
              </a:rPr>
              <a:t>不同情况下使用不同的称呼，表示着人际距离的不同。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ea typeface="楷体_GB2312" pitchFamily="49" charset="-122"/>
                <a:sym typeface="+mn-ea"/>
              </a:rPr>
              <a:t>在人际交往中，选择正确、适当的称呼，反映着自身的教养、对对方的尊重程度，甚至还体现着双方关系发展所达到的程度和一定的社会风尚。</a:t>
            </a:r>
            <a:endParaRPr lang="zh-CN" altLang="en-US" dirty="0"/>
          </a:p>
          <a:p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21505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/>
              <a:t>三、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称呼礼节</a:t>
            </a:r>
            <a:endParaRPr lang="zh-CN" altLang="en-US" i="1" dirty="0"/>
          </a:p>
        </p:txBody>
      </p:sp>
      <p:sp>
        <p:nvSpPr>
          <p:cNvPr id="16386" name="文本占位符 21506"/>
          <p:cNvSpPr>
            <a:spLocks noGrp="1"/>
          </p:cNvSpPr>
          <p:nvPr>
            <p:ph idx="1"/>
          </p:nvPr>
        </p:nvSpPr>
        <p:spPr>
          <a:xfrm>
            <a:off x="609600" y="1371600"/>
            <a:ext cx="8207375" cy="5435600"/>
          </a:xfrm>
        </p:spPr>
        <p:txBody>
          <a:bodyPr anchor="t" anchorCtr="0"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（二）称呼的要求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800" dirty="0"/>
              <a:t>1</a:t>
            </a:r>
            <a:r>
              <a:rPr lang="zh-CN" altLang="en-US" sz="1800" dirty="0"/>
              <a:t>、称呼要看对象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对不同性别的人应使用不同的称呼。如对男士的称呼：最普遍的称呼是先生，表示严肃的态度和对于对方的尊重。另外也可称“师傅”、“同志”等。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对女士的称呼：未婚者称小姐；已婚者称太太、夫人；不明确者称女士，表示对女性的尊重，表明了对方的社会地位。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对身份高的人的称呼：在官方场合要称其职衔；对有学问的人称呼学衔；对有世袭头衔的人称呼头衔。如温家宝总理，国务卿赖斯，基辛格博士，菲利普公爵。</a:t>
            </a:r>
            <a:r>
              <a:rPr lang="en-US" altLang="zh-CN" sz="1800" dirty="0"/>
              <a:t>  </a:t>
            </a:r>
            <a:endParaRPr lang="en-US" altLang="zh-CN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对不同亲密关系的人使用不同的称呼。如对亲密度很高的人可以称呼小名、绰号等，对亲密度低的人则不适宜。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/>
              <a:t>2</a:t>
            </a:r>
            <a:r>
              <a:rPr lang="zh-CN" altLang="en-US" sz="1800"/>
              <a:t>、</a:t>
            </a:r>
            <a:r>
              <a:rPr lang="zh-CN" altLang="en-US" sz="1800" dirty="0"/>
              <a:t>称呼要看场合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一般情况下，人们对对方的称呼都是与其环境相对应的正式称谓。例如一位姓陈的先生，在下级向他汇报工作时称他“陈书记” </a:t>
            </a:r>
            <a:r>
              <a:rPr lang="en-US" altLang="zh-CN" sz="1800"/>
              <a:t>(</a:t>
            </a:r>
            <a:r>
              <a:rPr lang="zh-CN" altLang="en-US" sz="1800" dirty="0"/>
              <a:t>他的官衔</a:t>
            </a:r>
            <a:r>
              <a:rPr lang="en-US" altLang="zh-CN" sz="1800"/>
              <a:t>)</a:t>
            </a:r>
            <a:r>
              <a:rPr lang="zh-CN" altLang="en-US" sz="1800" dirty="0"/>
              <a:t>，同事和他交往时称“老陈”，年轻的工人在车间里称呼他“陈师傅”，他的亲密朋友在与他私人交往时称呼 “陈大哥”，妻子在家里称呼他“当家的”，有人对他不满时会称他“姓陈的”。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/>
              <a:t>3</a:t>
            </a:r>
            <a:r>
              <a:rPr lang="zh-CN" altLang="en-US" sz="1800"/>
              <a:t>、</a:t>
            </a:r>
            <a:r>
              <a:rPr lang="zh-CN" altLang="en-US" sz="1800" dirty="0"/>
              <a:t>称呼和身份、修养有关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例如一个农民对一位风度翩翩的男士不会称呼“先生”，而多半会按照自己家乡习俗亲热称呼“大哥”之类，在这里他没有考虑到称呼的时宜性。 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b="1" i="1" dirty="0"/>
              <a:t>任务二  介绍礼仪</a:t>
            </a:r>
            <a:endParaRPr lang="zh-CN" altLang="en-US" b="1" i="1" dirty="0"/>
          </a:p>
        </p:txBody>
      </p:sp>
      <p:sp>
        <p:nvSpPr>
          <p:cNvPr id="10243" name="文本占位符 1024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chemeClr val="tx2"/>
                </a:solidFill>
              </a:rPr>
              <a:t>一、介绍自己</a:t>
            </a:r>
            <a:endParaRPr lang="zh-CN" altLang="en-US" sz="2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/>
              <a:t>在社交活动中，如果想结识某个人或某些人，而又没有人引见，可以自己充当自己的介绍人，把自己介绍给对方。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确定自我介绍的具体内容，要兼顾实际需要、所处场景，要具有鲜明的针对性，不要“千人一面”。有时可以把自己的姓名同名人的姓氏或是常用名词相结合，以增强别人的记忆。比如，姓名是“周英”的，就可以介绍为：周总理的“周”，英雄的“英”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但如果介绍人在场，自我介绍会被认为是不礼貌的。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b="1" i="1" dirty="0">
                <a:sym typeface="+mn-ea"/>
              </a:rPr>
              <a:t>任务二  介绍礼仪</a:t>
            </a:r>
            <a:endParaRPr dirty="0"/>
          </a:p>
        </p:txBody>
      </p:sp>
      <p:sp>
        <p:nvSpPr>
          <p:cNvPr id="21507" name="文本占位符 21506"/>
          <p:cNvSpPr>
            <a:spLocks noGrp="1" noRot="1"/>
          </p:cNvSpPr>
          <p:nvPr>
            <p:ph type="body" idx="1"/>
          </p:nvPr>
        </p:nvSpPr>
        <p:spPr>
          <a:xfrm>
            <a:off x="609600" y="1600200"/>
            <a:ext cx="8210550" cy="4708525"/>
          </a:xfrm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二、介绍别人</a:t>
            </a:r>
            <a:endParaRPr lang="zh-CN" alt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在为他人做介绍时，可以遵循这样的顺序：把年轻的介绍给年长的；把职务低的介绍给职务高的。即遵循</a:t>
            </a:r>
            <a:r>
              <a:rPr lang="zh-CN" altLang="en-US" sz="2000" b="1" u="sng" dirty="0">
                <a:solidFill>
                  <a:schemeClr val="tx2"/>
                </a:solidFill>
              </a:rPr>
              <a:t>“尊者先知”</a:t>
            </a:r>
            <a:r>
              <a:rPr lang="zh-CN" altLang="en-US" sz="2000" b="1" dirty="0"/>
              <a:t>的原则。如果介绍对象双方的年龄、职务相当，异性就要遵从“女士优先”的原则，即把男士介绍给女士；对于同性，可以根据实际情况灵活掌握，比如把和你熟悉的介绍给和你不熟悉的；从左到右或从右到左进行介绍等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为别人介绍之前不仅要征求一下被介绍双方的意见，在开始介绍时再打一下招呼，不要上去开口即讲，让被介绍者措手不及。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当介绍者询问是不是要有意认识某人时，不要拒绝或扭扭捏捏，而应欣然表示接受。实在不愿意时，要委婉说明原因。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当介绍者走上前来，开始为你进行介绍时，被介绍者双方都应该起身站立，面含微笑，大大方方地目视介绍者或对方。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当介绍者介绍完毕后，被介绍者双方应依照合乎礼仪的顺序进行握手，彼此问候一下对方，也可以互递名片，作为联络方式。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不论是给别人做介绍还是自我介绍，被介绍双方态度都应谦和、友好、不卑不亢，切忌傲慢无礼或畏畏缩缩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068070"/>
          </a:xfrm>
        </p:spPr>
        <p:txBody>
          <a:bodyPr/>
          <a:p>
            <a:r>
              <a:rPr lang="zh-CN" altLang="en-US"/>
              <a:t>任务一</a:t>
            </a:r>
            <a:r>
              <a:rPr lang="en-US" altLang="zh-CN"/>
              <a:t>  </a:t>
            </a:r>
            <a:r>
              <a:rPr lang="zh-CN" altLang="en-US"/>
              <a:t>谈吐</a:t>
            </a:r>
            <a:r>
              <a:rPr lang="zh-CN" altLang="en-US"/>
              <a:t>礼仪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8490" y="1626235"/>
            <a:ext cx="8201660" cy="4472940"/>
          </a:xfrm>
        </p:spPr>
        <p:txBody>
          <a:bodyPr/>
          <a:p>
            <a:r>
              <a:rPr lang="zh-CN" altLang="en-US" i="1" u="sng" dirty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一言之辩，重于九鼎之宝；三寸之舌，强于百万之师。 </a:t>
            </a:r>
            <a:r>
              <a:rPr lang="en-US" altLang="zh-CN" i="1" u="sng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i="1" u="sng" dirty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司马迁（史记</a:t>
            </a:r>
            <a:r>
              <a:rPr lang="en-US" altLang="zh-CN" i="1" u="sng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i="1" u="sng" dirty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毛遂自荐）</a:t>
            </a:r>
            <a:endParaRPr lang="zh-CN" altLang="en-US" i="1" u="sng" dirty="0">
              <a:latin typeface="Verdana" panose="020B060403050404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en-US" sz="2000" dirty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>
                <a:sym typeface="+mn-ea"/>
              </a:rPr>
              <a:t>语言是人类交际和思维的工具，语言是我们所知道的最庞大最广博的艺术。是人们沟通信息、交流思想、联络感情、建立友谊的桥梁。在日常生活中，表达同样一个意思，在语言上却有美丑之分、文野之别。谈吐礼仪的目的是通过传递尊重、友善、平等的信息，给人以美的感受。语言礼仪与一般语言的不同在于它不能使用侵犯他人的攻击性语言，而是通过文明、礼貌的语言建立起情感沟通的纽带。在使用轻松、诙谐、明快、幽默、委婉、庄严、赞美的语言所营造的自然、愉快、兴奋、亲切、可敬和舒畅的氛围中培植和增进友谊。</a:t>
            </a:r>
            <a:endParaRPr lang="zh-CN" altLang="en-US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/>
              <a:t>任务三    握手礼仪</a:t>
            </a:r>
            <a:endParaRPr lang="zh-CN" altLang="en-US" i="1" dirty="0"/>
          </a:p>
        </p:txBody>
      </p:sp>
      <p:sp>
        <p:nvSpPr>
          <p:cNvPr id="11267" name="文本占位符 11266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/>
              <a:t>握手一种不用说话就能显示出热情、友好的待人之道。握手的过程能在不经意间泄露你的礼仪指数。</a:t>
            </a:r>
            <a:endParaRPr lang="zh-CN" altLang="en-US" sz="1800" b="1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>
                <a:solidFill>
                  <a:schemeClr val="tx2"/>
                </a:solidFill>
              </a:rPr>
              <a:t>一、握手的顺序</a:t>
            </a:r>
            <a:endParaRPr lang="zh-CN" altLang="en-US" sz="1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/>
              <a:t>一般要遵循</a:t>
            </a:r>
            <a:r>
              <a:rPr lang="zh-CN" altLang="en-US" sz="1800" b="1" u="sng" dirty="0">
                <a:solidFill>
                  <a:schemeClr val="tx2"/>
                </a:solidFill>
              </a:rPr>
              <a:t>“尊者决定原则”，</a:t>
            </a:r>
            <a:r>
              <a:rPr lang="zh-CN" altLang="en-US" sz="1800" b="1" dirty="0"/>
              <a:t>不可贸然先伸手。主人、长辈、上司、女士主动伸出手，客人、晚辈、下属、男士再相迎握手。</a:t>
            </a:r>
            <a:endParaRPr lang="zh-CN" altLang="en-US" sz="1800" b="1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>
                <a:solidFill>
                  <a:schemeClr val="tx2"/>
                </a:solidFill>
              </a:rPr>
              <a:t>二、握手的标准姿势：</a:t>
            </a:r>
            <a:r>
              <a:rPr lang="en-US" altLang="zh-CN" sz="1800" b="1" dirty="0">
                <a:solidFill>
                  <a:schemeClr val="tx2"/>
                </a:solidFill>
              </a:rPr>
              <a:t> </a:t>
            </a:r>
            <a:endParaRPr lang="en-US" altLang="zh-CN" sz="1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/>
              <a:t>上身微微前倾，两足立正，双方伸出右手，彼此之间保持一步左右的距离</a:t>
            </a:r>
            <a:r>
              <a:rPr lang="en-US" altLang="zh-CN" sz="1800" b="1"/>
              <a:t>,</a:t>
            </a:r>
            <a:r>
              <a:rPr lang="zh-CN" altLang="en-US" sz="1800" b="1" dirty="0"/>
              <a:t>双方握着对方的手掌，上下晃动两到三下，（握手的时间</a:t>
            </a:r>
            <a:r>
              <a:rPr lang="en-US" altLang="zh-CN" sz="1800" b="1"/>
              <a:t>3-5</a:t>
            </a:r>
            <a:r>
              <a:rPr lang="zh-CN" altLang="en-US" sz="1800" b="1" dirty="0"/>
              <a:t>秒为宜），并且适当用力，左手贴着大腿外側自然下垂。</a:t>
            </a:r>
            <a:endParaRPr lang="zh-CN" altLang="en-US" sz="1800" b="1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/>
              <a:t>一般来讲，地位低的人迎向地位高的人。两个人同时迎向对方也行。</a:t>
            </a:r>
            <a:endParaRPr lang="zh-CN" altLang="en-US" sz="1800" b="1" dirty="0"/>
          </a:p>
        </p:txBody>
      </p:sp>
      <p:sp>
        <p:nvSpPr>
          <p:cNvPr id="11268" name="文本占位符 11267"/>
          <p:cNvSpPr>
            <a:spLocks noGrp="1" noRot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sz="1800" dirty="0"/>
          </a:p>
        </p:txBody>
      </p:sp>
      <p:pic>
        <p:nvPicPr>
          <p:cNvPr id="11270" name="图片 11269" descr="34_110608175113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2205038"/>
            <a:ext cx="3960813" cy="297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任务三    握手礼仪</a:t>
            </a:r>
            <a:endParaRPr lang="zh-CN" altLang="en-US" i="1" dirty="0"/>
          </a:p>
        </p:txBody>
      </p:sp>
      <p:sp>
        <p:nvSpPr>
          <p:cNvPr id="12291" name="文本占位符 12290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三、握手的禁忌</a:t>
            </a:r>
            <a:endParaRPr lang="zh-CN" alt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000" b="1"/>
              <a:t>1</a:t>
            </a:r>
            <a:r>
              <a:rPr lang="zh-CN" altLang="en-US" sz="2000" b="1" dirty="0"/>
              <a:t>、一定要用右手握手，哪怕你是左撇子。在一些东南亚国家，如印度、印尼等，人们不用左手与他人接触，因为他们认为左手是用来洗澡和上卫生间的。如果是双手握手，应等双方右手握住后，再将左手搭在对方的右手上，这也是经常用的握手礼节，以表示更加亲切，更加尊重对方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en-US" altLang="zh-CN" sz="2000" b="1"/>
              <a:t>2</a:t>
            </a:r>
            <a:r>
              <a:rPr lang="zh-CN" altLang="en-US" sz="2000" b="1" dirty="0"/>
              <a:t>、要紧握双方的手，时间一般以</a:t>
            </a:r>
            <a:r>
              <a:rPr lang="en-US" altLang="zh-CN" sz="2000" b="1"/>
              <a:t>1~3</a:t>
            </a:r>
            <a:r>
              <a:rPr lang="zh-CN" altLang="en-US" sz="2000" b="1" dirty="0"/>
              <a:t>秒为宜。当然，过紧地握手，或是只用手指部分漫不经心地接触对方的手都是不礼貌的。</a:t>
            </a:r>
            <a:r>
              <a:rPr lang="en-US" altLang="zh-CN" sz="2000" b="1" dirty="0"/>
              <a:t> 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000" b="1"/>
              <a:t>3</a:t>
            </a:r>
            <a:r>
              <a:rPr lang="zh-CN" altLang="en-US" sz="2000" b="1" dirty="0"/>
              <a:t>、被介绍之后，最好不要立即主动伸手。年轻者、职务低者被介绍给年长者、职务高者时，应根据年长者、职务高者的反应行事，即当年长者、职务高者用点头致意代替握手时，年轻者、职务低者也应随之点头致意。和年轻女性或异国女性握手，一般男士不要先伸手。</a:t>
            </a:r>
            <a:r>
              <a:rPr lang="en-US" altLang="zh-CN" sz="2000" b="1" dirty="0"/>
              <a:t> </a:t>
            </a:r>
            <a:br>
              <a:rPr lang="en-US" altLang="zh-CN" sz="2000" b="1" dirty="0"/>
            </a:br>
            <a:r>
              <a:rPr lang="en-US" altLang="zh-CN" sz="2000" b="1"/>
              <a:t>4</a:t>
            </a:r>
            <a:r>
              <a:rPr lang="zh-CN" altLang="en-US" sz="2000" b="1" dirty="0"/>
              <a:t>、握手时，年轻者对年长者、职务低者对职务高者都应稍稍欠身相握。有时为表示特别尊敬，可用双手迎握。男士与女士握手时，一般只宜轻轻握女士手指部位。男士握手时应脱帽，切忌戴手套握手。</a:t>
            </a:r>
            <a:r>
              <a:rPr lang="en-US" altLang="zh-CN" sz="2000" b="1" dirty="0"/>
              <a:t> 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000" b="1"/>
              <a:t>5</a:t>
            </a:r>
            <a:r>
              <a:rPr lang="zh-CN" altLang="en-US" sz="2000" b="1" dirty="0"/>
              <a:t>、握手时双目应注视对方，微笑致意或问好，多人同时握手时应顺序进行，切忌交叉握手。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endParaRPr lang="zh-CN" alt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任务三    握手礼仪</a:t>
            </a:r>
            <a:endParaRPr lang="zh-CN" altLang="en-US" i="1" dirty="0"/>
          </a:p>
        </p:txBody>
      </p:sp>
      <p:sp>
        <p:nvSpPr>
          <p:cNvPr id="13315" name="文本占位符 13314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en-US" altLang="zh-CN" sz="2000" b="1"/>
              <a:t>6</a:t>
            </a:r>
            <a:r>
              <a:rPr lang="zh-CN" altLang="en-US" sz="2000" b="1" dirty="0"/>
              <a:t>、在任何情况拒绝对方主动要求握手的举动都是无礼的，但手上有水或不干净时，应谢绝握手，同时必须解释并致歉。</a:t>
            </a:r>
            <a:r>
              <a:rPr lang="en-US" altLang="zh-CN" sz="2000" b="1" dirty="0"/>
              <a:t> 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000" b="1"/>
              <a:t>7</a:t>
            </a:r>
            <a:r>
              <a:rPr lang="zh-CN" altLang="en-US" sz="2000" b="1" dirty="0"/>
              <a:t>、握手时首先应注意伸手的次序。在和女士握手时，男士要等女士先伸手之后再握，如女士不伸手，或无握手之意，男士则点头鞠躬致意即可，而不可主动去握住女士的手；在和长辈握手时，年轻者一般要等年长者先伸出手再握</a:t>
            </a:r>
            <a:r>
              <a:rPr lang="en-US" altLang="zh-CN" sz="2000" b="1"/>
              <a:t>;</a:t>
            </a:r>
            <a:r>
              <a:rPr lang="zh-CN" altLang="en-US" sz="2000" b="1" dirty="0"/>
              <a:t>在和上级握手时，下级要等上级先伸出手再趋前握手。另外，接待来访客人时，主人有向客人先伸手的义务，以示欢迎；送别客人时，主人也应主动握手表示欢迎再次光临。</a:t>
            </a:r>
            <a:r>
              <a:rPr lang="en-US" altLang="zh-CN" sz="2000" b="1" dirty="0"/>
              <a:t> 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000" b="1"/>
              <a:t>8</a:t>
            </a:r>
            <a:r>
              <a:rPr lang="zh-CN" altLang="en-US" sz="2000" b="1" dirty="0"/>
              <a:t>、在握手的同时要注视对方，态度真挚亲切，切不可东张西望，漫不经心。如果是一般关系、一般场合，双方握手时稍用力握一下即可放开，时间一般为</a:t>
            </a:r>
            <a:r>
              <a:rPr lang="en-US" altLang="zh-CN" sz="2000" b="1"/>
              <a:t>2</a:t>
            </a:r>
            <a:r>
              <a:rPr lang="zh-CN" altLang="en-US" sz="2000" b="1" dirty="0"/>
              <a:t>至</a:t>
            </a:r>
            <a:r>
              <a:rPr lang="en-US" altLang="zh-CN" sz="2000" b="1"/>
              <a:t>5</a:t>
            </a:r>
            <a:r>
              <a:rPr lang="zh-CN" altLang="en-US" sz="2000" b="1" dirty="0"/>
              <a:t>秒。如果关系亲密、场合隆重，双方的手握住后应上下微摇几下，以体现出热情。如果男士同女士握手，一般只轻握女方的手指部分，不宜握得太紧太久。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en-US" altLang="zh-CN" sz="2000" b="1"/>
              <a:t>9</a:t>
            </a:r>
            <a:r>
              <a:rPr lang="zh-CN" altLang="en-US" sz="2000" b="1" dirty="0"/>
              <a:t>、如果是戴着手套，握手前要先脱下手套。若实在来不及脱掉，应向对方说明原因并表示歉意。不过在隆重的晚会上，女士如果是穿着晚礼服并戴着通花的长手套则可不必脱下。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/>
              <a:t>任务四    名片礼仪</a:t>
            </a:r>
            <a:endParaRPr lang="zh-CN" altLang="en-US" i="1" dirty="0"/>
          </a:p>
        </p:txBody>
      </p:sp>
      <p:sp>
        <p:nvSpPr>
          <p:cNvPr id="23555" name="文本占位符 23554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一、名片的起源</a:t>
            </a:r>
            <a:endParaRPr lang="zh-CN" alt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名片，最早见于西汉史籍，时称为“谒”。</a:t>
            </a:r>
            <a:r>
              <a:rPr lang="en-US" altLang="zh-CN" sz="2000" b="1"/>
              <a:t>《</a:t>
            </a:r>
            <a:r>
              <a:rPr lang="zh-CN" altLang="en-US" sz="2000" b="1" dirty="0"/>
              <a:t>释名</a:t>
            </a:r>
            <a:r>
              <a:rPr lang="en-US" altLang="zh-CN" sz="2000" b="1">
                <a:latin typeface="Arial" panose="020B0604020202020204" pitchFamily="34" charset="0"/>
              </a:rPr>
              <a:t>·</a:t>
            </a:r>
            <a:r>
              <a:rPr lang="zh-CN" altLang="en-US" sz="2000" b="1" dirty="0"/>
              <a:t>释书契</a:t>
            </a:r>
            <a:r>
              <a:rPr lang="en-US" altLang="zh-CN" sz="2000" b="1"/>
              <a:t>》</a:t>
            </a:r>
            <a:r>
              <a:rPr lang="zh-CN" altLang="en-US" sz="2000" b="1" dirty="0"/>
              <a:t>载：“谒，诣告也。书其姓名于上以告所至诣者也。”东汉时，谒又叫名刺，据</a:t>
            </a:r>
            <a:r>
              <a:rPr lang="en-US" altLang="zh-CN" sz="2000" b="1"/>
              <a:t>《</a:t>
            </a:r>
            <a:r>
              <a:rPr lang="zh-CN" altLang="en-US" sz="2000" b="1" dirty="0"/>
              <a:t>后汉书</a:t>
            </a:r>
            <a:r>
              <a:rPr lang="en-US" altLang="zh-CN" sz="2000" b="1"/>
              <a:t>》</a:t>
            </a:r>
            <a:r>
              <a:rPr lang="zh-CN" altLang="en-US" sz="2000" b="1" dirty="0"/>
              <a:t>载，祢衡曾身怀名刺求见于人。在挖掘的汉墓中发现，这种谒或名刺，系木简，长</a:t>
            </a:r>
            <a:r>
              <a:rPr lang="en-US" altLang="zh-CN" sz="2000" b="1"/>
              <a:t>22.5</a:t>
            </a:r>
            <a:r>
              <a:rPr lang="zh-CN" altLang="en-US" sz="2000" b="1" dirty="0"/>
              <a:t>厘米，宽</a:t>
            </a:r>
            <a:r>
              <a:rPr lang="en-US" altLang="zh-CN" sz="2000" b="1"/>
              <a:t>7</a:t>
            </a:r>
            <a:r>
              <a:rPr lang="zh-CN" altLang="en-US" sz="2000" b="1" dirty="0"/>
              <a:t>厘米。上有执名刺者名字，还有籍贯，与今名片大抵相似。 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至唐宋，木简名刺改为名纸。唐代长安新科进士以红笺名纸互换，以便交流。晚唐又唤作门状、门启，都是自报家门的一种联络方式。宋代的名纸还留有主人的手迹，据南宋张世南在</a:t>
            </a:r>
            <a:r>
              <a:rPr lang="en-US" altLang="zh-CN" sz="2000" b="1"/>
              <a:t>《</a:t>
            </a:r>
            <a:r>
              <a:rPr lang="zh-CN" altLang="en-US" sz="2000" b="1" dirty="0"/>
              <a:t>游宦纪闻</a:t>
            </a:r>
            <a:r>
              <a:rPr lang="en-US" altLang="zh-CN" sz="2000" b="1"/>
              <a:t>》</a:t>
            </a:r>
            <a:r>
              <a:rPr lang="zh-CN" altLang="en-US" sz="2000" b="1" dirty="0"/>
              <a:t>中记述，他藏有黄庭坚书写的名纸，而秦观送他的名纸，类似今天的贺年片。 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元代易名刺为“拜帖”，明清时又称“名帖”、“片子”。内容也有改进，除自报姓名、籍贯，还书写了官职。清代</a:t>
            </a:r>
            <a:r>
              <a:rPr lang="en-US" altLang="zh-CN" sz="2000" b="1"/>
              <a:t>《</a:t>
            </a:r>
            <a:r>
              <a:rPr lang="zh-CN" altLang="en-US" sz="2000" b="1" dirty="0"/>
              <a:t>竹枝词</a:t>
            </a:r>
            <a:r>
              <a:rPr lang="en-US" altLang="zh-CN" sz="2000" b="1"/>
              <a:t>》</a:t>
            </a:r>
            <a:r>
              <a:rPr lang="zh-CN" altLang="en-US" sz="2000" b="1" dirty="0"/>
              <a:t>有诗为证：“是新拜帖都兴小，三寸来长二寸宽”，“红笺二寸书名姓，曾许怀间半刺通”。从诗中所知，清代的名帖很小，而且还是梅红纸。　　  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清朝才正式有“名片”称呼。到了今天，名片已是商务人员、白领人士随身必备的物品之一。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任务四    名片礼仪</a:t>
            </a:r>
            <a:endParaRPr lang="zh-CN" altLang="en-US" i="1" dirty="0"/>
          </a:p>
        </p:txBody>
      </p:sp>
      <p:sp>
        <p:nvSpPr>
          <p:cNvPr id="15363" name="文本占位符 1536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2"/>
                </a:solidFill>
              </a:rPr>
              <a:t>二、名片的制作</a:t>
            </a:r>
            <a:endParaRPr lang="zh-CN" alt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b="1"/>
              <a:t>1</a:t>
            </a:r>
            <a:r>
              <a:rPr lang="zh-CN" altLang="en-US" sz="2400" b="1" dirty="0"/>
              <a:t>、规格：国际上流行的标准规格是</a:t>
            </a:r>
            <a:r>
              <a:rPr lang="en-US" altLang="zh-CN" sz="2400" b="1"/>
              <a:t>6×10</a:t>
            </a:r>
            <a:r>
              <a:rPr lang="zh-CN" altLang="en-US" sz="2400" b="1" dirty="0"/>
              <a:t>厘米，国内商务交往的通用规格是</a:t>
            </a:r>
            <a:r>
              <a:rPr lang="en-US" altLang="zh-CN" sz="2400" b="1"/>
              <a:t>5.5×9</a:t>
            </a:r>
            <a:r>
              <a:rPr lang="zh-CN" altLang="en-US" sz="2400" b="1" dirty="0"/>
              <a:t>厘米，而女士专用的一般是</a:t>
            </a:r>
            <a:r>
              <a:rPr lang="en-US" altLang="zh-CN" sz="2400" b="1"/>
              <a:t>8×4.5</a:t>
            </a:r>
            <a:r>
              <a:rPr lang="zh-CN" altLang="en-US" sz="2400" b="1" dirty="0"/>
              <a:t>厘米。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en-US" altLang="zh-CN" sz="2400" b="1"/>
              <a:t>2</a:t>
            </a:r>
            <a:r>
              <a:rPr lang="zh-CN" altLang="en-US" sz="2400" b="1" dirty="0"/>
              <a:t>、材质：要求耐折、耐磨、美观、大方，白卡纸、再生纸的比较好。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en-US" altLang="zh-CN" sz="2400" b="1"/>
              <a:t>3</a:t>
            </a:r>
            <a:r>
              <a:rPr lang="zh-CN" altLang="en-US" sz="2400" b="1" dirty="0"/>
              <a:t>、色彩：商务交往中宜选色彩淡雅的，要单色，不要花色，如米色、浅白色、浅黄色、浅灰色、浅蓝色较好，不宜用黑、红、粉、紫、绿等颜色。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en-US" altLang="zh-CN" sz="2400" b="1"/>
              <a:t>4</a:t>
            </a:r>
            <a:r>
              <a:rPr lang="zh-CN" altLang="en-US" sz="2400" b="1" dirty="0"/>
              <a:t>、图案：一般来讲不要有与本题无关的图案。商务人员名片上一般可以有企业标志、单位的所处位置、本企业的标志性建筑，主打产品。特别不主张印人像、漫画、花卉、宠物等。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en-US" altLang="zh-CN" sz="2400" b="1"/>
              <a:t>5</a:t>
            </a:r>
            <a:r>
              <a:rPr lang="zh-CN" altLang="en-US" sz="2400" b="1" dirty="0"/>
              <a:t>、字体：一般宜用标准的楷书和宋体为好，中文和外文要两面印刷最好不要印名人警句之类的。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8" name="标题 3891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任务四    名片礼仪</a:t>
            </a:r>
            <a:endParaRPr dirty="0"/>
          </a:p>
        </p:txBody>
      </p:sp>
      <p:pic>
        <p:nvPicPr>
          <p:cNvPr id="38916" name="文本占位符 38915" descr="2009227131734278_2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539750" y="1700213"/>
            <a:ext cx="7358063" cy="44989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任务四    名片礼仪</a:t>
            </a:r>
            <a:endParaRPr lang="zh-CN" altLang="en-US" i="1" dirty="0"/>
          </a:p>
        </p:txBody>
      </p:sp>
      <p:sp>
        <p:nvSpPr>
          <p:cNvPr id="16387" name="文本占位符 16386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三、名片的交换</a:t>
            </a:r>
            <a:endParaRPr lang="zh-CN" alt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000" b="1"/>
              <a:t>1</a:t>
            </a:r>
            <a:r>
              <a:rPr lang="zh-CN" altLang="en-US" sz="2000" b="1" dirty="0"/>
              <a:t>、名片的准备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1</a:t>
            </a:r>
            <a:r>
              <a:rPr lang="zh-CN" altLang="en-US" sz="2000" b="1" dirty="0"/>
              <a:t>）要准备足够用的名片；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2</a:t>
            </a:r>
            <a:r>
              <a:rPr lang="zh-CN" altLang="en-US" sz="2000" b="1" dirty="0"/>
              <a:t>）要保持名片的干净、整洁；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3</a:t>
            </a:r>
            <a:r>
              <a:rPr lang="zh-CN" altLang="en-US" sz="2000" b="1" dirty="0"/>
              <a:t>）名片不要和钱包、笔记本等放在一起，原则上应该使用名片夹；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4</a:t>
            </a:r>
            <a:r>
              <a:rPr lang="zh-CN" altLang="en-US" sz="2000" b="1" dirty="0"/>
              <a:t>）名片可放在上衣口袋，不可放在裤兜、裙兜或者提包、钱夹里。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en-US" altLang="zh-CN" sz="2000" b="1"/>
              <a:t>2</a:t>
            </a:r>
            <a:r>
              <a:rPr lang="zh-CN" altLang="en-US" sz="2000" b="1" dirty="0"/>
              <a:t>、发送名片的时机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1</a:t>
            </a:r>
            <a:r>
              <a:rPr lang="zh-CN" altLang="en-US" sz="2000" b="1" dirty="0"/>
              <a:t>）希望认识对方。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2</a:t>
            </a:r>
            <a:r>
              <a:rPr lang="zh-CN" altLang="en-US" sz="2000" b="1" dirty="0"/>
              <a:t>）被介绍给对方。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3</a:t>
            </a:r>
            <a:r>
              <a:rPr lang="zh-CN" altLang="en-US" sz="2000" b="1" dirty="0"/>
              <a:t>）对方向自己索要名片。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4</a:t>
            </a:r>
            <a:r>
              <a:rPr lang="zh-CN" altLang="en-US" sz="2000" b="1" dirty="0"/>
              <a:t>）对方提议交换名片。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5</a:t>
            </a:r>
            <a:r>
              <a:rPr lang="zh-CN" altLang="en-US" sz="2000" b="1" dirty="0"/>
              <a:t>）打算获得对方的名片。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/>
              <a:t>6</a:t>
            </a:r>
            <a:r>
              <a:rPr lang="zh-CN" altLang="en-US" sz="2000" b="1" dirty="0"/>
              <a:t>）初次登门拜访对方。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任务四    名片礼仪</a:t>
            </a:r>
            <a:endParaRPr lang="zh-CN" altLang="en-US" i="1" dirty="0"/>
          </a:p>
        </p:txBody>
      </p:sp>
      <p:sp>
        <p:nvSpPr>
          <p:cNvPr id="17411" name="文本占位符 17410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en-US" altLang="zh-CN" sz="1800" b="1"/>
              <a:t>3</a:t>
            </a:r>
            <a:r>
              <a:rPr lang="zh-CN" altLang="en-US" sz="1800" b="1" dirty="0"/>
              <a:t>、递交名片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1</a:t>
            </a:r>
            <a:r>
              <a:rPr lang="zh-CN" altLang="en-US" sz="1800" b="1" dirty="0"/>
              <a:t>）要注意观察对方的意愿。一般名片应该在双方都有结识对方并建立联系的意愿的前提下发送，这种愿望往往通过“幸会”、“认识你很高兴”等谦语和表情、体姿等非语言符号体现出来。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2</a:t>
            </a:r>
            <a:r>
              <a:rPr lang="zh-CN" altLang="en-US" sz="1800" b="1" dirty="0"/>
              <a:t>）把握好递名片的时机。一般是在初识之际或分别时发送名片，不要在用餐、跳舞或听戏剧等时发送。递名片前要先打招呼，礼貌提示，如“请多多关照”、“请多多指教”、“我们认识一下吧”或“可否交换一下名片”等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3</a:t>
            </a:r>
            <a:r>
              <a:rPr lang="zh-CN" altLang="en-US" sz="1800" b="1" dirty="0"/>
              <a:t>）递送名片时要把握好次序：位卑者或访问方先，被介绍方先；与多人交换名片时，要注意按照由尊而卑或由近及远的顺序进行。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4</a:t>
            </a:r>
            <a:r>
              <a:rPr lang="zh-CN" altLang="en-US" sz="1800" b="1" dirty="0"/>
              <a:t>）递送名片时，要谦恭有礼、郑重其事。标准做法是：起身站立，走上前去，面带微笑，上身前倾</a:t>
            </a:r>
            <a:r>
              <a:rPr lang="en-US" altLang="zh-CN" sz="1800" b="1"/>
              <a:t>15</a:t>
            </a:r>
            <a:r>
              <a:rPr lang="zh-CN" altLang="en-US" sz="1800" b="1" dirty="0"/>
              <a:t>度左右，以双手或者右手持名片举至胸前，将名片正面面对对方递交，可以说一些：“我是</a:t>
            </a:r>
            <a:r>
              <a:rPr lang="en-US" altLang="zh-CN" sz="1800" b="1"/>
              <a:t>××</a:t>
            </a:r>
            <a:r>
              <a:rPr lang="zh-CN" altLang="en-US" sz="1800" b="1" dirty="0"/>
              <a:t>，这是我的名片，请多指教</a:t>
            </a:r>
            <a:r>
              <a:rPr lang="zh-CN" altLang="en-US" sz="1800" b="1"/>
              <a:t>”</a:t>
            </a:r>
            <a:r>
              <a:rPr lang="zh-CN" altLang="en-US" sz="1800" b="1" dirty="0"/>
              <a:t>、“我的名片，请您收下”“这是我的名片，请多关照”之类的客气话。在递名片时，切忌目光游移或漫不经心。切勿以左手递交名片，不要将名片背面面对对方或是颠倒着面对对方，不要将名片举的高于胸部，不要以手指夹着名片给人。若对方是少数民族或外宾，则最好将名片上印有对方认得的文字的那一面面对对方。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任务四    名片礼仪</a:t>
            </a:r>
            <a:endParaRPr lang="zh-CN" altLang="en-US" i="1" dirty="0"/>
          </a:p>
        </p:txBody>
      </p:sp>
      <p:sp>
        <p:nvSpPr>
          <p:cNvPr id="19459" name="文本占位符 19458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</a:pPr>
            <a:r>
              <a:rPr lang="en-US" altLang="zh-CN" sz="2400" b="1"/>
              <a:t>4</a:t>
            </a:r>
            <a:r>
              <a:rPr lang="zh-CN" altLang="en-US" sz="2400" b="1" dirty="0"/>
              <a:t>、接受名片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/>
              <a:t>1</a:t>
            </a:r>
            <a:r>
              <a:rPr lang="zh-CN" altLang="en-US" sz="2400" b="1" dirty="0"/>
              <a:t>）必须起身接收名片，面带微笑，目视对方；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/>
              <a:t>2</a:t>
            </a:r>
            <a:r>
              <a:rPr lang="zh-CN" altLang="en-US" sz="2400" b="1" dirty="0"/>
              <a:t>）应用双手接收名片；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/>
              <a:t>3</a:t>
            </a:r>
            <a:r>
              <a:rPr lang="zh-CN" altLang="en-US" sz="2400" b="1" dirty="0"/>
              <a:t>）接收名片时，要先向对方致谢，并至少要用一分钟的时间认真阅读，确认对方职务、头衔，如比较荣耀，也可轻读出声，以示尊重或敬佩，然后毕恭毕敬地放在适当位置（如名片夹、上衣口袋、办公桌内）。不要将对方的名片遗忘在座位上，或存放时不注意落在地上。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/>
              <a:t>4</a:t>
            </a:r>
            <a:r>
              <a:rPr lang="zh-CN" altLang="en-US" sz="2400" b="1" dirty="0"/>
              <a:t>）接收名片后，不要在上面作标记或写字；接收的名片不可来回摆弄。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/>
              <a:t>5</a:t>
            </a:r>
            <a:r>
              <a:rPr lang="zh-CN" altLang="en-US" sz="2400" b="1" dirty="0"/>
              <a:t>）接受名片应有来有往，如名片用完了或忘带了，一定要向对方做出合理解释并致歉，不可毫无反应。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endParaRPr lang="zh-CN" altLang="en-US" sz="2400" b="1" dirty="0"/>
          </a:p>
          <a:p>
            <a:pPr>
              <a:lnSpc>
                <a:spcPct val="90000"/>
              </a:lnSpc>
            </a:pPr>
            <a:endParaRPr lang="zh-CN" altLang="en-US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任务四    名片礼仪</a:t>
            </a:r>
            <a:endParaRPr lang="zh-CN" altLang="en-US" i="1" dirty="0"/>
          </a:p>
        </p:txBody>
      </p:sp>
      <p:sp>
        <p:nvSpPr>
          <p:cNvPr id="20483" name="文本占位符 2048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en-US" altLang="zh-CN" sz="1800" b="1"/>
              <a:t>5</a:t>
            </a:r>
            <a:r>
              <a:rPr lang="zh-CN" altLang="en-US" sz="1800" b="1" dirty="0"/>
              <a:t>、名片交换时的注意事项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1</a:t>
            </a:r>
            <a:r>
              <a:rPr lang="zh-CN" altLang="en-US" sz="1800" b="1" dirty="0"/>
              <a:t>）名片应放在随手可取的地方，不应东摸西摸，半天找不到。 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2</a:t>
            </a:r>
            <a:r>
              <a:rPr lang="zh-CN" altLang="en-US" sz="1800" b="1" dirty="0"/>
              <a:t>）忌“批发式”或“跳跃式”撒发名片。 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3</a:t>
            </a:r>
            <a:r>
              <a:rPr lang="zh-CN" altLang="en-US" sz="1800" b="1" dirty="0"/>
              <a:t>）名片存放要用专用的名片夹、名片包 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4</a:t>
            </a:r>
            <a:r>
              <a:rPr lang="zh-CN" altLang="en-US" sz="1800" b="1" dirty="0"/>
              <a:t>）互换名片时，应用右手拿着自己的名片，用左手接对方的名片后，用双手托住。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5</a:t>
            </a:r>
            <a:r>
              <a:rPr lang="zh-CN" altLang="en-US" sz="1800" b="1" dirty="0"/>
              <a:t>）男士不要主动把自己的名片留给女士，除非她主动向你索取。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6</a:t>
            </a:r>
            <a:r>
              <a:rPr lang="zh-CN" altLang="en-US" sz="1800" b="1" dirty="0"/>
              <a:t>）不要在名片上印两个的头衔；不要在姓名后面加注“先生”、“小姐”、“女士”或“夫人”。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7</a:t>
            </a:r>
            <a:r>
              <a:rPr lang="zh-CN" altLang="en-US" sz="1800" b="1" dirty="0"/>
              <a:t>）名片不得随意涂改。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8</a:t>
            </a:r>
            <a:r>
              <a:rPr lang="zh-CN" altLang="en-US" sz="1800" b="1" dirty="0"/>
              <a:t>）名片上一般不提供私人联络方式，尤其在商务交往、公务交往中。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/>
              <a:t>6</a:t>
            </a:r>
            <a:r>
              <a:rPr lang="zh-CN" altLang="en-US" sz="1800" b="1" dirty="0"/>
              <a:t>、遇到以下几种情况，不需要把自己的名片递给对方，或与对方交换名片。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1</a:t>
            </a:r>
            <a:r>
              <a:rPr lang="zh-CN" altLang="en-US" sz="1800" b="1" dirty="0"/>
              <a:t>）对方是陌生人而且不需要以后交往。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2</a:t>
            </a:r>
            <a:r>
              <a:rPr lang="zh-CN" altLang="en-US" sz="1800" b="1" dirty="0"/>
              <a:t>）不想认识或深交对方。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3</a:t>
            </a:r>
            <a:r>
              <a:rPr lang="zh-CN" altLang="en-US" sz="1800" b="1" dirty="0"/>
              <a:t>）对方对自己并无兴趣。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（</a:t>
            </a:r>
            <a:r>
              <a:rPr lang="en-US" altLang="zh-CN" sz="1800" b="1"/>
              <a:t>4</a:t>
            </a:r>
            <a:r>
              <a:rPr lang="zh-CN" altLang="en-US" sz="1800" b="1" dirty="0"/>
              <a:t>）对方之间地位、身份、年龄差别悬殊。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984250"/>
          </a:xfrm>
        </p:spPr>
        <p:txBody>
          <a:bodyPr/>
          <a:p>
            <a:r>
              <a:rPr lang="zh-CN" altLang="en-US" sz="3200" b="1"/>
              <a:t>小资料：口才的力量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62075"/>
            <a:ext cx="8153400" cy="4737100"/>
          </a:xfrm>
        </p:spPr>
        <p:txBody>
          <a:bodyPr/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在祖国历史长河中以口才出众而建功立业的名人灿若星辰：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1、战国时代东周重臣颜率凭一己之辩,在诸侯列强中保全了九鼎。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2、战国时期秦兵围困邯郸，赵国派遣平原君到楚国请求救兵，平原君麾下名士毛遂凭借口才，折服楚国十九名谋士和楚王，从而签订“合纵”盟约。</a:t>
            </a:r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、战国时期的秦国十二岁少年甘罗妙论滔滔，才智过人。在自荐为秦王出使赵国，舌战赵国群臣之后，赵王不得不答允割五城赠予秦国以谋修好。甘罗立下大功，获秦王封为宰相，从此扬眉吐气。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、苏秦是战国时期纵横学派的主要代表人物。他游说关东韩、赵、魏、楚、燕、齐六国，合纵抗秦。佩戴六国相印，显赫一时。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诸葛亮舌战群儒，终获结盟。东汉末年，刘表去世，刘琮投降曹操，形势对刘备与孙权极为不利。刘备派诸葛亮随鲁肃一起前往东吴去说服孙权联合抗曹。诸葛亮在孙权的殿前先后把张昭，虞翻、步骘、陆绩的投降主义驳得体无完肤，孙权终于同意联刘抗曹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/>
              <a:t>任务五   拜访与待客礼仪</a:t>
            </a:r>
            <a:endParaRPr lang="zh-CN" altLang="en-US" i="1" dirty="0"/>
          </a:p>
        </p:txBody>
      </p:sp>
      <p:sp>
        <p:nvSpPr>
          <p:cNvPr id="22531" name="文本占位符 22530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2"/>
                </a:solidFill>
              </a:rPr>
              <a:t>一、拜访</a:t>
            </a:r>
            <a:endParaRPr lang="zh-CN" alt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2"/>
                </a:solidFill>
              </a:rPr>
              <a:t>（一）拜访前的准备</a:t>
            </a:r>
            <a:endParaRPr lang="zh-CN" alt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000" b="1" dirty="0">
                <a:latin typeface="宋体" panose="02010600030101010101" pitchFamily="2" charset="-122"/>
              </a:rPr>
              <a:t>形象准备：外部形象、控制情绪、投缘关系、诚恳态度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000" b="1" dirty="0">
                <a:latin typeface="宋体" panose="02010600030101010101" pitchFamily="2" charset="-122"/>
              </a:rPr>
              <a:t>计划准备</a:t>
            </a:r>
            <a:r>
              <a:rPr lang="en-US" altLang="zh-CN" sz="2000" b="1">
                <a:latin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宋体" panose="02010600030101010101" pitchFamily="2" charset="-122"/>
              </a:rPr>
              <a:t>计划会谈目的、路线、开场白、会谈内容等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000" b="1" dirty="0">
                <a:latin typeface="宋体" panose="02010600030101010101" pitchFamily="2" charset="-122"/>
              </a:rPr>
              <a:t>外部准备：信息准备、资料准备、工具准备、时间准备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000" b="1" dirty="0">
                <a:latin typeface="宋体" panose="02010600030101010101" pitchFamily="2" charset="-122"/>
              </a:rPr>
              <a:t>心理准备：信心准备、知识准备、拒绝准备、微笑准备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22536" name="文本占位符 22535"/>
          <p:cNvSpPr>
            <a:spLocks noGrp="1" noRot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sz="2800" dirty="0"/>
          </a:p>
        </p:txBody>
      </p:sp>
      <p:pic>
        <p:nvPicPr>
          <p:cNvPr id="22538" name="图片 22537" descr="20091023105441c0aafc54173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773238"/>
            <a:ext cx="4176713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任务五   拜访与待客礼仪</a:t>
            </a:r>
            <a:endParaRPr lang="zh-CN" altLang="en-US" i="1" dirty="0"/>
          </a:p>
        </p:txBody>
      </p:sp>
      <p:sp>
        <p:nvSpPr>
          <p:cNvPr id="25603" name="文本占位符 2560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chemeClr val="tx2"/>
                </a:solidFill>
              </a:rPr>
              <a:t>（二）拜访的基本程序和步骤</a:t>
            </a:r>
            <a:endParaRPr lang="zh-CN" altLang="en-US" sz="1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chemeClr val="tx2"/>
                </a:solidFill>
              </a:rPr>
              <a:t>1</a:t>
            </a:r>
            <a:r>
              <a:rPr lang="zh-CN" altLang="en-US" sz="1800" b="1" dirty="0">
                <a:solidFill>
                  <a:schemeClr val="tx2"/>
                </a:solidFill>
              </a:rPr>
              <a:t>、预约：</a:t>
            </a:r>
            <a:r>
              <a:rPr lang="zh-CN" altLang="en-US" sz="1800" b="1" dirty="0"/>
              <a:t>拜访前应预约时间，以对方是否方便为标准。在时间选择上，尽量避开用餐时间。如确需临时造访或推迟拜访，应征得主人同意并表示歉意。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chemeClr val="tx2"/>
                </a:solidFill>
              </a:rPr>
              <a:t>2</a:t>
            </a:r>
            <a:r>
              <a:rPr lang="zh-CN" altLang="en-US" sz="1800" b="1" dirty="0">
                <a:solidFill>
                  <a:schemeClr val="tx2"/>
                </a:solidFill>
              </a:rPr>
              <a:t>、进门：</a:t>
            </a:r>
            <a:r>
              <a:rPr lang="zh-CN" altLang="en-US" sz="1800" b="1" dirty="0"/>
              <a:t>进门前先轻声敲门或按门铃，等到主人招呼进门后方可入内。如主人不伸手，可不急于先伸手，微笑点头致意则可。进门后，向主人及其在场的家人问好，如有其他客人在场，也应问好。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chemeClr val="tx2"/>
                </a:solidFill>
              </a:rPr>
              <a:t>3</a:t>
            </a:r>
            <a:r>
              <a:rPr lang="zh-CN" altLang="en-US" sz="1800" b="1" dirty="0">
                <a:solidFill>
                  <a:schemeClr val="tx2"/>
                </a:solidFill>
              </a:rPr>
              <a:t>、交谈：</a:t>
            </a:r>
            <a:r>
              <a:rPr lang="zh-CN" altLang="en-US" sz="1800" b="1" dirty="0"/>
              <a:t>与主人交谈时，可以对主人的家庭状况做一般了解，但不可盘问细节。交谈中可不失时机地穿插赞美对方，如房间布置、人的气色、气质、穿着等。如有要事商谈，尽快进入正题；交谈过程中，注意倾听，不可独自滔滔不绝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chemeClr val="tx2"/>
                </a:solidFill>
              </a:rPr>
              <a:t>4</a:t>
            </a:r>
            <a:r>
              <a:rPr lang="zh-CN" altLang="en-US" sz="1800" b="1" dirty="0">
                <a:solidFill>
                  <a:schemeClr val="tx2"/>
                </a:solidFill>
              </a:rPr>
              <a:t>、时间控制：</a:t>
            </a:r>
            <a:r>
              <a:rPr lang="zh-CN" altLang="en-US" sz="1800" b="1" dirty="0"/>
              <a:t>如系初次拜访、临时造访或礼节性拜访，时间不可太长，一般以半小时为宜。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chemeClr val="tx2"/>
                </a:solidFill>
              </a:rPr>
              <a:t>5</a:t>
            </a:r>
            <a:r>
              <a:rPr lang="zh-CN" altLang="en-US" sz="1800" b="1" dirty="0">
                <a:solidFill>
                  <a:schemeClr val="tx2"/>
                </a:solidFill>
              </a:rPr>
              <a:t>、告辞：</a:t>
            </a:r>
            <a:r>
              <a:rPr lang="zh-CN" altLang="en-US" sz="1800" b="1" dirty="0"/>
              <a:t>要根据当时情况细心观察，如发现主人有频繁看表、经常喝水等动作时应及时告辞。告辞时，对主人的接待表示感谢。出门后，主动请主人“留步”。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 </a:t>
            </a:r>
            <a:r>
              <a:rPr lang="zh-CN" altLang="en-US" sz="1800" b="1" dirty="0">
                <a:solidFill>
                  <a:schemeClr val="tx2"/>
                </a:solidFill>
              </a:rPr>
              <a:t>特别提示：</a:t>
            </a:r>
            <a:r>
              <a:rPr lang="zh-CN" altLang="en-US" sz="1800" b="1" dirty="0"/>
              <a:t>如欲带其他人一同前去拜访，应事先说明，征得同意。进入主人住处后，应跟在主人身后走动，在指定座位落座，不可探头探脑甚至长驱直入；如欲参观，应在主人引导下进行；未经主人邀请或许可，不得进入卧室。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任务五   拜访与待客礼仪</a:t>
            </a:r>
            <a:endParaRPr lang="zh-CN" altLang="en-US" i="1" dirty="0"/>
          </a:p>
        </p:txBody>
      </p:sp>
      <p:sp>
        <p:nvSpPr>
          <p:cNvPr id="26627" name="文本占位符 26626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chemeClr val="tx2"/>
                </a:solidFill>
              </a:rPr>
              <a:t>二、待客礼仪</a:t>
            </a:r>
            <a:endParaRPr lang="zh-CN" altLang="en-US" sz="2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（一）准备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en-US" altLang="zh-CN" sz="2400" b="1"/>
              <a:t>1</a:t>
            </a:r>
            <a:r>
              <a:rPr lang="zh-CN" altLang="en-US" sz="2400" b="1" dirty="0"/>
              <a:t>、准时候客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当与客人约好见面的时间后，一定要守约。如有急事，一定要与客人取得联系，告知缘由，请求谅解。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en-US" altLang="zh-CN" sz="2400" b="1"/>
              <a:t>2</a:t>
            </a:r>
            <a:r>
              <a:rPr lang="zh-CN" altLang="en-US" sz="2400" b="1" dirty="0"/>
              <a:t>、布置整理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首先要尽力设置一个令人愉悦的待客环境，做到整洁有序；其次要备好烟、茶、果、点，让客人感受到你的热情；第三是要注意仪表仪容，女主人还可略施淡妆，不能着睡衣待客，不能蓬头垢面，衣衫不整。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62" name="标题 2766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任务五   拜访与待客礼仪</a:t>
            </a:r>
            <a:endParaRPr lang="zh-CN" altLang="en-US" i="1" dirty="0"/>
          </a:p>
        </p:txBody>
      </p:sp>
      <p:sp>
        <p:nvSpPr>
          <p:cNvPr id="27651" name="文本占位符 27650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>
                <a:solidFill>
                  <a:schemeClr val="tx2"/>
                </a:solidFill>
              </a:rPr>
              <a:t>（二）待客</a:t>
            </a:r>
            <a:endParaRPr lang="zh-CN" altLang="en-US" sz="1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1800" b="1"/>
              <a:t>1</a:t>
            </a:r>
            <a:r>
              <a:rPr lang="zh-CN" altLang="en-US" sz="1800" b="1" dirty="0"/>
              <a:t>、迎接</a:t>
            </a:r>
            <a:endParaRPr lang="zh-CN" altLang="en-US" sz="1800" b="1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/>
              <a:t>对主要客人或初次来访的客人，应到大门口或楼下迎接；若是外地来客，必要时还需到车站、码头、机场迎接。如是开车或者打的去接，还要注意</a:t>
            </a:r>
            <a:r>
              <a:rPr lang="zh-CN" altLang="en-US" sz="1800" b="1" dirty="0">
                <a:solidFill>
                  <a:schemeClr val="tx2"/>
                </a:solidFill>
              </a:rPr>
              <a:t>乘车礼仪</a:t>
            </a:r>
            <a:r>
              <a:rPr lang="zh-CN" altLang="en-US" sz="1800" b="1" dirty="0"/>
              <a:t>（见右图）。</a:t>
            </a:r>
            <a:endParaRPr lang="zh-CN" altLang="en-US" sz="1800" b="1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800" b="1" dirty="0"/>
              <a:t>当客人来访，听到敲门声或门铃声，应立即开门迎接。客人进门后，主人应接过客人的鞋帽、雨具或示意其放置地点，但不要去接客人的手提包。如需换拖鞋，还需在客人进门后予以提醒。客人请入客厅后，要请客人在上座落座后，自己方可落座。如果此时你正在收听收音机或看电视，应立即把它们关掉，不可一边接待客人一边听收音机或看电视。</a:t>
            </a:r>
            <a:endParaRPr lang="zh-CN" altLang="en-US" sz="1800" b="1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1800" b="1" dirty="0"/>
          </a:p>
        </p:txBody>
      </p:sp>
      <p:sp>
        <p:nvSpPr>
          <p:cNvPr id="27661" name="矩形 27660"/>
          <p:cNvSpPr>
            <a:spLocks noRot="1"/>
          </p:cNvSpPr>
          <p:nvPr/>
        </p:nvSpPr>
        <p:spPr>
          <a:xfrm>
            <a:off x="4787900" y="1628775"/>
            <a:ext cx="4000500" cy="2173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itchFamily="18" charset="2"/>
              <a:buChar char="¡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Char char="¡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dirty="0"/>
          </a:p>
        </p:txBody>
      </p:sp>
      <p:graphicFrame>
        <p:nvGraphicFramePr>
          <p:cNvPr id="27667" name="Object 3"/>
          <p:cNvGraphicFramePr/>
          <p:nvPr>
            <p:ph type="body" sz="half" idx="2"/>
          </p:nvPr>
        </p:nvGraphicFramePr>
        <p:xfrm>
          <a:off x="4787900" y="1916113"/>
          <a:ext cx="4000500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312410" imgH="5253355" progId="Word.Document.8">
                  <p:embed/>
                </p:oleObj>
              </mc:Choice>
              <mc:Fallback>
                <p:oleObj name="" r:id="rId1" imgW="5312410" imgH="525335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87900" y="1916113"/>
                        <a:ext cx="4000500" cy="39560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任务五   拜访与待客礼仪</a:t>
            </a:r>
            <a:endParaRPr lang="zh-CN" altLang="en-US" i="1" dirty="0"/>
          </a:p>
        </p:txBody>
      </p:sp>
      <p:sp>
        <p:nvSpPr>
          <p:cNvPr id="29699" name="文本占位符 29698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en-US" altLang="zh-CN" sz="2000"/>
              <a:t>2</a:t>
            </a:r>
            <a:r>
              <a:rPr lang="zh-CN" altLang="en-US" sz="2000" dirty="0"/>
              <a:t>、介绍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   应把家人或者在场的其他客人，向来客一一介绍。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en-US" altLang="zh-CN" sz="2000"/>
              <a:t>3</a:t>
            </a:r>
            <a:r>
              <a:rPr lang="zh-CN" altLang="en-US" sz="2000" dirty="0"/>
              <a:t>、敬茶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客人落座后，应先送上一杯醇香扑鼻的热茶，准备些果点，事先削皮切块，备好牙签，以便客人食用。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 </a:t>
            </a:r>
            <a:r>
              <a:rPr lang="en-US" altLang="zh-CN" sz="2000"/>
              <a:t>4</a:t>
            </a:r>
            <a:r>
              <a:rPr lang="zh-CN" altLang="en-US" sz="2000" dirty="0"/>
              <a:t>、交谈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交谈中，要多把说话的机会留给客人，表情要专注，不要心不在焉，漫不经心。不要让客人误以为你是在下逐客令。如确有急事，应坦诚地向客人说明，取得谅解。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en-US" altLang="zh-CN" sz="2000"/>
              <a:t>5</a:t>
            </a:r>
            <a:r>
              <a:rPr lang="zh-CN" altLang="en-US" sz="2000" dirty="0"/>
              <a:t>、餐饮（略）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（三）送客</a:t>
            </a:r>
            <a:endParaRPr lang="zh-CN" alt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/>
              <a:t>当主人要告辞时，一定要盛情挽留，但不可勉强，主随客便。主人应待客人起身后方可起身相送。并在客人伸手后方可伸手与之握别。送客应送至室外，且应目送客人背影消失后，方可回身、关门。重要客人还应送出大门、电梯口或楼下，甚至车站、码头、机场。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6" name="标题 2867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任务五   拜访与待客礼仪</a:t>
            </a:r>
            <a:endParaRPr lang="zh-CN" altLang="en-US" i="1" dirty="0"/>
          </a:p>
        </p:txBody>
      </p:sp>
      <p:sp>
        <p:nvSpPr>
          <p:cNvPr id="28675" name="文本占位符 28674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lang="en-US" altLang="zh-CN" sz="2000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lang="en-US" altLang="zh-CN" sz="2000" dirty="0"/>
          </a:p>
        </p:txBody>
      </p:sp>
      <p:sp>
        <p:nvSpPr>
          <p:cNvPr id="28677" name="文本占位符 28676"/>
          <p:cNvSpPr>
            <a:spLocks noGrp="1" noRot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>
                <a:solidFill>
                  <a:schemeClr val="tx2"/>
                </a:solidFill>
              </a:rPr>
              <a:t>电梯礼仪：</a:t>
            </a:r>
            <a:endParaRPr lang="zh-CN" altLang="en-US" sz="1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/>
              <a:t>电梯无人时：在客人之前进入电梯，按住</a:t>
            </a:r>
            <a:r>
              <a:rPr lang="zh-CN" altLang="en-US" sz="1600" b="1" dirty="0">
                <a:latin typeface="Times New Roman" panose="02020603050405020304" pitchFamily="18" charset="0"/>
              </a:rPr>
              <a:t>“</a:t>
            </a:r>
            <a:r>
              <a:rPr lang="zh-CN" altLang="en-US" sz="1600" b="1" dirty="0"/>
              <a:t>开</a:t>
            </a:r>
            <a:r>
              <a:rPr lang="zh-CN" altLang="en-US" sz="1600" b="1" dirty="0">
                <a:latin typeface="Times New Roman" panose="02020603050405020304" pitchFamily="18" charset="0"/>
              </a:rPr>
              <a:t>”</a:t>
            </a:r>
            <a:r>
              <a:rPr lang="zh-CN" altLang="en-US" sz="1600" b="1" dirty="0"/>
              <a:t>的按钮，请客人进入电梯。到达目标楼层时，按住</a:t>
            </a:r>
            <a:r>
              <a:rPr lang="zh-CN" altLang="en-US" sz="1600" b="1" dirty="0">
                <a:latin typeface="Times New Roman" panose="02020603050405020304" pitchFamily="18" charset="0"/>
              </a:rPr>
              <a:t>“</a:t>
            </a:r>
            <a:r>
              <a:rPr lang="zh-CN" altLang="en-US" sz="1600" b="1" dirty="0"/>
              <a:t>开</a:t>
            </a:r>
            <a:r>
              <a:rPr lang="zh-CN" altLang="en-US" sz="1600" b="1" dirty="0">
                <a:latin typeface="Times New Roman" panose="02020603050405020304" pitchFamily="18" charset="0"/>
              </a:rPr>
              <a:t>”</a:t>
            </a:r>
            <a:r>
              <a:rPr lang="zh-CN" altLang="en-US" sz="1600" b="1" dirty="0"/>
              <a:t>的按钮，请客人先下</a:t>
            </a: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/>
              <a:t>电梯有人时：无论上下都应客人、上司优先电梯内。</a:t>
            </a: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/>
              <a:t>先上电梯的人应靠后面站，以免妨碍他人乘电梯</a:t>
            </a: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/>
              <a:t>电梯内不可大声喧哗或嬉笑吵闹</a:t>
            </a: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/>
              <a:t>电梯内已有很多人时，后进的人应面向电梯门站立</a:t>
            </a: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/>
              <a:t>离得远的人可请离按钮近者协助，不可伸手越过数人去按按钮</a:t>
            </a: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600" b="1" dirty="0"/>
              <a:t>靠近电梯者先离电梯</a:t>
            </a: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1600" b="1" dirty="0"/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1800" dirty="0"/>
          </a:p>
        </p:txBody>
      </p:sp>
      <p:pic>
        <p:nvPicPr>
          <p:cNvPr id="28679" name="图片 28678" descr="4701259109437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060575"/>
            <a:ext cx="3889375" cy="285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/>
              <a:t>任务六  馈赠礼仪</a:t>
            </a:r>
            <a:endParaRPr lang="zh-CN" altLang="en-US" i="1" dirty="0"/>
          </a:p>
        </p:txBody>
      </p:sp>
      <p:sp>
        <p:nvSpPr>
          <p:cNvPr id="40963" name="文本占位符 40962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99FF"/>
                </a:solidFill>
              </a:rPr>
              <a:t>一、馈赠的含义及目的</a:t>
            </a:r>
            <a:endParaRPr lang="zh-CN" altLang="en-US" sz="28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1</a:t>
            </a:r>
            <a:r>
              <a:rPr lang="zh-CN" altLang="en-US" sz="2800" b="1" dirty="0">
                <a:solidFill>
                  <a:srgbClr val="0099FF"/>
                </a:solidFill>
              </a:rPr>
              <a:t>、含义：指人们在交往过程中通过赠送给交往对象礼物来表达对对方的</a:t>
            </a:r>
            <a:r>
              <a:rPr lang="zh-CN" altLang="en-US" sz="2800" b="1" dirty="0">
                <a:solidFill>
                  <a:schemeClr val="hlink"/>
                </a:solidFill>
              </a:rPr>
              <a:t>尊重、敬意、友好、祝福</a:t>
            </a:r>
            <a:r>
              <a:rPr lang="zh-CN" altLang="en-US" sz="2800" b="1" dirty="0">
                <a:solidFill>
                  <a:srgbClr val="0099FF"/>
                </a:solidFill>
              </a:rPr>
              <a:t>等情感与意愿的一种交际行为。</a:t>
            </a:r>
            <a:endParaRPr lang="zh-CN" altLang="en-US" sz="28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2</a:t>
            </a:r>
            <a:r>
              <a:rPr lang="zh-CN" altLang="en-US" sz="2800" b="1" dirty="0">
                <a:solidFill>
                  <a:srgbClr val="0099FF"/>
                </a:solidFill>
              </a:rPr>
              <a:t>、目的：沟通感情、保持联系、体现馈赠者的品质和诚意。</a:t>
            </a:r>
            <a:endParaRPr lang="zh-CN" altLang="en-US" sz="28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dirty="0"/>
          </a:p>
        </p:txBody>
      </p:sp>
      <p:sp>
        <p:nvSpPr>
          <p:cNvPr id="40964" name="文本占位符 40963"/>
          <p:cNvSpPr>
            <a:spLocks noGrp="1" noRot="1"/>
          </p:cNvSpPr>
          <p:nvPr>
            <p:ph type="body" sz="half" idx="2"/>
          </p:nvPr>
        </p:nvSpPr>
        <p:spPr>
          <a:xfrm>
            <a:off x="4787900" y="1628775"/>
            <a:ext cx="3816350" cy="4248150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sz="2800" dirty="0"/>
          </a:p>
        </p:txBody>
      </p:sp>
      <p:pic>
        <p:nvPicPr>
          <p:cNvPr id="40966" name="图片 40965" descr="1_11032417112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1557338"/>
            <a:ext cx="3186113" cy="424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>
              <a:solidFill>
                <a:srgbClr val="0033CC"/>
              </a:solidFill>
            </a:endParaRPr>
          </a:p>
        </p:txBody>
      </p:sp>
      <p:sp>
        <p:nvSpPr>
          <p:cNvPr id="41987" name="文本占位符 41986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endParaRPr lang="en-US" altLang="zh-CN">
              <a:solidFill>
                <a:srgbClr val="0033CC"/>
              </a:solidFill>
            </a:endParaRPr>
          </a:p>
          <a:p>
            <a:endParaRPr lang="en-US" altLang="zh-CN">
              <a:solidFill>
                <a:srgbClr val="0033CC"/>
              </a:solidFill>
            </a:endParaRPr>
          </a:p>
          <a:p>
            <a:r>
              <a:rPr lang="zh-CN" altLang="en-US" sz="2400" dirty="0">
                <a:solidFill>
                  <a:srgbClr val="0033CC"/>
                </a:solidFill>
              </a:rPr>
              <a:t>二、馈赠的</a:t>
            </a:r>
            <a:r>
              <a:rPr lang="en-US" altLang="zh-CN" sz="2400">
                <a:solidFill>
                  <a:srgbClr val="0033CC"/>
                </a:solidFill>
              </a:rPr>
              <a:t>6</a:t>
            </a:r>
            <a:r>
              <a:rPr lang="zh-CN" altLang="en-US" sz="2400" dirty="0">
                <a:solidFill>
                  <a:srgbClr val="0033CC"/>
                </a:solidFill>
              </a:rPr>
              <a:t>要素</a:t>
            </a:r>
            <a:endParaRPr lang="zh-CN" altLang="en-US" sz="2400">
              <a:solidFill>
                <a:srgbClr val="0033CC"/>
              </a:solidFill>
            </a:endParaRPr>
          </a:p>
          <a:p>
            <a:r>
              <a:rPr lang="zh-CN" altLang="en-US">
                <a:solidFill>
                  <a:srgbClr val="0033CC"/>
                </a:solidFill>
              </a:rPr>
              <a:t>       </a:t>
            </a:r>
            <a:r>
              <a:rPr lang="en-US" altLang="zh-CN" sz="2800">
                <a:solidFill>
                  <a:srgbClr val="0033CC"/>
                </a:solidFill>
              </a:rPr>
              <a:t>5W+1H</a:t>
            </a:r>
            <a:endParaRPr lang="en-US" altLang="zh-CN" sz="2800">
              <a:solidFill>
                <a:srgbClr val="0033CC"/>
              </a:solidFill>
            </a:endParaRPr>
          </a:p>
          <a:p>
            <a:endParaRPr lang="en-US" altLang="zh-CN" dirty="0"/>
          </a:p>
        </p:txBody>
      </p:sp>
      <p:sp>
        <p:nvSpPr>
          <p:cNvPr id="41989" name="左大括号 41988"/>
          <p:cNvSpPr/>
          <p:nvPr/>
        </p:nvSpPr>
        <p:spPr>
          <a:xfrm>
            <a:off x="3348038" y="1773238"/>
            <a:ext cx="381000" cy="34290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rgbClr val="0033CC"/>
            </a:solidFill>
            <a:prstDash val="solid"/>
            <a:headEnd type="diamond" w="med" len="med"/>
            <a:tailEnd type="diamond" w="med" len="med"/>
          </a:ln>
        </p:spPr>
        <p:txBody>
          <a:bodyPr wrap="none" lIns="90000" tIns="46800" rIns="90000" bIns="46800" anchor="ctr" anchorCtr="0"/>
          <a:p>
            <a:pPr algn="ctr"/>
            <a:endParaRPr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矩形 41989"/>
          <p:cNvSpPr/>
          <p:nvPr/>
        </p:nvSpPr>
        <p:spPr>
          <a:xfrm>
            <a:off x="4067175" y="1628775"/>
            <a:ext cx="15668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</a:rPr>
              <a:t>WHO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送给谁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91" name="矩形 41990"/>
          <p:cNvSpPr/>
          <p:nvPr/>
        </p:nvSpPr>
        <p:spPr>
          <a:xfrm>
            <a:off x="4067175" y="2349500"/>
            <a:ext cx="19446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</a:rPr>
              <a:t>WHY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为什么送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92" name="矩形 41991"/>
          <p:cNvSpPr/>
          <p:nvPr/>
        </p:nvSpPr>
        <p:spPr>
          <a:xfrm>
            <a:off x="4067175" y="3068638"/>
            <a:ext cx="17097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</a:rPr>
              <a:t>WHAT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送什么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93" name="矩形 41992"/>
          <p:cNvSpPr/>
          <p:nvPr/>
        </p:nvSpPr>
        <p:spPr>
          <a:xfrm>
            <a:off x="4067175" y="3644900"/>
            <a:ext cx="17240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</a:rPr>
              <a:t>WHEN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何时送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94" name="矩形 41993"/>
          <p:cNvSpPr/>
          <p:nvPr/>
        </p:nvSpPr>
        <p:spPr>
          <a:xfrm>
            <a:off x="4067175" y="4292600"/>
            <a:ext cx="24018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</a:rPr>
              <a:t>WHERE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什么场合送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95" name="矩形 41994"/>
          <p:cNvSpPr/>
          <p:nvPr/>
        </p:nvSpPr>
        <p:spPr>
          <a:xfrm>
            <a:off x="4067175" y="4868863"/>
            <a:ext cx="15668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</a:rPr>
              <a:t>HOW</a:t>
            </a: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如何送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43011" name="文本占位符 43010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endParaRPr lang="en-US" altLang="zh-CN" b="1" dirty="0">
              <a:solidFill>
                <a:srgbClr val="FF00FF"/>
              </a:solidFill>
            </a:endParaRPr>
          </a:p>
          <a:p>
            <a:endParaRPr lang="en-US" altLang="zh-CN" b="1" dirty="0">
              <a:solidFill>
                <a:srgbClr val="FF00FF"/>
              </a:solidFill>
            </a:endParaRPr>
          </a:p>
          <a:p>
            <a:endParaRPr lang="en-US" altLang="zh-CN" b="1" dirty="0">
              <a:solidFill>
                <a:srgbClr val="FF00FF"/>
              </a:solidFill>
            </a:endParaRPr>
          </a:p>
          <a:p>
            <a:r>
              <a:rPr lang="zh-CN" altLang="en-US" sz="2400" b="1" dirty="0">
                <a:solidFill>
                  <a:schemeClr val="hlink"/>
                </a:solidFill>
              </a:rPr>
              <a:t>三、馈赠考虑因素：</a:t>
            </a:r>
            <a:endParaRPr lang="zh-CN" altLang="en-US" sz="2400" b="1" dirty="0">
              <a:solidFill>
                <a:schemeClr val="hlink"/>
              </a:solidFill>
            </a:endParaRPr>
          </a:p>
          <a:p>
            <a:endParaRPr lang="zh-CN" altLang="en-US" sz="2400" dirty="0"/>
          </a:p>
        </p:txBody>
      </p:sp>
      <p:sp>
        <p:nvSpPr>
          <p:cNvPr id="43012" name="左大括号 43011"/>
          <p:cNvSpPr/>
          <p:nvPr/>
        </p:nvSpPr>
        <p:spPr>
          <a:xfrm>
            <a:off x="3708400" y="1916113"/>
            <a:ext cx="381000" cy="34290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rgbClr val="0033CC"/>
            </a:solidFill>
            <a:prstDash val="solid"/>
            <a:headEnd type="diamond" w="med" len="med"/>
            <a:tailEnd type="diamond" w="med" len="med"/>
          </a:ln>
        </p:spPr>
        <p:txBody>
          <a:bodyPr wrap="none" lIns="90000" tIns="46800" rIns="90000" bIns="46800" anchor="ctr" anchorCtr="0"/>
          <a:p>
            <a:pPr algn="ctr"/>
            <a:endParaRPr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3" name="矩形 43012"/>
          <p:cNvSpPr/>
          <p:nvPr/>
        </p:nvSpPr>
        <p:spPr>
          <a:xfrm>
            <a:off x="4211638" y="1844675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性别</a:t>
            </a:r>
            <a:endParaRPr lang="zh-CN" altLang="en-US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矩形 43013"/>
          <p:cNvSpPr/>
          <p:nvPr/>
        </p:nvSpPr>
        <p:spPr>
          <a:xfrm>
            <a:off x="4211638" y="256540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年龄</a:t>
            </a:r>
            <a:endParaRPr lang="zh-CN" altLang="en-US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3015" name="矩形 43014"/>
          <p:cNvSpPr/>
          <p:nvPr/>
        </p:nvSpPr>
        <p:spPr>
          <a:xfrm>
            <a:off x="4211638" y="3213100"/>
            <a:ext cx="6477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职位</a:t>
            </a:r>
            <a:endParaRPr lang="zh-CN" altLang="en-US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矩形 43015"/>
          <p:cNvSpPr/>
          <p:nvPr/>
        </p:nvSpPr>
        <p:spPr>
          <a:xfrm>
            <a:off x="4211638" y="386080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身份</a:t>
            </a:r>
            <a:endParaRPr lang="zh-CN" altLang="en-US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3017" name="矩形 43016"/>
          <p:cNvSpPr/>
          <p:nvPr/>
        </p:nvSpPr>
        <p:spPr>
          <a:xfrm>
            <a:off x="4211638" y="4437063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性格</a:t>
            </a:r>
            <a:endParaRPr lang="zh-CN" altLang="en-US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3018" name="矩形 43017"/>
          <p:cNvSpPr/>
          <p:nvPr/>
        </p:nvSpPr>
        <p:spPr>
          <a:xfrm>
            <a:off x="4211638" y="5084763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喜好</a:t>
            </a:r>
            <a:endParaRPr lang="zh-CN" altLang="en-US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6" name="标题 4403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44035" name="文本占位符 44034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33CC"/>
                </a:solidFill>
              </a:rPr>
              <a:t>四、馈赠内容</a:t>
            </a:r>
            <a:endParaRPr lang="zh-CN" altLang="en-US" sz="2800" b="1" dirty="0">
              <a:solidFill>
                <a:srgbClr val="0033CC"/>
              </a:solidFill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33CC"/>
                </a:solidFill>
              </a:rPr>
              <a:t>1</a:t>
            </a:r>
            <a:r>
              <a:rPr lang="zh-CN" altLang="en-US" sz="2800" b="1" dirty="0">
                <a:solidFill>
                  <a:srgbClr val="0033CC"/>
                </a:solidFill>
              </a:rPr>
              <a:t>、赠物：</a:t>
            </a:r>
            <a:endParaRPr lang="zh-CN" altLang="en-US" sz="2800" b="1" dirty="0">
              <a:solidFill>
                <a:srgbClr val="0033CC"/>
              </a:solidFill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33CC"/>
                </a:solidFill>
              </a:rPr>
              <a:t>如果篮、鲜花、卡片、纪念品等。</a:t>
            </a:r>
            <a:endParaRPr lang="zh-CN" altLang="en-US" sz="2800" b="1" dirty="0">
              <a:solidFill>
                <a:srgbClr val="0033CC"/>
              </a:solidFill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33CC"/>
                </a:solidFill>
              </a:rPr>
              <a:t>2</a:t>
            </a:r>
            <a:r>
              <a:rPr lang="zh-CN" altLang="en-US" sz="2800" b="1" dirty="0">
                <a:solidFill>
                  <a:srgbClr val="0033CC"/>
                </a:solidFill>
              </a:rPr>
              <a:t>、赠言：</a:t>
            </a:r>
            <a:endParaRPr lang="zh-CN" altLang="en-US" sz="2800" b="1" dirty="0">
              <a:solidFill>
                <a:srgbClr val="0033CC"/>
              </a:solidFill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33CC"/>
                </a:solidFill>
              </a:rPr>
              <a:t>如书面留言、口头留言、临别留言、毕业留言等。</a:t>
            </a:r>
            <a:endParaRPr lang="zh-CN" altLang="en-US" sz="2800" b="1" dirty="0">
              <a:solidFill>
                <a:srgbClr val="0033CC"/>
              </a:solidFill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dirty="0"/>
          </a:p>
        </p:txBody>
      </p:sp>
      <p:sp>
        <p:nvSpPr>
          <p:cNvPr id="44040" name="文本占位符 44039"/>
          <p:cNvSpPr>
            <a:spLocks noGrp="1" noRot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sz="2800" dirty="0"/>
          </a:p>
        </p:txBody>
      </p:sp>
      <p:pic>
        <p:nvPicPr>
          <p:cNvPr id="44042" name="图片 44041" descr="01300000178518123030122710182_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2349500"/>
            <a:ext cx="1944688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4" name="图片 44043" descr="u=1877852557,2714205420&amp;fm=52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4221163"/>
            <a:ext cx="1655762" cy="124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6" name="图片 44045" descr="2011415134032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3068638"/>
            <a:ext cx="180022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984250"/>
          </a:xfrm>
        </p:spPr>
        <p:txBody>
          <a:bodyPr/>
          <a:p>
            <a:r>
              <a:rPr lang="zh-CN" altLang="en-US" sz="3200" b="1"/>
              <a:t>小资料：口才的力量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62075"/>
            <a:ext cx="8153400" cy="4737100"/>
          </a:xfrm>
        </p:spPr>
        <p:txBody>
          <a:bodyPr/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在祖国历史长河中以口才出众而建功立业的名人灿若星辰：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1、战国时代东周重臣颜率凭一己之辩,在诸侯列强中保全了九鼎。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2、战国时期秦兵围困邯郸，赵国派遣平原君到楚国请求救兵，平原君麾下名士毛遂凭借口才，折服楚国十九名谋士和楚王，从而签订“合纵”盟约。</a:t>
            </a:r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、战国时期的秦国十二岁少年甘罗妙论滔滔，才智过人。在自荐为秦王出使赵国，舌战赵国群臣之后，赵王不得不答允割五城赠予秦国以谋修好。甘罗立下大功，获秦王封为宰相，从此扬眉吐气。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、苏秦是战国时期纵横学派的主要代表人物。他游说关东韩、赵、魏、楚、燕、齐六国，合纵抗秦。佩戴六国相印，显赫一时。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诸葛亮舌战群儒，终获结盟。东汉末年，刘表去世，刘琮投降曹操，形势对刘备与孙权极为不利。刘备派诸葛亮随鲁肃一起前往东吴去说服孙权联合抗曹。诸葛亮在孙权的殿前先后把张昭，虞翻、步骘、陆绩的投降主义驳得体无完肤，孙权终于同意联刘抗曹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47107" name="文本占位符 47106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r>
              <a:rPr lang="zh-CN" altLang="en-US" b="1" dirty="0">
                <a:solidFill>
                  <a:srgbClr val="0033CC"/>
                </a:solidFill>
              </a:rPr>
              <a:t>五、馈赠礼品的标准</a:t>
            </a:r>
            <a:endParaRPr lang="zh-CN" altLang="en-US" dirty="0"/>
          </a:p>
          <a:p>
            <a:r>
              <a:rPr lang="en-US" altLang="zh-CN">
                <a:solidFill>
                  <a:srgbClr val="0099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0099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srgbClr val="0099FF"/>
                </a:solidFill>
              </a:rPr>
              <a:t>情感性</a:t>
            </a:r>
            <a:endParaRPr lang="zh-CN" altLang="en-US" b="1" dirty="0">
              <a:solidFill>
                <a:srgbClr val="0099FF"/>
              </a:solidFill>
            </a:endParaRPr>
          </a:p>
          <a:p>
            <a:r>
              <a:rPr lang="en-US" altLang="zh-CN" b="1">
                <a:solidFill>
                  <a:srgbClr val="0099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0099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srgbClr val="0099FF"/>
                </a:solidFill>
              </a:rPr>
              <a:t>独创性</a:t>
            </a:r>
            <a:endParaRPr lang="zh-CN" altLang="en-US" b="1" dirty="0">
              <a:solidFill>
                <a:srgbClr val="0099FF"/>
              </a:solidFill>
            </a:endParaRPr>
          </a:p>
          <a:p>
            <a:r>
              <a:rPr lang="en-US" altLang="zh-CN" b="1">
                <a:solidFill>
                  <a:srgbClr val="0099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0099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srgbClr val="0099FF"/>
                </a:solidFill>
              </a:rPr>
              <a:t>时尚性</a:t>
            </a:r>
            <a:endParaRPr lang="zh-CN" altLang="en-US" b="1" dirty="0">
              <a:solidFill>
                <a:srgbClr val="0099FF"/>
              </a:solidFill>
            </a:endParaRPr>
          </a:p>
          <a:p>
            <a:r>
              <a:rPr lang="en-US" altLang="zh-CN" b="1">
                <a:solidFill>
                  <a:srgbClr val="0099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rgbClr val="0099FF"/>
                </a:solidFill>
                <a:latin typeface="宋体" panose="02010600030101010101" pitchFamily="2" charset="-122"/>
              </a:rPr>
              <a:t>、适俗性</a:t>
            </a:r>
            <a:endParaRPr lang="zh-CN" altLang="en-US" b="1" dirty="0">
              <a:solidFill>
                <a:srgbClr val="0099FF"/>
              </a:solidFill>
            </a:endParaRPr>
          </a:p>
          <a:p>
            <a:endParaRPr lang="zh-CN" altLang="en-US" dirty="0">
              <a:solidFill>
                <a:srgbClr val="0099FF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62" name="标题 4916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49155" name="文本占位符 49154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33CC"/>
                </a:solidFill>
              </a:rPr>
              <a:t>六、馈赠礼品的时机</a:t>
            </a:r>
            <a:endParaRPr lang="zh-CN" altLang="en-US" sz="24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表示谢意敬意  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 fontAlgn="t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祝贺庆典活动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 fontAlgn="t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公共关系礼品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 fontAlgn="t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祝贺开张开业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 fontAlgn="t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适逢重大节日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 fontAlgn="t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探视住院病人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 fontAlgn="t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应邀家中做客 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 fontAlgn="t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33CC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33CC"/>
                </a:solidFill>
                <a:latin typeface="宋体" panose="02010600030101010101" pitchFamily="2" charset="-122"/>
              </a:rPr>
              <a:t>8</a:t>
            </a:r>
            <a:r>
              <a:rPr lang="zh-CN" altLang="en-US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遭受不测事件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0033CC"/>
                </a:solidFill>
              </a:rPr>
              <a:t>七、馈赠方式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000">
                <a:solidFill>
                  <a:srgbClr val="0033CC"/>
                </a:solidFill>
              </a:rPr>
              <a:t>1</a:t>
            </a:r>
            <a:r>
              <a:rPr lang="zh-CN" altLang="en-US" sz="2000" dirty="0">
                <a:solidFill>
                  <a:srgbClr val="0033CC"/>
                </a:solidFill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亲自赠送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000">
                <a:solidFill>
                  <a:srgbClr val="0033CC"/>
                </a:solidFill>
              </a:rPr>
              <a:t>2</a:t>
            </a:r>
            <a:r>
              <a:rPr lang="zh-CN" altLang="en-US" sz="2000" dirty="0">
                <a:solidFill>
                  <a:srgbClr val="0033CC"/>
                </a:solidFill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托人赠送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000">
                <a:solidFill>
                  <a:srgbClr val="0033CC"/>
                </a:solidFill>
              </a:rPr>
              <a:t>3</a:t>
            </a:r>
            <a:r>
              <a:rPr lang="zh-CN" altLang="en-US" sz="2000" dirty="0">
                <a:solidFill>
                  <a:srgbClr val="0033CC"/>
                </a:solidFill>
              </a:rPr>
              <a:t>、</a:t>
            </a:r>
            <a:r>
              <a:rPr lang="zh-CN" altLang="en-US" sz="2000" b="1" dirty="0">
                <a:solidFill>
                  <a:srgbClr val="0033CC"/>
                </a:solidFill>
              </a:rPr>
              <a:t>邮寄运送</a:t>
            </a:r>
            <a:endParaRPr lang="zh-CN" altLang="en-US" sz="2000" dirty="0"/>
          </a:p>
        </p:txBody>
      </p:sp>
      <p:sp>
        <p:nvSpPr>
          <p:cNvPr id="49163" name="文本占位符 49162"/>
          <p:cNvSpPr>
            <a:spLocks noGrp="1" noRot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sz="2000" dirty="0"/>
          </a:p>
        </p:txBody>
      </p:sp>
      <p:pic>
        <p:nvPicPr>
          <p:cNvPr id="49165" name="图片 49164" descr="6611-110320064228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1412875"/>
            <a:ext cx="3113087" cy="467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5529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pic>
        <p:nvPicPr>
          <p:cNvPr id="55300" name="文本占位符 55299" descr="637752_141638307207_2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1116013" y="1196975"/>
            <a:ext cx="6696075" cy="50212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50179" name="文本占位符 50178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rgbClr val="0033CC"/>
                </a:solidFill>
              </a:rPr>
              <a:t>八、礼品的选择</a:t>
            </a:r>
            <a:endParaRPr lang="zh-CN" altLang="en-US" sz="2000" b="1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chemeClr val="hlink"/>
                </a:solidFill>
              </a:rPr>
              <a:t>1</a:t>
            </a:r>
            <a:r>
              <a:rPr lang="zh-CN" altLang="en-US" sz="1800" b="1" dirty="0">
                <a:solidFill>
                  <a:schemeClr val="hlink"/>
                </a:solidFill>
              </a:rPr>
              <a:t>、根据馈赠目的选择礼品</a:t>
            </a:r>
            <a:endParaRPr lang="zh-CN" altLang="en-US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rgbClr val="0099FF"/>
                </a:solidFill>
              </a:rPr>
              <a:t>A</a:t>
            </a:r>
            <a:r>
              <a:rPr lang="zh-CN" altLang="en-US" sz="1800" b="1" dirty="0">
                <a:solidFill>
                  <a:srgbClr val="0099FF"/>
                </a:solidFill>
              </a:rPr>
              <a:t>、公司庆典一般送鲜花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rgbClr val="0099FF"/>
                </a:solidFill>
              </a:rPr>
              <a:t>B</a:t>
            </a:r>
            <a:r>
              <a:rPr lang="zh-CN" altLang="en-US" sz="1800" b="1" dirty="0">
                <a:solidFill>
                  <a:srgbClr val="0099FF"/>
                </a:solidFill>
              </a:rPr>
              <a:t>、慰问病人可以送鲜花、营养品、书刊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rgbClr val="0099FF"/>
                </a:solidFill>
              </a:rPr>
              <a:t>C</a:t>
            </a:r>
            <a:r>
              <a:rPr lang="zh-CN" altLang="en-US" sz="1800" b="1" dirty="0">
                <a:solidFill>
                  <a:srgbClr val="0099FF"/>
                </a:solidFill>
              </a:rPr>
              <a:t>、朋友生日送卡片、蛋糕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rgbClr val="0099FF"/>
                </a:solidFill>
              </a:rPr>
              <a:t>D</a:t>
            </a:r>
            <a:r>
              <a:rPr lang="zh-CN" altLang="en-US" sz="1800" b="1" dirty="0">
                <a:solidFill>
                  <a:srgbClr val="0099FF"/>
                </a:solidFill>
              </a:rPr>
              <a:t>、节日庆祝送健康食品、当地特产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rgbClr val="0099FF"/>
                </a:solidFill>
              </a:rPr>
              <a:t>E</a:t>
            </a:r>
            <a:r>
              <a:rPr lang="zh-CN" altLang="en-US" sz="1800" b="1" dirty="0">
                <a:solidFill>
                  <a:srgbClr val="0099FF"/>
                </a:solidFill>
              </a:rPr>
              <a:t>、旅游归来送人文景观纪念品、当地特产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rgbClr val="0099FF"/>
                </a:solidFill>
              </a:rPr>
              <a:t>F</a:t>
            </a:r>
            <a:r>
              <a:rPr lang="zh-CN" altLang="en-US" sz="1800" b="1" dirty="0">
                <a:solidFill>
                  <a:srgbClr val="0099FF"/>
                </a:solidFill>
              </a:rPr>
              <a:t>、走亲访友送精致水果、糖酒食品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chemeClr val="hlink"/>
                </a:solidFill>
              </a:rPr>
              <a:t>2</a:t>
            </a:r>
            <a:r>
              <a:rPr lang="zh-CN" altLang="en-US" sz="1800" b="1" dirty="0">
                <a:solidFill>
                  <a:schemeClr val="hlink"/>
                </a:solidFill>
              </a:rPr>
              <a:t>、根据馈赠对象选择礼品</a:t>
            </a:r>
            <a:endParaRPr lang="zh-CN" altLang="en-US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b="1">
                <a:solidFill>
                  <a:srgbClr val="0099FF"/>
                </a:solidFill>
              </a:rPr>
              <a:t>A</a:t>
            </a:r>
            <a:r>
              <a:rPr lang="zh-CN" altLang="en-US" sz="1800" b="1" dirty="0">
                <a:solidFill>
                  <a:srgbClr val="0099FF"/>
                </a:solidFill>
              </a:rPr>
              <a:t>、考虑彼此的关系现状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rgbClr val="0099FF"/>
                </a:solidFill>
              </a:rPr>
              <a:t>如：亲缘关系、血缘关系、性别关系、友谊关系、文化习惯关系、偶发性关系等。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rgbClr val="0099FF"/>
                </a:solidFill>
              </a:rPr>
              <a:t> </a:t>
            </a:r>
            <a:r>
              <a:rPr lang="en-US" altLang="zh-CN" sz="1800" b="1">
                <a:solidFill>
                  <a:srgbClr val="0099FF"/>
                </a:solidFill>
              </a:rPr>
              <a:t>B</a:t>
            </a:r>
            <a:r>
              <a:rPr lang="zh-CN" altLang="en-US" sz="1800" b="1" dirty="0">
                <a:solidFill>
                  <a:srgbClr val="0099FF"/>
                </a:solidFill>
              </a:rPr>
              <a:t>、了解受赠对象的爱好何需要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rgbClr val="0099FF"/>
                </a:solidFill>
              </a:rPr>
              <a:t>如：给书法爱好者送文房四宝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rgbClr val="0099FF"/>
                </a:solidFill>
              </a:rPr>
              <a:t>        给音乐爱好者送乐器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59395" name="文本占位符 59394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r>
              <a:rPr lang="zh-CN" altLang="en-US" sz="2800" dirty="0">
                <a:solidFill>
                  <a:srgbClr val="0099FF"/>
                </a:solidFill>
              </a:rPr>
              <a:t>九、</a:t>
            </a:r>
            <a:r>
              <a:rPr lang="zh-CN" altLang="en-US" sz="2800" b="1" dirty="0">
                <a:solidFill>
                  <a:srgbClr val="0099FF"/>
                </a:solidFill>
              </a:rPr>
              <a:t>礼品的包装</a:t>
            </a:r>
            <a:endParaRPr lang="zh-CN" altLang="en-US" sz="28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0099FF"/>
                </a:solidFill>
              </a:rPr>
              <a:t>1</a:t>
            </a:r>
            <a:r>
              <a:rPr lang="zh-CN" altLang="en-US" sz="2800" b="1" dirty="0">
                <a:solidFill>
                  <a:srgbClr val="0099FF"/>
                </a:solidFill>
              </a:rPr>
              <a:t>、注意包装的材料、容器、图案造型、商标、文字、色彩的选择和使用，应符合政策法规和习俗惯例，不要违反受赠方的宗教、民族禁忌。</a:t>
            </a:r>
            <a:endParaRPr lang="zh-CN" altLang="en-US" sz="28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0099FF"/>
                </a:solidFill>
              </a:rPr>
              <a:t>2</a:t>
            </a:r>
            <a:r>
              <a:rPr lang="zh-CN" altLang="en-US" sz="2800" b="1" dirty="0">
                <a:solidFill>
                  <a:srgbClr val="0099FF"/>
                </a:solidFill>
              </a:rPr>
              <a:t>、注意数字禁忌。“</a:t>
            </a:r>
            <a:r>
              <a:rPr lang="en-US" altLang="zh-CN" sz="2800" b="1">
                <a:solidFill>
                  <a:srgbClr val="FF00FF"/>
                </a:solidFill>
              </a:rPr>
              <a:t>4</a:t>
            </a:r>
            <a:r>
              <a:rPr lang="en-US" altLang="zh-CN" sz="2800" b="1">
                <a:solidFill>
                  <a:srgbClr val="0099FF"/>
                </a:solidFill>
              </a:rPr>
              <a:t>”</a:t>
            </a:r>
            <a:r>
              <a:rPr lang="zh-CN" altLang="en-US" sz="2800" b="1" dirty="0">
                <a:solidFill>
                  <a:srgbClr val="0099FF"/>
                </a:solidFill>
              </a:rPr>
              <a:t>、“</a:t>
            </a:r>
            <a:r>
              <a:rPr lang="en-US" altLang="zh-CN" sz="2800" b="1">
                <a:solidFill>
                  <a:srgbClr val="FF00FF"/>
                </a:solidFill>
              </a:rPr>
              <a:t>9</a:t>
            </a:r>
            <a:r>
              <a:rPr lang="en-US" altLang="zh-CN" sz="2800" b="1">
                <a:solidFill>
                  <a:srgbClr val="0099FF"/>
                </a:solidFill>
              </a:rPr>
              <a:t>”</a:t>
            </a:r>
            <a:r>
              <a:rPr lang="zh-CN" altLang="en-US" sz="2800" b="1" dirty="0">
                <a:solidFill>
                  <a:srgbClr val="0099FF"/>
                </a:solidFill>
              </a:rPr>
              <a:t>使日本的忌讳。“</a:t>
            </a:r>
            <a:r>
              <a:rPr lang="en-US" altLang="zh-CN" sz="2800" b="1">
                <a:solidFill>
                  <a:srgbClr val="FF00FF"/>
                </a:solidFill>
              </a:rPr>
              <a:t>13</a:t>
            </a:r>
            <a:r>
              <a:rPr lang="en-US" altLang="zh-CN" sz="2800" b="1">
                <a:solidFill>
                  <a:srgbClr val="0099FF"/>
                </a:solidFill>
              </a:rPr>
              <a:t>”</a:t>
            </a:r>
            <a:r>
              <a:rPr lang="zh-CN" altLang="en-US" sz="2800" b="1" dirty="0">
                <a:solidFill>
                  <a:srgbClr val="0099FF"/>
                </a:solidFill>
              </a:rPr>
              <a:t>欧美人的忌讳。</a:t>
            </a:r>
            <a:endParaRPr lang="zh-CN" altLang="en-US" sz="28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0099FF"/>
                </a:solidFill>
              </a:rPr>
              <a:t>3</a:t>
            </a:r>
            <a:r>
              <a:rPr lang="zh-CN" altLang="en-US" sz="2800" b="1" dirty="0">
                <a:solidFill>
                  <a:srgbClr val="0099FF"/>
                </a:solidFill>
              </a:rPr>
              <a:t>、注意色彩。日本忌绿色，喜红色；美国人喜欢鲜明的色彩，忌紫色；伊斯兰教徒讨厌死亡象征的黄色，喜欢绿色等。</a:t>
            </a:r>
            <a:endParaRPr lang="zh-CN" altLang="en-US" sz="28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800" b="1" dirty="0">
              <a:solidFill>
                <a:srgbClr val="0099FF"/>
              </a:solidFill>
            </a:endParaRP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标题 6041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60419" name="文本占位符 60418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r>
              <a:rPr lang="zh-CN" altLang="en-US" b="1" dirty="0">
                <a:solidFill>
                  <a:srgbClr val="0099FF"/>
                </a:solidFill>
              </a:rPr>
              <a:t>十、受赠礼仪</a:t>
            </a:r>
            <a:endParaRPr lang="zh-CN" altLang="en-US" b="1" dirty="0">
              <a:solidFill>
                <a:srgbClr val="0099FF"/>
              </a:solidFill>
            </a:endParaRPr>
          </a:p>
          <a:p>
            <a:r>
              <a:rPr lang="en-US" altLang="zh-CN" b="1">
                <a:solidFill>
                  <a:srgbClr val="0099FF"/>
                </a:solidFill>
              </a:rPr>
              <a:t>1</a:t>
            </a:r>
            <a:r>
              <a:rPr lang="zh-CN" altLang="en-US" b="1" dirty="0">
                <a:solidFill>
                  <a:srgbClr val="0099FF"/>
                </a:solidFill>
              </a:rPr>
              <a:t>、心态开放</a:t>
            </a:r>
            <a:endParaRPr lang="zh-CN" altLang="en-US" b="1" dirty="0">
              <a:solidFill>
                <a:srgbClr val="0099FF"/>
              </a:solidFill>
            </a:endParaRPr>
          </a:p>
          <a:p>
            <a:r>
              <a:rPr lang="en-US" altLang="zh-CN" b="1">
                <a:solidFill>
                  <a:srgbClr val="0099FF"/>
                </a:solidFill>
              </a:rPr>
              <a:t>2</a:t>
            </a:r>
            <a:r>
              <a:rPr lang="zh-CN" altLang="en-US" b="1" dirty="0">
                <a:solidFill>
                  <a:srgbClr val="0099FF"/>
                </a:solidFill>
              </a:rPr>
              <a:t>、仪态大方</a:t>
            </a:r>
            <a:endParaRPr lang="zh-CN" altLang="en-US" b="1" dirty="0">
              <a:solidFill>
                <a:srgbClr val="0099FF"/>
              </a:solidFill>
            </a:endParaRPr>
          </a:p>
          <a:p>
            <a:r>
              <a:rPr lang="en-US" altLang="zh-CN" b="1">
                <a:solidFill>
                  <a:srgbClr val="0099FF"/>
                </a:solidFill>
              </a:rPr>
              <a:t>3</a:t>
            </a:r>
            <a:r>
              <a:rPr lang="zh-CN" altLang="en-US" b="1" dirty="0">
                <a:solidFill>
                  <a:srgbClr val="0099FF"/>
                </a:solidFill>
              </a:rPr>
              <a:t>、受礼有方</a:t>
            </a:r>
            <a:endParaRPr lang="zh-CN" altLang="en-US" b="1" dirty="0">
              <a:solidFill>
                <a:srgbClr val="0099FF"/>
              </a:solidFill>
            </a:endParaRPr>
          </a:p>
          <a:p>
            <a:r>
              <a:rPr lang="en-US" altLang="zh-CN" b="1">
                <a:solidFill>
                  <a:srgbClr val="0099FF"/>
                </a:solidFill>
              </a:rPr>
              <a:t>4</a:t>
            </a:r>
            <a:r>
              <a:rPr lang="zh-CN" altLang="en-US" b="1" dirty="0">
                <a:solidFill>
                  <a:srgbClr val="0099FF"/>
                </a:solidFill>
              </a:rPr>
              <a:t>、表示谢意</a:t>
            </a:r>
            <a:endParaRPr lang="zh-CN" altLang="en-US" b="1" dirty="0">
              <a:solidFill>
                <a:srgbClr val="0099FF"/>
              </a:solidFill>
            </a:endParaRPr>
          </a:p>
          <a:p>
            <a:endParaRPr lang="zh-CN" altLang="en-US" b="1" dirty="0">
              <a:solidFill>
                <a:srgbClr val="0099FF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70" name="标题 6246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62471" name="文本占位符 62470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0099FF"/>
                </a:solidFill>
              </a:rPr>
              <a:t>十一、拒绝礼品的礼仪</a:t>
            </a:r>
            <a:endParaRPr lang="zh-CN" altLang="en-US" sz="20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000" b="1" dirty="0"/>
              <a:t>在商务交往中，有时尽管拒绝他人会使双方一时有些尴尬难堪，但“长痛不如短痛”，“当断不断，自受其乱”，需要拒绝时，就应将此意以适当的形式表达出来。</a:t>
            </a:r>
            <a:r>
              <a:rPr lang="zh-CN" altLang="en-US" sz="2000" dirty="0"/>
              <a:t> </a:t>
            </a:r>
            <a:endParaRPr lang="zh-CN" altLang="en-US" sz="20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000" b="1">
                <a:solidFill>
                  <a:srgbClr val="0099FF"/>
                </a:solidFill>
              </a:rPr>
              <a:t>1</a:t>
            </a:r>
            <a:r>
              <a:rPr lang="zh-CN" altLang="en-US" sz="2000" b="1" dirty="0">
                <a:solidFill>
                  <a:srgbClr val="0099FF"/>
                </a:solidFill>
              </a:rPr>
              <a:t>、什么样的礼品必须拒绝？</a:t>
            </a:r>
            <a:endParaRPr lang="zh-CN" altLang="en-US" sz="20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000" b="1">
                <a:solidFill>
                  <a:srgbClr val="0099FF"/>
                </a:solidFill>
              </a:rPr>
              <a:t>A</a:t>
            </a:r>
            <a:r>
              <a:rPr lang="zh-CN" altLang="en-US" sz="2000" b="1" dirty="0">
                <a:solidFill>
                  <a:srgbClr val="0099FF"/>
                </a:solidFill>
              </a:rPr>
              <a:t>、并不熟悉得人送的及其昂贵的礼品；</a:t>
            </a:r>
            <a:endParaRPr lang="zh-CN" altLang="en-US" sz="20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000" b="1">
                <a:solidFill>
                  <a:srgbClr val="0099FF"/>
                </a:solidFill>
              </a:rPr>
              <a:t>B</a:t>
            </a:r>
            <a:r>
              <a:rPr lang="zh-CN" altLang="en-US" sz="2000" b="1" dirty="0">
                <a:solidFill>
                  <a:srgbClr val="0099FF"/>
                </a:solidFill>
              </a:rPr>
              <a:t>、隐含着发生违法乱纪行为的礼品；</a:t>
            </a:r>
            <a:endParaRPr lang="zh-CN" altLang="en-US" sz="20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000" b="1">
                <a:solidFill>
                  <a:srgbClr val="0099FF"/>
                </a:solidFill>
              </a:rPr>
              <a:t>C</a:t>
            </a:r>
            <a:r>
              <a:rPr lang="zh-CN" altLang="en-US" sz="2000" b="1" dirty="0">
                <a:solidFill>
                  <a:srgbClr val="0099FF"/>
                </a:solidFill>
              </a:rPr>
              <a:t>、接受后或许会受到对方控制的礼品。</a:t>
            </a:r>
            <a:endParaRPr lang="zh-CN" altLang="en-US" sz="2000" b="1" dirty="0">
              <a:solidFill>
                <a:srgbClr val="0099FF"/>
              </a:solidFill>
            </a:endParaRPr>
          </a:p>
        </p:txBody>
      </p:sp>
      <p:sp>
        <p:nvSpPr>
          <p:cNvPr id="62472" name="文本占位符 62471"/>
          <p:cNvSpPr>
            <a:spLocks noGrp="1" noRot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endParaRPr sz="2000" dirty="0"/>
          </a:p>
        </p:txBody>
      </p:sp>
      <p:pic>
        <p:nvPicPr>
          <p:cNvPr id="62469" name="图片 62468" descr="1329790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1844675"/>
            <a:ext cx="3382963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标题 6553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65539" name="文本占位符 65538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en-US" altLang="zh-CN" sz="1600" b="1">
                <a:solidFill>
                  <a:srgbClr val="0099FF"/>
                </a:solidFill>
              </a:rPr>
              <a:t>2</a:t>
            </a:r>
            <a:r>
              <a:rPr lang="zh-CN" altLang="en-US" sz="1600" b="1" dirty="0">
                <a:solidFill>
                  <a:srgbClr val="0099FF"/>
                </a:solidFill>
              </a:rPr>
              <a:t>、拒绝的策略</a:t>
            </a:r>
            <a:endParaRPr lang="zh-CN" altLang="en-US" sz="16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600" b="1" dirty="0"/>
              <a:t>拒绝，既然是对他人意愿或行为的一种间接的否定，那么在有必要拒绝他人时，就应考虑不要把话说绝，别让别人感到难为情。</a:t>
            </a:r>
            <a:endParaRPr lang="zh-CN" altLang="en-US" sz="1600" b="1" dirty="0"/>
          </a:p>
          <a:p>
            <a:pPr>
              <a:lnSpc>
                <a:spcPct val="80000"/>
              </a:lnSpc>
            </a:pPr>
            <a:r>
              <a:rPr lang="zh-CN" altLang="en-US" sz="1600" b="1" dirty="0"/>
              <a:t>通常，拒绝应当机立断，不可含含糊糊，态度暖昧。别人求助于自己，而这个忙不能帮时，就该当场明说，否则就会失信于人，为人所不耻。</a:t>
            </a:r>
            <a:endParaRPr lang="zh-CN" altLang="en-US" sz="1600" b="1" dirty="0"/>
          </a:p>
          <a:p>
            <a:pPr>
              <a:lnSpc>
                <a:spcPct val="80000"/>
              </a:lnSpc>
            </a:pPr>
            <a:r>
              <a:rPr lang="zh-CN" altLang="en-US" sz="1600" b="1" dirty="0"/>
              <a:t>从语言技巧上说，拒绝有直接拒绝、婉言拒绝、回避拒绝等三种方法。</a:t>
            </a:r>
            <a:endParaRPr lang="zh-CN" altLang="en-US" sz="1600" b="1" dirty="0"/>
          </a:p>
          <a:p>
            <a:pPr>
              <a:lnSpc>
                <a:spcPct val="80000"/>
              </a:lnSpc>
            </a:pPr>
            <a:r>
              <a:rPr lang="zh-CN" altLang="en-US" sz="1600" b="1" dirty="0"/>
              <a:t>直接拒绝，就是将拒绝之意当场明讲。采取此法时，重要的是应当避免态度生硬，说话难听。在一般情况下，直接拒绝别人，需要把拒绝的原因讲明白。可能的话，还可向对方表达自己的谢意，表示自己对其好意心领神会，借以表明自己通情达理。有时，还可为之向对方致歉。若是外商在商务交往中送了现金，按规定不能接受，但总不能不近人情地质问对方“用心安在”。不妨采用婉转的语气，来拒绝馈赠，如可以说：“某先生，实在要感谢您的美意，但我公司规定，在商务活动中不能接受他人赠送的礼金。对不起了，您的钱我不能收。”这样对方就不好强人所难了。</a:t>
            </a:r>
            <a:endParaRPr lang="zh-CN" altLang="en-US" sz="1600" b="1" dirty="0"/>
          </a:p>
          <a:p>
            <a:pPr>
              <a:lnSpc>
                <a:spcPct val="80000"/>
              </a:lnSpc>
            </a:pPr>
            <a:r>
              <a:rPr lang="zh-CN" altLang="en-US" sz="1600" b="1" dirty="0"/>
              <a:t>婉言拒绝，就是用温和曲折的语言，去表达拒绝之本意。与直接拒绝相比，它更容易被接受。因为它大更大程度上，顾全了被拒绝者的尊严。</a:t>
            </a:r>
            <a:endParaRPr lang="zh-CN" altLang="en-US" sz="1600" b="1" dirty="0"/>
          </a:p>
          <a:p>
            <a:pPr>
              <a:lnSpc>
                <a:spcPct val="80000"/>
              </a:lnSpc>
            </a:pPr>
            <a:r>
              <a:rPr lang="zh-CN" altLang="en-US" sz="1600" b="1" dirty="0"/>
              <a:t>回避拒绝，就是避实就虚，对对方不说“是”，也不说“否”，只是搁置此事，转而议论其他事情。遇上他人过分的要求或难答的问题时，均可相机一试此法。商界人士还可以尝试避而不答，“王顾左右而言他”的方法，即回避拒绝法，来拒绝他人。</a:t>
            </a:r>
            <a:endParaRPr lang="zh-CN" altLang="en-US" sz="1600" b="1" dirty="0"/>
          </a:p>
          <a:p>
            <a:pPr>
              <a:lnSpc>
                <a:spcPct val="80000"/>
              </a:lnSpc>
            </a:pPr>
            <a:endParaRPr lang="zh-CN" altLang="en-US" sz="1600" b="1" dirty="0"/>
          </a:p>
          <a:p>
            <a:pPr>
              <a:lnSpc>
                <a:spcPct val="80000"/>
              </a:lnSpc>
            </a:pPr>
            <a:endParaRPr lang="zh-CN" alt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标题 6144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i="1" dirty="0">
                <a:sym typeface="+mn-ea"/>
              </a:rPr>
              <a:t>任务六  馈赠礼仪</a:t>
            </a:r>
            <a:endParaRPr dirty="0"/>
          </a:p>
        </p:txBody>
      </p:sp>
      <p:sp>
        <p:nvSpPr>
          <p:cNvPr id="61443" name="文本占位符 6144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99FF"/>
                </a:solidFill>
              </a:rPr>
              <a:t>十二、送花礼仪</a:t>
            </a:r>
            <a:endParaRPr lang="zh-CN" altLang="en-US" sz="24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solidFill>
                  <a:srgbClr val="0099FF"/>
                </a:solidFill>
              </a:rPr>
              <a:t>1</a:t>
            </a:r>
            <a:r>
              <a:rPr lang="zh-CN" altLang="en-US" sz="2400" b="1" dirty="0">
                <a:solidFill>
                  <a:srgbClr val="0099FF"/>
                </a:solidFill>
              </a:rPr>
              <a:t>、了解“花语</a:t>
            </a:r>
            <a:r>
              <a:rPr lang="zh-CN" altLang="en-US" sz="2400" b="1">
                <a:solidFill>
                  <a:srgbClr val="0099FF"/>
                </a:solidFill>
              </a:rPr>
              <a:t>”</a:t>
            </a:r>
            <a:endParaRPr lang="zh-CN" altLang="en-US" sz="2400" b="1">
              <a:solidFill>
                <a:srgbClr val="0099FF"/>
              </a:solidFill>
            </a:endParaRPr>
          </a:p>
          <a:p>
            <a:pPr algn="just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0099FF"/>
                </a:solidFill>
              </a:rPr>
              <a:t>    当我们用花为媒来传递友谊时，要注意运用正确的“花语”，以免出现尴尬。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 b="1">
                <a:solidFill>
                  <a:srgbClr val="0099FF"/>
                </a:solidFill>
              </a:rPr>
              <a:t>2</a:t>
            </a:r>
            <a:r>
              <a:rPr lang="zh-CN" altLang="en-US" sz="2400" b="1" dirty="0">
                <a:solidFill>
                  <a:srgbClr val="0099FF"/>
                </a:solidFill>
              </a:rPr>
              <a:t>、送花的时机与场合</a:t>
            </a:r>
            <a:endParaRPr lang="zh-CN" altLang="en-US" sz="24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99FF"/>
                </a:solidFill>
              </a:rPr>
              <a:t>鲜花因</a:t>
            </a:r>
            <a:r>
              <a:rPr lang="zh-CN" altLang="en-US" sz="2400" b="1" dirty="0">
                <a:solidFill>
                  <a:srgbClr val="FF00FF"/>
                </a:solidFill>
              </a:rPr>
              <a:t>品种</a:t>
            </a:r>
            <a:r>
              <a:rPr lang="zh-CN" altLang="en-US" sz="2400" b="1" dirty="0">
                <a:solidFill>
                  <a:srgbClr val="0099FF"/>
                </a:solidFill>
              </a:rPr>
              <a:t>、</a:t>
            </a:r>
            <a:r>
              <a:rPr lang="zh-CN" altLang="en-US" sz="2400" b="1" dirty="0">
                <a:solidFill>
                  <a:srgbClr val="FF00FF"/>
                </a:solidFill>
              </a:rPr>
              <a:t>类型</a:t>
            </a:r>
            <a:r>
              <a:rPr lang="zh-CN" altLang="en-US" sz="2400" b="1" dirty="0">
                <a:solidFill>
                  <a:srgbClr val="0099FF"/>
                </a:solidFill>
              </a:rPr>
              <a:t>、</a:t>
            </a:r>
            <a:r>
              <a:rPr lang="zh-CN" altLang="en-US" sz="2400" b="1" dirty="0">
                <a:solidFill>
                  <a:srgbClr val="FF00FF"/>
                </a:solidFill>
              </a:rPr>
              <a:t>颜色</a:t>
            </a:r>
            <a:r>
              <a:rPr lang="zh-CN" altLang="en-US" sz="2400" b="1" dirty="0">
                <a:solidFill>
                  <a:srgbClr val="0099FF"/>
                </a:solidFill>
              </a:rPr>
              <a:t>和</a:t>
            </a:r>
            <a:r>
              <a:rPr lang="zh-CN" altLang="en-US" sz="2400" b="1" dirty="0">
                <a:solidFill>
                  <a:srgbClr val="FF00FF"/>
                </a:solidFill>
              </a:rPr>
              <a:t>数量</a:t>
            </a:r>
            <a:r>
              <a:rPr lang="zh-CN" altLang="en-US" sz="2400" b="1" dirty="0">
                <a:solidFill>
                  <a:srgbClr val="0099FF"/>
                </a:solidFill>
              </a:rPr>
              <a:t>的不同，被人们赋予了不同的寓意，以此来表达不同的情感。送花应注意把握最佳时机，选择合适的场合。				</a:t>
            </a:r>
            <a:endParaRPr lang="zh-CN" altLang="en-US" sz="24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b="1">
                <a:solidFill>
                  <a:srgbClr val="0099FF"/>
                </a:solidFill>
              </a:rPr>
              <a:t>A</a:t>
            </a:r>
            <a:r>
              <a:rPr lang="zh-CN" altLang="en-US" sz="2400" b="1" dirty="0">
                <a:solidFill>
                  <a:srgbClr val="0099FF"/>
                </a:solidFill>
              </a:rPr>
              <a:t>、恭贺结婚 </a:t>
            </a:r>
            <a:r>
              <a:rPr lang="en-US" altLang="zh-CN" sz="2400" b="1">
                <a:solidFill>
                  <a:srgbClr val="0099FF"/>
                </a:solidFill>
              </a:rPr>
              <a:t>B</a:t>
            </a:r>
            <a:r>
              <a:rPr lang="zh-CN" altLang="en-US" sz="2400" b="1" dirty="0">
                <a:solidFill>
                  <a:srgbClr val="0099FF"/>
                </a:solidFill>
              </a:rPr>
              <a:t>、祝贺生产		</a:t>
            </a:r>
            <a:endParaRPr lang="zh-CN" altLang="en-US" sz="24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b="1">
                <a:solidFill>
                  <a:srgbClr val="0099FF"/>
                </a:solidFill>
              </a:rPr>
              <a:t>C</a:t>
            </a:r>
            <a:r>
              <a:rPr lang="zh-CN" altLang="en-US" sz="2400" b="1" dirty="0">
                <a:solidFill>
                  <a:srgbClr val="0099FF"/>
                </a:solidFill>
              </a:rPr>
              <a:t>、乔迁庆典 </a:t>
            </a:r>
            <a:r>
              <a:rPr lang="en-US" altLang="zh-CN" sz="2400" b="1">
                <a:solidFill>
                  <a:srgbClr val="0099FF"/>
                </a:solidFill>
              </a:rPr>
              <a:t>D</a:t>
            </a:r>
            <a:r>
              <a:rPr lang="zh-CN" altLang="en-US" sz="2400" b="1" dirty="0">
                <a:solidFill>
                  <a:srgbClr val="0099FF"/>
                </a:solidFill>
              </a:rPr>
              <a:t>、庆祝生辰	</a:t>
            </a:r>
            <a:endParaRPr lang="zh-CN" altLang="en-US" sz="2400" b="1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b="1">
                <a:solidFill>
                  <a:srgbClr val="0099FF"/>
                </a:solidFill>
              </a:rPr>
              <a:t>E</a:t>
            </a:r>
            <a:r>
              <a:rPr lang="zh-CN" altLang="en-US" sz="2400" b="1" dirty="0">
                <a:solidFill>
                  <a:srgbClr val="0099FF"/>
                </a:solidFill>
              </a:rPr>
              <a:t>、慰问探视 </a:t>
            </a:r>
            <a:r>
              <a:rPr lang="en-US" altLang="zh-CN" sz="2400" b="1">
                <a:solidFill>
                  <a:srgbClr val="0099FF"/>
                </a:solidFill>
              </a:rPr>
              <a:t>F</a:t>
            </a:r>
            <a:r>
              <a:rPr lang="zh-CN" altLang="en-US" sz="2400" b="1" dirty="0">
                <a:solidFill>
                  <a:srgbClr val="0099FF"/>
                </a:solidFill>
              </a:rPr>
              <a:t>、节日问候</a:t>
            </a:r>
            <a:r>
              <a:rPr lang="zh-CN" altLang="en-US" sz="2400" dirty="0">
                <a:solidFill>
                  <a:srgbClr val="0099FF"/>
                </a:solidFill>
              </a:rPr>
              <a:t>					</a:t>
            </a:r>
            <a:endParaRPr lang="zh-CN" altLang="en-US" sz="2400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6758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67587" name="文本占位符 67586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r>
              <a:rPr lang="zh-CN" altLang="en-US" b="1" dirty="0"/>
              <a:t>玫瑰花语：（</a:t>
            </a:r>
            <a:r>
              <a:rPr lang="zh-CN" altLang="en-US" dirty="0"/>
              <a:t>爱情、爱与美、容光焕发 ）</a:t>
            </a:r>
            <a:endParaRPr lang="zh-CN" altLang="en-US" dirty="0"/>
          </a:p>
          <a:p>
            <a:r>
              <a:rPr lang="zh-CN" altLang="en-US" dirty="0">
                <a:solidFill>
                  <a:schemeClr val="tx2"/>
                </a:solidFill>
              </a:rPr>
              <a:t>玫瑰（红）：</a:t>
            </a:r>
            <a:r>
              <a:rPr lang="zh-CN" altLang="en-US" dirty="0"/>
              <a:t>热情、热爱着您 </a:t>
            </a:r>
            <a:endParaRPr lang="zh-CN" altLang="en-US" dirty="0"/>
          </a:p>
          <a:p>
            <a:r>
              <a:rPr lang="zh-CN" altLang="en-US" dirty="0">
                <a:solidFill>
                  <a:srgbClr val="FF33CC"/>
                </a:solidFill>
              </a:rPr>
              <a:t>玫瑰（粉红）：</a:t>
            </a:r>
            <a:r>
              <a:rPr lang="zh-CN" altLang="en-US" dirty="0"/>
              <a:t>感动、爱的宣言、铭记于心 </a:t>
            </a:r>
            <a:endParaRPr lang="zh-CN" altLang="en-US" dirty="0"/>
          </a:p>
          <a:p>
            <a:r>
              <a:rPr lang="zh-CN" altLang="en-US" dirty="0"/>
              <a:t>玫瑰（白）：天真、纯洁、尊敬 、（日本父亲节必须送，有的国家视为男性颜色）</a:t>
            </a:r>
            <a:endParaRPr lang="zh-CN" altLang="en-US" dirty="0"/>
          </a:p>
          <a:p>
            <a:r>
              <a:rPr lang="zh-CN" altLang="en-US" dirty="0">
                <a:solidFill>
                  <a:srgbClr val="FF9900"/>
                </a:solidFill>
              </a:rPr>
              <a:t>玫瑰（黄）：</a:t>
            </a:r>
            <a:r>
              <a:rPr lang="zh-CN" altLang="en-US" dirty="0"/>
              <a:t>不贞、嫉妒</a:t>
            </a:r>
            <a:endParaRPr lang="zh-CN" altLang="en-US" dirty="0"/>
          </a:p>
          <a:p>
            <a:r>
              <a:rPr lang="zh-CN" altLang="en-US" dirty="0"/>
              <a:t>玫瑰（捧花）：幸福之情 　　　</a:t>
            </a:r>
            <a:endParaRPr lang="zh-CN" altLang="en-US" dirty="0"/>
          </a:p>
        </p:txBody>
      </p:sp>
      <p:pic>
        <p:nvPicPr>
          <p:cNvPr id="67589" name="图片 67588" descr="u=2572790494,3576293102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963" y="5157788"/>
            <a:ext cx="1439862" cy="108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984250"/>
          </a:xfrm>
        </p:spPr>
        <p:txBody>
          <a:bodyPr/>
          <a:p>
            <a:r>
              <a:rPr lang="zh-CN" altLang="en-US" sz="3200" b="1"/>
              <a:t>小资料：口才的力量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62075"/>
            <a:ext cx="8153400" cy="4737100"/>
          </a:xfrm>
        </p:spPr>
        <p:txBody>
          <a:bodyPr/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在祖国历史长河中以口才出众而建功立业的名人灿若星辰：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1、战国时代东周重臣颜率凭一己之辩,在诸侯列强中保全了九鼎。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2、战国时期秦兵围困邯郸，赵国派遣平原君到楚国请求救兵，平原君麾下名士毛遂凭借口才，折服楚国十九名谋士和楚王，从而签订“合纵”盟约。</a:t>
            </a:r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、战国时期的秦国十二岁少年甘罗妙论滔滔，才智过人。在自荐为秦王出使赵国，舌战赵国群臣之后，赵王不得不答允割五城赠予秦国以谋修好。甘罗立下大功，获秦王封为宰相，从此扬眉吐气。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、苏秦是战国时期纵横学派的主要代表人物。他游说关东韩、赵、魏、楚、燕、齐六国，合纵抗秦。佩戴六国相印，显赫一时。</a:t>
            </a:r>
            <a:endParaRPr lang="zh-CN" altLang="en-US" sz="1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</a:t>
            </a:r>
            <a:r>
              <a:rPr lang="zh-CN" altLang="en-US" sz="1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诸葛亮舌战群儒，终获结盟。东汉末年，刘表去世，刘琮投降曹操，形势对刘备与孙权极为不利。刘备派诸葛亮随鲁肃一起前往东吴去说服孙权联合抗曹。诸葛亮在孙权的殿前先后把张昭，虞翻、步骘、陆绩的投降主义驳得体无完肤，孙权终于同意联刘抗曹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标题 7270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72707" name="文本占位符 72706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1800" b="1" dirty="0"/>
              <a:t>向日葵：</a:t>
            </a:r>
            <a:r>
              <a:rPr lang="zh-CN" altLang="en-US" sz="1800" dirty="0"/>
              <a:t>爱慕、光辉、忠诚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山茶花</a:t>
            </a:r>
            <a:r>
              <a:rPr lang="zh-CN" altLang="en-US" sz="1800" dirty="0"/>
              <a:t>：可爱、谦让、理想的爱、了不起的魅力 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百合：</a:t>
            </a:r>
            <a:r>
              <a:rPr lang="zh-CN" altLang="en-US" sz="1800" dirty="0"/>
              <a:t>纯洁、百年好合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百合（白）：纯洁、庄严、心心相印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百合（黄）：衷心祝福 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风信子：</a:t>
            </a:r>
            <a:r>
              <a:rPr lang="zh-CN" altLang="en-US" sz="1800" dirty="0"/>
              <a:t>喜悦、爱意、幸福、浓情 、生命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风信子（白）：恬适 、暗恋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风信子（蓝）：恒心、贞操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风信子（紫）：悲伤、嫉妒、忧郁的爱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风信子（粉）：倾慕、浪漫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风信子（黄）：幸福、美满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风信子（桃红）：热情 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800" dirty="0"/>
          </a:p>
        </p:txBody>
      </p:sp>
      <p:pic>
        <p:nvPicPr>
          <p:cNvPr id="72709" name="图片 72708" descr="u=4073103804,1740960368&amp;fm=0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1341438"/>
            <a:ext cx="719138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1" name="图片 72710" descr="u=1516563274,2495525725&amp;fm=52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1773238"/>
            <a:ext cx="10795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3" name="图片 72712" descr="u=757494737,4102321762&amp;fm=52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2708275"/>
            <a:ext cx="863600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5" name="图片 72714" descr="u=1698432059,2385220526&amp;fm=52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2708275"/>
            <a:ext cx="1008063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7" name="图片 72716" descr="u=3994223066,2770216451&amp;fm=51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25" y="3789363"/>
            <a:ext cx="2592388" cy="2424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0" name="标题 7168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71683" name="文本占位符 7168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</a:pPr>
            <a:r>
              <a:rPr lang="zh-CN" altLang="en-US" sz="2000" b="1" dirty="0"/>
              <a:t>石竹：</a:t>
            </a:r>
            <a:r>
              <a:rPr lang="zh-CN" altLang="en-US" sz="2000" dirty="0"/>
              <a:t>纯洁的爱、才能、大胆、女性美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/>
              <a:t>丁香石竹：大胆、积极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/>
              <a:t>五彩石竹：女性美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/>
              <a:t>香石竹：热心 </a:t>
            </a:r>
            <a:endParaRPr lang="zh-CN" altLang="en-US" sz="2000" b="1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牵牛花：</a:t>
            </a:r>
            <a:r>
              <a:rPr lang="zh-CN" altLang="en-US" sz="2000" dirty="0"/>
              <a:t>爱情、冷静、虚幻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endParaRPr lang="zh-CN" altLang="en-US" sz="2000" b="1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非洲菊</a:t>
            </a:r>
            <a:r>
              <a:rPr lang="zh-CN" altLang="en-US" sz="2000" dirty="0"/>
              <a:t>（扶郎花）：神秘、兴奋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endParaRPr lang="zh-CN" altLang="en-US" sz="2000" dirty="0"/>
          </a:p>
          <a:p>
            <a:pPr>
              <a:lnSpc>
                <a:spcPct val="90000"/>
              </a:lnSpc>
            </a:pP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雏菊（延命菊）：</a:t>
            </a:r>
            <a:r>
              <a:rPr lang="zh-CN" altLang="en-US" sz="1600" dirty="0"/>
              <a:t>隐藏在心中的爱</a:t>
            </a:r>
            <a:endParaRPr lang="zh-CN" altLang="en-US" sz="1600" dirty="0"/>
          </a:p>
          <a:p>
            <a:pPr>
              <a:lnSpc>
                <a:spcPct val="90000"/>
              </a:lnSpc>
            </a:pPr>
            <a:r>
              <a:rPr lang="zh-CN" altLang="en-US" sz="1600" dirty="0"/>
              <a:t> 像缪塞的诗里写的一样 “我爱着，什么也不说；我爱着，只我心理知觉；我珍惜我的秘密，我也珍惜我的痛苦；我曾宣誓，我爱者，不怀抱任何希望，但并不是没有幸福 </a:t>
            </a:r>
            <a:r>
              <a:rPr lang="en-US" altLang="zh-CN" sz="1600">
                <a:latin typeface="Arial" panose="020B0604020202020204" pitchFamily="34" charset="0"/>
              </a:rPr>
              <a:t>——</a:t>
            </a:r>
            <a:r>
              <a:rPr lang="zh-CN" altLang="en-US" sz="1600" dirty="0"/>
              <a:t>只要能看到你，我就感到满足。”</a:t>
            </a:r>
            <a:r>
              <a:rPr lang="zh-CN" altLang="en-US" dirty="0"/>
              <a:t> </a:t>
            </a:r>
            <a:endParaRPr lang="zh-CN" altLang="en-US" sz="2000" b="1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三色堇：</a:t>
            </a:r>
            <a:r>
              <a:rPr lang="zh-CN" altLang="en-US" sz="2000" dirty="0"/>
              <a:t>沉思、请想念我 </a:t>
            </a:r>
            <a:endParaRPr lang="zh-CN" altLang="en-US" sz="2000" b="1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牡丹：</a:t>
            </a:r>
            <a:r>
              <a:rPr lang="zh-CN" altLang="en-US" sz="2000" dirty="0"/>
              <a:t>圆满、浓情、富贵 、生命、期待、淡淡的爱 </a:t>
            </a:r>
            <a:endParaRPr lang="zh-CN" altLang="en-US" sz="2000" b="1" dirty="0"/>
          </a:p>
          <a:p>
            <a:pPr>
              <a:lnSpc>
                <a:spcPct val="90000"/>
              </a:lnSpc>
            </a:pPr>
            <a:endParaRPr lang="zh-CN" altLang="en-US" sz="2000" dirty="0"/>
          </a:p>
        </p:txBody>
      </p:sp>
      <p:pic>
        <p:nvPicPr>
          <p:cNvPr id="71685" name="图片 71684" descr="31257796163730066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2781300"/>
            <a:ext cx="67627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u=3947711118,2073324442&amp;fm=52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484313"/>
            <a:ext cx="811213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2" name="图片 71691" descr="u=1695995172,595261426&amp;fm=0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3573463"/>
            <a:ext cx="792163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4" name="图片 71693" descr="u=2778477319,1783138307&amp;fm=52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4076700"/>
            <a:ext cx="10795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u=67453167,1173360593&amp;fm=52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5516563"/>
            <a:ext cx="1008063" cy="80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标题 7065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70659" name="文本占位符 70658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1600" b="1" dirty="0"/>
              <a:t>菊花：</a:t>
            </a:r>
            <a:r>
              <a:rPr lang="zh-CN" altLang="en-US" sz="1600" dirty="0"/>
              <a:t>清净、高洁、我爱你、真情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菊花（红）：喜恋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菊花（白）：诚实君子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菊花（黄）：失恋 鸡冠花：热切期盼、我引颈等待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翠菊：追想、可靠的爱情、请相信我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春菊：为爱情占卜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六月菊：别离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冬菊：别离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法国小菊：忍耐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瓜叶菊：快乐 波斯菊：野性美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大波斯菊：少女纯情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大波斯菊</a:t>
            </a:r>
            <a:r>
              <a:rPr lang="en-US" altLang="zh-CN" sz="1600"/>
              <a:t>(</a:t>
            </a:r>
            <a:r>
              <a:rPr lang="zh-CN" altLang="en-US" sz="1600" dirty="0"/>
              <a:t>白</a:t>
            </a:r>
            <a:r>
              <a:rPr lang="en-US" altLang="zh-CN" sz="1600"/>
              <a:t>)</a:t>
            </a:r>
            <a:r>
              <a:rPr lang="zh-CN" altLang="en-US" sz="1600" dirty="0"/>
              <a:t>：纯洁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大波斯菊</a:t>
            </a:r>
            <a:r>
              <a:rPr lang="en-US" altLang="zh-CN" sz="1600"/>
              <a:t>(</a:t>
            </a:r>
            <a:r>
              <a:rPr lang="zh-CN" altLang="en-US" sz="1600" dirty="0"/>
              <a:t>红</a:t>
            </a:r>
            <a:r>
              <a:rPr lang="en-US" altLang="zh-CN" sz="1600"/>
              <a:t>)</a:t>
            </a:r>
            <a:r>
              <a:rPr lang="zh-CN" altLang="en-US" sz="1600" dirty="0"/>
              <a:t>：多情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万寿菊：友情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矢车菊：纤细、优雅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麦杆菊：永恒的记忆、刻画在心 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r>
              <a:rPr lang="zh-CN" altLang="en-US" sz="1600" dirty="0"/>
              <a:t>　　鳞托菊：永远的爱 </a:t>
            </a:r>
            <a:endParaRPr lang="zh-CN" altLang="en-US" sz="1600" b="1" dirty="0"/>
          </a:p>
          <a:p>
            <a:pPr>
              <a:lnSpc>
                <a:spcPct val="80000"/>
              </a:lnSpc>
            </a:pPr>
            <a:endParaRPr lang="zh-CN" altLang="en-US" sz="1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标题 6860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68611" name="文本占位符 68610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2000" b="1" dirty="0"/>
              <a:t>康乃馨花语：母亲我爱您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康乃馨（红）：相信你的爱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康乃馨（粉红）：热爱、亮丽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康乃馨（白）：吾爱永在、真情、纯洁 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鸢尾（爱丽斯）：好消息、使者、想念你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德国鸢尾：神圣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小鸢尾：协力抵挡、同心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天堂鸟</a:t>
            </a:r>
            <a:r>
              <a:rPr lang="zh-CN" altLang="en-US" sz="2000" dirty="0"/>
              <a:t> ：潇洒、多情公子 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水仙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中国水仙：多情、想你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西洋水仙：期盼爱情、爱你、纯洁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黄水仙：重温爱情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山水仙：美好时光、欣欣向荣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endParaRPr lang="zh-CN" altLang="en-US" sz="2000" dirty="0"/>
          </a:p>
        </p:txBody>
      </p:sp>
      <p:pic>
        <p:nvPicPr>
          <p:cNvPr id="68613" name="图片 68612" descr="u=1153230384,1687039962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963" y="2565400"/>
            <a:ext cx="936625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5" name="图片 68614" descr="u=3845205800,964890563&amp;fm=52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4005263"/>
            <a:ext cx="1582738" cy="105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6" name="标题 6963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69635" name="文本占位符 69634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b="1" dirty="0"/>
              <a:t>郁金香：</a:t>
            </a:r>
            <a:r>
              <a:rPr lang="zh-CN" altLang="en-US" sz="1400" dirty="0"/>
              <a:t>爱的表白、荣誉、祝福永恒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郁金香（红）：爱的宣言、喜悦、热爱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郁金香（粉）：美人、热爱、幸福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郁金香（黄）：高贵、珍重、财富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郁金香（紫）：无尽的爱、最爱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郁金香（白）：纯情、纯洁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郁金香（双色）：美丽的你、喜相逢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郁金香（羽毛）：情意绵绵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b="1" dirty="0"/>
              <a:t>百合：</a:t>
            </a:r>
            <a:r>
              <a:rPr lang="zh-CN" altLang="en-US" sz="1400" dirty="0"/>
              <a:t>顺利、心想事成、祝福、高贵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百合（香水）：纯洁、婚礼的祝福、高贵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百合（白）：纯洁、庄严、心心相印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百合（葵）：胜利、荣誉、富贵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百合（姬）：财富、荣誉、清纯、高雅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狐尾百合：尊贵、欣欣向荣、杰出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玉米百合：执著的爱、勇敢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编笠百合：才能、威严、杰出 </a:t>
            </a:r>
            <a:endParaRPr lang="zh-CN" altLang="en-US" sz="1400" dirty="0"/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1400" dirty="0"/>
              <a:t>圣诞百合：喜洋洋、庆祝、真情 水仙百合：喜悦、期待相逢</a:t>
            </a:r>
            <a:endParaRPr lang="zh-CN" altLang="en-US" sz="1400" dirty="0"/>
          </a:p>
        </p:txBody>
      </p:sp>
      <p:sp>
        <p:nvSpPr>
          <p:cNvPr id="69637" name="文本占位符 69636"/>
          <p:cNvSpPr>
            <a:spLocks noGrp="1" noRot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sz="2800" dirty="0"/>
          </a:p>
        </p:txBody>
      </p:sp>
      <p:pic>
        <p:nvPicPr>
          <p:cNvPr id="69639" name="图片 69638" descr="u=328030339,2483647179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1773238"/>
            <a:ext cx="2663825" cy="199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1" name="图片 69640" descr="u=1484120797,2155086595&amp;fm=52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3860800"/>
            <a:ext cx="2663825" cy="199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标题 7372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73731" name="文本占位符 73730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1000" b="1" dirty="0"/>
              <a:t>其他</a:t>
            </a:r>
            <a:endParaRPr lang="zh-CN" altLang="en-US" sz="1000" b="1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百日草：思念亡友、爱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薄荷：再爱我一次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薄雪草：念念不忘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柏树：永葆青春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并蒂莲：夫妻恩爱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波斯菊：永远快乐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八仙花：自私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白橡树：独立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爆竹红：恋情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不灭忍：冬爱的牵绊、奉献的爱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葱兰：期待、洁白的爱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长春花：追忆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常春藤：友情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串铃花：悲恋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杜鹃：艳美华丽、生意兴隆、节制、温和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吊钟花：再试一下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大理花：善变、不安定的心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大丽花：大吉大利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大丽花：华丽 丁香花：光辉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丁香花（白）：纯洁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丁香花（紫）：想起初恋的她、羞怯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东菊：别离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灯心草：温顺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富贵竹：吉祥、富贵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番红花：青春的快乐 </a:t>
            </a:r>
            <a:endParaRPr lang="zh-CN" altLang="en-US" sz="1000" dirty="0"/>
          </a:p>
          <a:p>
            <a:pPr>
              <a:lnSpc>
                <a:spcPct val="80000"/>
              </a:lnSpc>
            </a:pPr>
            <a:r>
              <a:rPr lang="zh-CN" altLang="en-US" sz="1000" dirty="0"/>
              <a:t>　　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标题 7475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74755" name="文本占位符 74754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1400" dirty="0"/>
              <a:t>枫树：赤心坦诚、谢绝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枫 ：自制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芙蓉：精美娇艳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扶桑：相信你、永远新鲜的爱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瓜叶菊：喜悦快活 桂花：友好、吉祥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龟背竹：健康长寿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菡萏（荷花）：亲人深沉的思念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蝴蝶兰：我爱你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含羞草：知廉耻、敏感、礼貌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红豆：相思 红枫：热忱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红掌：大展宏图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狐尾百合：尊贵、欣欣向荣、杰出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海芋：壮大的美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火鹤：薪火相传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火鹤（白）：纯洁、平谧、带来安泰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火百合：热烈的爱 火花兰：忘不了的人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虎耳草：情爱 黑种草： 清新的爱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合欢（金）：优美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合欢（黄）：秘密爱情 </a:t>
            </a:r>
            <a:endParaRPr lang="zh-CN" altLang="en-US" sz="1400" dirty="0"/>
          </a:p>
          <a:p>
            <a:pPr>
              <a:lnSpc>
                <a:spcPct val="80000"/>
              </a:lnSpc>
            </a:pPr>
            <a:r>
              <a:rPr lang="zh-CN" altLang="en-US" sz="1400" dirty="0"/>
              <a:t>　　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标题 7577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75779" name="文本占位符 75778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en-US" altLang="zh-CN" sz="1200" dirty="0"/>
              <a:t>       </a:t>
            </a:r>
            <a:r>
              <a:rPr lang="zh-CN" altLang="en-US" sz="1200" dirty="0"/>
              <a:t>葵百合：胜利 胡枝子：沈思、害羞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剑兰：幽会、用心、坚固 桔梗：不变的心、真诚不变的爱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金橘：招财进宝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金银花：献爱、诚爱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金栗兰：隐约之美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金雀花 ：谦逊、卑下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姬百合：财富、荣誉、清纯、高雅、快乐、荣誉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姜兰：无聊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夹竹桃（桃）：咒骂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夹竹桃（黄）：深刻的友情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蕨 ：谦逊 九重葛：热情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卡多利亚</a:t>
            </a:r>
            <a:r>
              <a:rPr lang="en-US" altLang="zh-CN" sz="1200"/>
              <a:t>: </a:t>
            </a:r>
            <a:r>
              <a:rPr lang="zh-CN" altLang="en-US" sz="1200" dirty="0"/>
              <a:t>你真美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孔雀草：总是兴高采烈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蕾丝花：惹人爱怜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洛丽玛丝玫瑰：死的怀念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兰花：高尚、绝代佳人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腊梅：坚贞不屈、慈爱心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莲花 ： 正人君子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芦荟 ： 万能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铃兰：纯洁、幸福的到来　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　　狗尾巴草：暗恋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endParaRPr lang="zh-CN" altLang="en-US" sz="1200" dirty="0"/>
          </a:p>
          <a:p>
            <a:pPr>
              <a:lnSpc>
                <a:spcPct val="80000"/>
              </a:lnSpc>
            </a:pPr>
            <a:r>
              <a:rPr lang="zh-CN" altLang="en-US" sz="1200" dirty="0"/>
              <a:t>  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6656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66563" name="文本占位符 6656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99FF"/>
                </a:solidFill>
              </a:rPr>
              <a:t>情人节（</a:t>
            </a:r>
            <a:r>
              <a:rPr lang="en-US" altLang="zh-CN" sz="1600" b="1">
                <a:solidFill>
                  <a:srgbClr val="0099FF"/>
                </a:solidFill>
              </a:rPr>
              <a:t>2</a:t>
            </a:r>
            <a:r>
              <a:rPr lang="zh-CN" altLang="en-US" sz="1600" b="1" dirty="0">
                <a:solidFill>
                  <a:srgbClr val="0099FF"/>
                </a:solidFill>
              </a:rPr>
              <a:t>月</a:t>
            </a:r>
            <a:r>
              <a:rPr lang="en-US" altLang="zh-CN" sz="1600" b="1">
                <a:solidFill>
                  <a:srgbClr val="0099FF"/>
                </a:solidFill>
              </a:rPr>
              <a:t>14</a:t>
            </a:r>
            <a:r>
              <a:rPr lang="zh-CN" altLang="en-US" sz="1600" b="1" dirty="0">
                <a:solidFill>
                  <a:srgbClr val="0099FF"/>
                </a:solidFill>
              </a:rPr>
              <a:t>日）送红玫瑰表达情人之间的情感。</a:t>
            </a:r>
            <a:endParaRPr lang="zh-CN" altLang="en-US" sz="16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99FF"/>
                </a:solidFill>
              </a:rPr>
              <a:t>母亲节（</a:t>
            </a:r>
            <a:r>
              <a:rPr lang="en-US" altLang="zh-CN" sz="1600" b="1">
                <a:solidFill>
                  <a:srgbClr val="0099FF"/>
                </a:solidFill>
              </a:rPr>
              <a:t>5</a:t>
            </a:r>
            <a:r>
              <a:rPr lang="zh-CN" altLang="en-US" sz="1600" b="1" dirty="0">
                <a:solidFill>
                  <a:srgbClr val="0099FF"/>
                </a:solidFill>
              </a:rPr>
              <a:t>月的第二个星期日）粉红色的香石竹（康乃馨）“母亲之花”“神圣之花”，萱草“金针花”。</a:t>
            </a:r>
            <a:endParaRPr lang="zh-CN" altLang="en-US" sz="16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600" b="1" dirty="0">
                <a:solidFill>
                  <a:srgbClr val="0099FF"/>
                </a:solidFill>
              </a:rPr>
              <a:t>父亲节（</a:t>
            </a:r>
            <a:r>
              <a:rPr lang="en-US" altLang="zh-CN" sz="1600" b="1">
                <a:solidFill>
                  <a:srgbClr val="0099FF"/>
                </a:solidFill>
              </a:rPr>
              <a:t>6</a:t>
            </a:r>
            <a:r>
              <a:rPr lang="zh-CN" altLang="en-US" sz="1600" b="1" dirty="0">
                <a:solidFill>
                  <a:srgbClr val="0099FF"/>
                </a:solidFill>
              </a:rPr>
              <a:t>月的第三个星期日）送秋石斛为主。菊花、向日葵、百合、君子兰、文心兰等象征“尊敬父亲”“平凡也伟大”。</a:t>
            </a:r>
            <a:endParaRPr lang="zh-CN" altLang="en-US" sz="16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0099FF"/>
                </a:solidFill>
              </a:rPr>
              <a:t>送花的形式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0099FF"/>
                </a:solidFill>
              </a:rPr>
              <a:t>日常社交生活中赠送鲜花，可以根据对象、场合等不同情况，分别送花束、花篮、盆花、插花、头花、胸花、花环、花圈等。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0099FF"/>
                </a:solidFill>
              </a:rPr>
              <a:t>送花以鲜花为佳，干花、纸花则不宜，更不可送枯萎的花。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0099FF"/>
                </a:solidFill>
              </a:rPr>
              <a:t>送花的禁忌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rgbClr val="0099FF"/>
                </a:solidFill>
              </a:rPr>
              <a:t>1</a:t>
            </a:r>
            <a:r>
              <a:rPr lang="zh-CN" altLang="en-US" sz="1800" b="1" dirty="0">
                <a:solidFill>
                  <a:srgbClr val="0099FF"/>
                </a:solidFill>
              </a:rPr>
              <a:t>、忌不解花语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0099FF"/>
                </a:solidFill>
              </a:rPr>
              <a:t>   </a:t>
            </a:r>
            <a:r>
              <a:rPr lang="en-US" altLang="zh-CN" sz="1800" b="1">
                <a:solidFill>
                  <a:srgbClr val="0099FF"/>
                </a:solidFill>
              </a:rPr>
              <a:t>A</a:t>
            </a:r>
            <a:r>
              <a:rPr lang="zh-CN" altLang="en-US" sz="1800" b="1" dirty="0">
                <a:solidFill>
                  <a:srgbClr val="0099FF"/>
                </a:solidFill>
              </a:rPr>
              <a:t>、鲜花品种禁忌        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0099FF"/>
                </a:solidFill>
              </a:rPr>
              <a:t>   </a:t>
            </a:r>
            <a:r>
              <a:rPr lang="en-US" altLang="zh-CN" sz="1800" b="1">
                <a:solidFill>
                  <a:srgbClr val="0099FF"/>
                </a:solidFill>
              </a:rPr>
              <a:t>B</a:t>
            </a:r>
            <a:r>
              <a:rPr lang="zh-CN" altLang="en-US" sz="1800" b="1" dirty="0">
                <a:solidFill>
                  <a:srgbClr val="0099FF"/>
                </a:solidFill>
              </a:rPr>
              <a:t>、鲜花色彩忌；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0099FF"/>
                </a:solidFill>
              </a:rPr>
              <a:t>   </a:t>
            </a:r>
            <a:r>
              <a:rPr lang="en-US" altLang="zh-CN" sz="1800" b="1">
                <a:solidFill>
                  <a:srgbClr val="0099FF"/>
                </a:solidFill>
              </a:rPr>
              <a:t>C</a:t>
            </a:r>
            <a:r>
              <a:rPr lang="zh-CN" altLang="en-US" sz="1800" b="1" dirty="0">
                <a:solidFill>
                  <a:srgbClr val="0099FF"/>
                </a:solidFill>
              </a:rPr>
              <a:t>、鲜花数目忌；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rgbClr val="0099FF"/>
                </a:solidFill>
              </a:rPr>
              <a:t>2</a:t>
            </a:r>
            <a:r>
              <a:rPr lang="zh-CN" altLang="en-US" sz="1800" b="1" dirty="0">
                <a:solidFill>
                  <a:srgbClr val="0099FF"/>
                </a:solidFill>
              </a:rPr>
              <a:t>、忌不顾场合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800" b="1">
                <a:solidFill>
                  <a:srgbClr val="0099FF"/>
                </a:solidFill>
              </a:rPr>
              <a:t>3</a:t>
            </a:r>
            <a:r>
              <a:rPr lang="zh-CN" altLang="en-US" sz="1800" b="1" dirty="0">
                <a:solidFill>
                  <a:srgbClr val="0099FF"/>
                </a:solidFill>
              </a:rPr>
              <a:t>、忌不懂习俗</a:t>
            </a:r>
            <a:endParaRPr lang="zh-CN" altLang="en-US" sz="1800" b="1" dirty="0">
              <a:solidFill>
                <a:srgbClr val="0099FF"/>
              </a:solidFill>
            </a:endParaRPr>
          </a:p>
          <a:p>
            <a:pPr>
              <a:lnSpc>
                <a:spcPct val="80000"/>
              </a:lnSpc>
            </a:pPr>
            <a:endParaRPr lang="zh-CN" altLang="en-US" sz="1600" dirty="0"/>
          </a:p>
          <a:p>
            <a:pPr>
              <a:lnSpc>
                <a:spcPct val="80000"/>
              </a:lnSpc>
            </a:pPr>
            <a:endParaRPr lang="zh-CN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1265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/>
              <a:t>一、谈吐的基本要求</a:t>
            </a:r>
            <a:endParaRPr lang="zh-CN" altLang="en-US" i="1" dirty="0"/>
          </a:p>
        </p:txBody>
      </p:sp>
      <p:sp>
        <p:nvSpPr>
          <p:cNvPr id="5122" name="文本占位符 11266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>
              <a:lnSpc>
                <a:spcPct val="90000"/>
              </a:lnSpc>
            </a:pPr>
            <a:r>
              <a:rPr lang="zh-CN" altLang="en-US" sz="2100" dirty="0"/>
              <a:t>交谈的基本原则是</a:t>
            </a:r>
            <a:r>
              <a:rPr lang="zh-CN" altLang="en-US" sz="2100" u="sng" dirty="0">
                <a:solidFill>
                  <a:srgbClr val="FF3300"/>
                </a:solidFill>
              </a:rPr>
              <a:t>尊敬对方和自我谦让</a:t>
            </a:r>
            <a:r>
              <a:rPr lang="zh-CN" altLang="en-US" sz="2100" dirty="0">
                <a:solidFill>
                  <a:srgbClr val="FF3300"/>
                </a:solidFill>
              </a:rPr>
              <a:t>，</a:t>
            </a:r>
            <a:r>
              <a:rPr lang="zh-CN" altLang="en-US" sz="2100" dirty="0"/>
              <a:t>要注意以下几个方面： </a:t>
            </a:r>
            <a:endParaRPr lang="zh-CN" altLang="en-US" sz="2100" dirty="0"/>
          </a:p>
          <a:p>
            <a:pPr>
              <a:lnSpc>
                <a:spcPct val="90000"/>
              </a:lnSpc>
            </a:pPr>
            <a:r>
              <a:rPr lang="en-US" altLang="zh-CN" sz="2100">
                <a:solidFill>
                  <a:srgbClr val="FF3300"/>
                </a:solidFill>
              </a:rPr>
              <a:t>(</a:t>
            </a:r>
            <a:r>
              <a:rPr lang="zh-CN" altLang="en-US" sz="2100" dirty="0">
                <a:solidFill>
                  <a:srgbClr val="FF3300"/>
                </a:solidFill>
              </a:rPr>
              <a:t>一</a:t>
            </a:r>
            <a:r>
              <a:rPr lang="en-US" altLang="zh-CN" sz="2100">
                <a:solidFill>
                  <a:srgbClr val="FF3300"/>
                </a:solidFill>
              </a:rPr>
              <a:t>)</a:t>
            </a:r>
            <a:r>
              <a:rPr lang="zh-CN" altLang="en-US" sz="2100" dirty="0">
                <a:solidFill>
                  <a:srgbClr val="FF3300"/>
                </a:solidFill>
              </a:rPr>
              <a:t>态度诚恳亲切 </a:t>
            </a:r>
            <a:endParaRPr lang="zh-CN" altLang="en-US" sz="21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100" dirty="0"/>
              <a:t>说话时的态度是决定谈话成功与否的重要因素，因为谈话双方在谈话时始终都相互观察对方的表情、神态，反应极为敏感，稍有不慎就会使谈话不欢而散或陷入僵局。所以谈话中一定给对方一个认真和蔼、诚恳的感觉。当别人遇到不幸时你去看望安慰，你的表情一定要同情、专注；别人有了成绩你去祝贺，你的表情就要真诚、热情，愉快。如果你三心二意、心不在焉就是失礼，会引起别人的反感。 </a:t>
            </a:r>
            <a:endParaRPr lang="zh-CN" altLang="en-US" sz="2100" dirty="0"/>
          </a:p>
          <a:p>
            <a:pPr>
              <a:lnSpc>
                <a:spcPct val="90000"/>
              </a:lnSpc>
            </a:pPr>
            <a:r>
              <a:rPr lang="en-US" altLang="zh-CN" sz="2100">
                <a:solidFill>
                  <a:srgbClr val="FF3300"/>
                </a:solidFill>
              </a:rPr>
              <a:t>(</a:t>
            </a:r>
            <a:r>
              <a:rPr lang="zh-CN" altLang="en-US" sz="2100" dirty="0">
                <a:solidFill>
                  <a:srgbClr val="FF3300"/>
                </a:solidFill>
              </a:rPr>
              <a:t>二</a:t>
            </a:r>
            <a:r>
              <a:rPr lang="en-US" altLang="zh-CN" sz="2100">
                <a:solidFill>
                  <a:srgbClr val="FF3300"/>
                </a:solidFill>
              </a:rPr>
              <a:t>)</a:t>
            </a:r>
            <a:r>
              <a:rPr lang="zh-CN" altLang="en-US" sz="2100" dirty="0">
                <a:solidFill>
                  <a:srgbClr val="FF3300"/>
                </a:solidFill>
              </a:rPr>
              <a:t>措辞谦逊文雅</a:t>
            </a:r>
            <a:r>
              <a:rPr lang="zh-CN" altLang="en-US" sz="2100" dirty="0"/>
              <a:t> </a:t>
            </a:r>
            <a:endParaRPr lang="zh-CN" altLang="en-US" sz="2100" dirty="0"/>
          </a:p>
          <a:p>
            <a:pPr>
              <a:lnSpc>
                <a:spcPct val="90000"/>
              </a:lnSpc>
            </a:pPr>
            <a:r>
              <a:rPr lang="zh-CN" altLang="en-US" sz="2100" dirty="0"/>
              <a:t>措辞的谦逊文雅体现在两方面：对他人应多用敬语、敬辞，对自己则应多用谦语、谦辞。谦语和敬语是一个问题的两个方面，前者对内，后者对外，内谦外敬，礼仪自行。 </a:t>
            </a:r>
            <a:endParaRPr lang="zh-CN" alt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2289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/>
              <a:t>一、谈吐的基本要求</a:t>
            </a:r>
            <a:endParaRPr lang="zh-CN" altLang="en-US" i="1" dirty="0"/>
          </a:p>
        </p:txBody>
      </p:sp>
      <p:sp>
        <p:nvSpPr>
          <p:cNvPr id="6146" name="文本占位符 12290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>
              <a:lnSpc>
                <a:spcPct val="80000"/>
              </a:lnSpc>
            </a:pPr>
            <a:r>
              <a:rPr lang="en-US" altLang="zh-CN" sz="1900">
                <a:solidFill>
                  <a:srgbClr val="FF3300"/>
                </a:solidFill>
              </a:rPr>
              <a:t>(</a:t>
            </a:r>
            <a:r>
              <a:rPr lang="zh-CN" altLang="en-US" sz="1900" dirty="0">
                <a:solidFill>
                  <a:srgbClr val="FF3300"/>
                </a:solidFill>
              </a:rPr>
              <a:t>三</a:t>
            </a:r>
            <a:r>
              <a:rPr lang="en-US" altLang="zh-CN" sz="1900">
                <a:solidFill>
                  <a:srgbClr val="FF3300"/>
                </a:solidFill>
              </a:rPr>
              <a:t>)</a:t>
            </a:r>
            <a:r>
              <a:rPr lang="zh-CN" altLang="en-US" sz="1900" dirty="0">
                <a:solidFill>
                  <a:srgbClr val="FF3300"/>
                </a:solidFill>
              </a:rPr>
              <a:t>语音、语调平稳柔和 </a:t>
            </a:r>
            <a:endParaRPr lang="zh-CN" altLang="en-US" sz="19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900" b="1" dirty="0"/>
              <a:t>一般而言，语音语调以柔言谈吐为宜。语言美是心灵美的语言表现，有善心才有善言。首先应加强个人的思想修养和性格锻炼，其次要注意在遣词用句、语气语调上的一些特殊要求。比如应注意使用谦辞和敬语，忌用粗鲁污秽的词语；在句式上，应少用“否定句”，多用“肯定句”；在用词上，要注意感情色彩，多用褒义词、中性词，少用贬义词；在语气语调上，要亲切柔和，诚恳友善，不要以教训人的口吻谈话或摆出盛气凌人的架势。在交谈中，要眼神交汇，带着真诚的微笑，微笑将增加感染力。 </a:t>
            </a:r>
            <a:endParaRPr lang="zh-CN" altLang="en-US" sz="1900" b="1" dirty="0"/>
          </a:p>
          <a:p>
            <a:pPr>
              <a:lnSpc>
                <a:spcPct val="80000"/>
              </a:lnSpc>
            </a:pPr>
            <a:r>
              <a:rPr lang="en-US" altLang="zh-CN" sz="1900" b="1">
                <a:solidFill>
                  <a:srgbClr val="FF3300"/>
                </a:solidFill>
              </a:rPr>
              <a:t>(</a:t>
            </a:r>
            <a:r>
              <a:rPr lang="zh-CN" altLang="en-US" sz="1900" b="1" dirty="0">
                <a:solidFill>
                  <a:srgbClr val="FF3300"/>
                </a:solidFill>
              </a:rPr>
              <a:t>四</a:t>
            </a:r>
            <a:r>
              <a:rPr lang="en-US" altLang="zh-CN" sz="1900" b="1">
                <a:solidFill>
                  <a:srgbClr val="FF3300"/>
                </a:solidFill>
              </a:rPr>
              <a:t>)</a:t>
            </a:r>
            <a:r>
              <a:rPr lang="zh-CN" altLang="en-US" sz="1900" b="1" dirty="0">
                <a:solidFill>
                  <a:srgbClr val="FF3300"/>
                </a:solidFill>
              </a:rPr>
              <a:t>谈话要掌握分寸 </a:t>
            </a:r>
            <a:endParaRPr lang="zh-CN" altLang="en-US" sz="19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900" b="1" dirty="0"/>
              <a:t>在人际交往中，哪些话该说，哪些话不该说，哪些话应怎样去说才更符合人际交往的目的，这是交谈礼仪应注意的问题。一般说，善意的、诚恳的、赞许的、礼貌的、谦让的话应该说，且应该多说。恶意的、虚伪的、贬斥的、无礼的、强迫的话语不应该说，因为这样的话语只会造成冲突，破坏关系，伤及感情。有些话虽然出自好意，但措辞用语不当，方式方法不妥，好话也可能引出坏的效果。所以语言交际必须对说的话进行有效的控制，掌握说话的分寸，才能获得好的效果。 </a:t>
            </a:r>
            <a:endParaRPr lang="zh-CN" altLang="en-US" sz="19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3313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/>
              <a:t>一、谈吐的基本要求</a:t>
            </a:r>
            <a:endParaRPr lang="zh-CN" altLang="en-US" i="1" dirty="0"/>
          </a:p>
        </p:txBody>
      </p:sp>
      <p:sp>
        <p:nvSpPr>
          <p:cNvPr id="7170" name="文本占位符 13314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>
              <a:lnSpc>
                <a:spcPct val="80000"/>
              </a:lnSpc>
            </a:pPr>
            <a:endParaRPr lang="en-US" altLang="zh-CN" sz="2100" dirty="0"/>
          </a:p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 dirty="0">
                <a:solidFill>
                  <a:srgbClr val="FF3300"/>
                </a:solidFill>
                <a:latin typeface="宋体" panose="02010600030101010101" pitchFamily="2" charset="-122"/>
              </a:rPr>
              <a:t>五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solidFill>
                  <a:srgbClr val="FF3300"/>
                </a:solidFill>
                <a:latin typeface="宋体" panose="02010600030101010101" pitchFamily="2" charset="-122"/>
              </a:rPr>
              <a:t>交谈注意忌讳 </a:t>
            </a:r>
            <a:endParaRPr lang="zh-CN" altLang="en-US" sz="2000" b="1" dirty="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在一般交谈时要坚持“六不问”原则。年龄、婚姻、住址、收入、经历、信仰，属于个人隐私的问题，在与人交谈中，不要好奇询问，也不要问及对方的残疾和需要保密的问题。在谈话内容上，一般不要涉及疾病、死亡、灾祸等不愉快的事情；不谈论荒诞离奇、耸人听闻、黄色淫秽的事情。与人交谈，还要注意亲疏有度，“交浅”不可“言深”，这也是一种交际艺术。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 dirty="0">
                <a:solidFill>
                  <a:srgbClr val="FF3300"/>
                </a:solidFill>
                <a:latin typeface="宋体" panose="02010600030101010101" pitchFamily="2" charset="-122"/>
              </a:rPr>
              <a:t>六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solidFill>
                  <a:srgbClr val="FF3300"/>
                </a:solidFill>
                <a:latin typeface="宋体" panose="02010600030101010101" pitchFamily="2" charset="-122"/>
              </a:rPr>
              <a:t>交谈要注意姿态</a:t>
            </a:r>
            <a:r>
              <a:rPr lang="zh-CN" altLang="en-US" sz="2000" b="1" dirty="0">
                <a:latin typeface="宋体" panose="02010600030101010101" pitchFamily="2" charset="-122"/>
              </a:rPr>
              <a:t>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交谈时除注意语言美、声音美之外，姿态美也很重要。首先要做到的是双方应互相正视、互相倾听，不要东张西望，左顾右盼。交谈过程中眼睛不应长时间地盯住对方的某一位置，让人感到不自在。交谈姿态不要懒散或面带倦容，哈欠连天，也不要做一些不必要的小动作，如玩指甲，弄衣角，搔脑勺、抠鼻孔等等。这些小动作显得委琐，不礼貌，也会使人感到你心不在焉，傲慢无礼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23553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l"/>
            <a:r>
              <a:rPr lang="zh-CN" altLang="en-US" i="1" dirty="0"/>
              <a:t>一、谈吐的基本要求</a:t>
            </a:r>
            <a:endParaRPr lang="zh-CN" altLang="en-US" i="1" dirty="0"/>
          </a:p>
        </p:txBody>
      </p:sp>
      <p:sp>
        <p:nvSpPr>
          <p:cNvPr id="8194" name="文本占位符 23554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FF3300"/>
                </a:solidFill>
              </a:rPr>
              <a:t>（七）交谈要善找话题</a:t>
            </a:r>
            <a:endParaRPr lang="zh-CN" altLang="en-US" sz="1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“话不投机半句多”，选择好的话题是深入细谈的基础，是交谈成功的关键。可以从以下几个方面入手。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/>
              <a:t>1</a:t>
            </a:r>
            <a:r>
              <a:rPr lang="zh-CN" altLang="en-US" sz="1800" b="1" dirty="0"/>
              <a:t>、找共同点。比如参与者的年龄、职业、籍贯、毕业学校、学历、性格、爱好、穿着等等。如同行可谈业务，同事可聊单位，老同学回忆同窗共读的情景，年龄相仿的课说说身体与家庭起居等等。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/>
              <a:t>2</a:t>
            </a:r>
            <a:r>
              <a:rPr lang="zh-CN" altLang="en-US" sz="1800" b="1" dirty="0"/>
              <a:t>、就地取材。如屋里的装潢、墙上的字画、桌上的陈设、室内的花卉甚至天气、新闻等，都可信手拈来，作为开场白。 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en-US" altLang="zh-CN" sz="1800" b="1"/>
              <a:t>3</a:t>
            </a:r>
            <a:r>
              <a:rPr lang="zh-CN" altLang="en-US" sz="1800" b="1" dirty="0"/>
              <a:t>、循趣入题。通过了解对方的兴趣来进入话题。如体育、集邮、烹饪、摄影、时装、热门话题等等。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>
                <a:solidFill>
                  <a:srgbClr val="FF3300"/>
                </a:solidFill>
              </a:rPr>
              <a:t>（八）学会幽默</a:t>
            </a:r>
            <a:endParaRPr lang="zh-CN" altLang="en-US" sz="1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幽默是交际语言的高级艺术，是人的思想、学识、聪明才智和乐观、开朗在语言表达上的结晶，它以有趣可笑而又意味深长的话语使别人获得精神上的快感，并从中受到一定的启迪。幽默的作用：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r>
              <a:rPr lang="zh-CN" altLang="en-US" sz="1800" b="1" dirty="0"/>
              <a:t>幽默是人际关系的润滑剂和灭火剂还可以助人摆脱窘境，驱走烦恼与不快，也能寓教于乐，使人在笑声中受到启迪。</a:t>
            </a: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1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e5662e15-c2ed-4290-8a9e-2127b44e2fe8"/>
  <p:tag name="COMMONDATA" val="eyJoZGlkIjoiZTlkN2U2ZTY2MjE5NTg3MTVjYjljNGQzZDExYzE3YzQifQ=="/>
</p:tagLst>
</file>

<file path=ppt/theme/theme1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DF8FF"/>
        </a:accent5>
        <a:accent6>
          <a:srgbClr val="E5CAB0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2F2F2"/>
        </a:accent3>
        <a:accent4>
          <a:srgbClr val="4B4B25"/>
        </a:accent4>
        <a:accent5>
          <a:srgbClr val="E2F4FF"/>
        </a:accent5>
        <a:accent6>
          <a:srgbClr val="9FBCB2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3"/>
        </a:accent4>
        <a:accent5>
          <a:srgbClr val="FFE9E9"/>
        </a:accent5>
        <a:accent6>
          <a:srgbClr val="C6C6C6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AF1EE"/>
        </a:accent3>
        <a:accent4>
          <a:srgbClr val="000000"/>
        </a:accent4>
        <a:accent5>
          <a:srgbClr val="FFFFFF"/>
        </a:accent5>
        <a:accent6>
          <a:srgbClr val="97B99E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EFFFFF"/>
        </a:accent3>
        <a:accent4>
          <a:srgbClr val="52527B"/>
        </a:accent4>
        <a:accent5>
          <a:srgbClr val="F2F2F2"/>
        </a:accent5>
        <a:accent6>
          <a:srgbClr val="E5CAB0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9"/>
        </a:accent3>
        <a:accent4>
          <a:srgbClr val="AF0057"/>
        </a:accent4>
        <a:accent5>
          <a:srgbClr val="FFFFE2"/>
        </a:accent5>
        <a:accent6>
          <a:srgbClr val="E5E5E5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99"/>
        </a:dk1>
        <a:lt1>
          <a:srgbClr val="800000"/>
        </a:lt1>
        <a:dk2>
          <a:srgbClr val="FFFFFF"/>
        </a:dk2>
        <a:lt2>
          <a:srgbClr val="B60000"/>
        </a:lt2>
        <a:accent1>
          <a:srgbClr val="9888A4"/>
        </a:accent1>
        <a:accent2>
          <a:srgbClr val="A9335D"/>
        </a:accent2>
        <a:accent3>
          <a:srgbClr val="C1AAAA"/>
        </a:accent3>
        <a:accent4>
          <a:srgbClr val="DCDC83"/>
        </a:accent4>
        <a:accent5>
          <a:srgbClr val="CAC4CF"/>
        </a:accent5>
        <a:accent6>
          <a:srgbClr val="972D53"/>
        </a:accent6>
        <a:hlink>
          <a:srgbClr val="CCEC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1C1C"/>
        </a:lt1>
        <a:dk2>
          <a:srgbClr val="FFFF66"/>
        </a:dk2>
        <a:lt2>
          <a:srgbClr val="808080"/>
        </a:lt2>
        <a:accent1>
          <a:srgbClr val="9898BA"/>
        </a:accent1>
        <a:accent2>
          <a:srgbClr val="777777"/>
        </a:accent2>
        <a:accent3>
          <a:srgbClr val="AAAAAA"/>
        </a:accent3>
        <a:accent4>
          <a:srgbClr val="DCDCDC"/>
        </a:accent4>
        <a:accent5>
          <a:srgbClr val="CACAD9"/>
        </a:accent5>
        <a:accent6>
          <a:srgbClr val="6A6A6A"/>
        </a:accent6>
        <a:hlink>
          <a:srgbClr val="CCFF99"/>
        </a:hlink>
        <a:folHlink>
          <a:srgbClr val="E4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15071</Words>
  <Application>WPS 演示</Application>
  <PresentationFormat>在屏幕上显示</PresentationFormat>
  <Paragraphs>660</Paragraphs>
  <Slides>58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4" baseType="lpstr">
      <vt:lpstr>Arial</vt:lpstr>
      <vt:lpstr>宋体</vt:lpstr>
      <vt:lpstr>Wingdings</vt:lpstr>
      <vt:lpstr>Wingdings 2</vt:lpstr>
      <vt:lpstr>Wingdings</vt:lpstr>
      <vt:lpstr>Verdana</vt:lpstr>
      <vt:lpstr>仿宋</vt:lpstr>
      <vt:lpstr>微软雅黑</vt:lpstr>
      <vt:lpstr>Arial Unicode MS</vt:lpstr>
      <vt:lpstr>Calibri</vt:lpstr>
      <vt:lpstr>黑体</vt:lpstr>
      <vt:lpstr>楷体_GB2312</vt:lpstr>
      <vt:lpstr>新宋体</vt:lpstr>
      <vt:lpstr>Times New Roman</vt:lpstr>
      <vt:lpstr>吉祥如意</vt:lpstr>
      <vt:lpstr>Word.Document.8</vt:lpstr>
      <vt:lpstr>项目四   商务会面礼仪</vt:lpstr>
      <vt:lpstr>任务一  谈吐礼仪</vt:lpstr>
      <vt:lpstr>小资料：口才的力量</vt:lpstr>
      <vt:lpstr>小资料：口才的力量</vt:lpstr>
      <vt:lpstr>小资料：口才的力量</vt:lpstr>
      <vt:lpstr>一、谈吐的基本要求</vt:lpstr>
      <vt:lpstr>一、谈吐的基本要求</vt:lpstr>
      <vt:lpstr>一、谈吐的基本要求</vt:lpstr>
      <vt:lpstr>一、谈吐的基本要求</vt:lpstr>
      <vt:lpstr>小幽默</vt:lpstr>
      <vt:lpstr>二、谈吐的基本礼貌用语 </vt:lpstr>
      <vt:lpstr>小资料：“家大，舍小，令外人”</vt:lpstr>
      <vt:lpstr>二、谈吐的基本礼貌用语</vt:lpstr>
      <vt:lpstr>小资料：“死”的委婉说法</vt:lpstr>
      <vt:lpstr>小资料：中国传统礼貌谦辞</vt:lpstr>
      <vt:lpstr>三、称呼礼节</vt:lpstr>
      <vt:lpstr>三、称呼礼节</vt:lpstr>
      <vt:lpstr>任务二  介绍礼仪</vt:lpstr>
      <vt:lpstr>任务二  介绍礼仪</vt:lpstr>
      <vt:lpstr>任务三    握手礼仪</vt:lpstr>
      <vt:lpstr>任务三    握手礼仪</vt:lpstr>
      <vt:lpstr>任务三    握手礼仪</vt:lpstr>
      <vt:lpstr>任务四    名片礼仪</vt:lpstr>
      <vt:lpstr>任务四    名片礼仪</vt:lpstr>
      <vt:lpstr>任务四    名片礼仪</vt:lpstr>
      <vt:lpstr>任务四    名片礼仪</vt:lpstr>
      <vt:lpstr>任务四    名片礼仪</vt:lpstr>
      <vt:lpstr>任务四    名片礼仪</vt:lpstr>
      <vt:lpstr>任务四    名片礼仪</vt:lpstr>
      <vt:lpstr>任务五   拜访与待客礼仪</vt:lpstr>
      <vt:lpstr>任务五   拜访与待客礼仪</vt:lpstr>
      <vt:lpstr>任务五   拜访与待客礼仪</vt:lpstr>
      <vt:lpstr>任务五   拜访与待客礼仪</vt:lpstr>
      <vt:lpstr>任务五   拜访与待客礼仪</vt:lpstr>
      <vt:lpstr>任务五   拜访与待客礼仪</vt:lpstr>
      <vt:lpstr>任务六  馈赠礼仪</vt:lpstr>
      <vt:lpstr>任务六  馈赠礼仪</vt:lpstr>
      <vt:lpstr>任务六  馈赠礼仪</vt:lpstr>
      <vt:lpstr>任务六  馈赠礼仪</vt:lpstr>
      <vt:lpstr>任务六  馈赠礼仪</vt:lpstr>
      <vt:lpstr>任务六  馈赠礼仪</vt:lpstr>
      <vt:lpstr>PowerPoint 演示文稿</vt:lpstr>
      <vt:lpstr>任务六  馈赠礼仪</vt:lpstr>
      <vt:lpstr>任务六  馈赠礼仪</vt:lpstr>
      <vt:lpstr>任务六  馈赠礼仪</vt:lpstr>
      <vt:lpstr>任务六  馈赠礼仪</vt:lpstr>
      <vt:lpstr>任务六  馈赠礼仪</vt:lpstr>
      <vt:lpstr>任务六  馈赠礼仪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商务见面礼仪</dc:title>
  <dc:creator>lenovo</dc:creator>
  <cp:lastModifiedBy>米米果果</cp:lastModifiedBy>
  <cp:revision>32</cp:revision>
  <dcterms:created xsi:type="dcterms:W3CDTF">2012-04-15T12:07:00Z</dcterms:created>
  <dcterms:modified xsi:type="dcterms:W3CDTF">2023-10-13T02:23:57Z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33B6A13D6B074C9CB4CC24B973D1A788_12</vt:lpwstr>
  </property>
  <property fmtid="{D5CDD505-2E9C-101B-9397-08002B2CF9AE}" pid="3" name="KSOProductBuildVer">
    <vt:lpwstr>2052-12.1.0.15712</vt:lpwstr>
  </property>
</Properties>
</file>