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3"/>
    <p:sldId id="258" r:id="rId4"/>
    <p:sldId id="259" r:id="rId5"/>
    <p:sldId id="333" r:id="rId6"/>
    <p:sldId id="260" r:id="rId7"/>
    <p:sldId id="262" r:id="rId8"/>
    <p:sldId id="298" r:id="rId9"/>
    <p:sldId id="334" r:id="rId10"/>
    <p:sldId id="291" r:id="rId11"/>
    <p:sldId id="292" r:id="rId12"/>
    <p:sldId id="302" r:id="rId13"/>
    <p:sldId id="299" r:id="rId14"/>
    <p:sldId id="300" r:id="rId15"/>
    <p:sldId id="301" r:id="rId16"/>
    <p:sldId id="303" r:id="rId17"/>
    <p:sldId id="304" r:id="rId18"/>
    <p:sldId id="392" r:id="rId19"/>
    <p:sldId id="290" r:id="rId20"/>
    <p:sldId id="289" r:id="rId21"/>
    <p:sldId id="370" r:id="rId22"/>
    <p:sldId id="264" r:id="rId23"/>
    <p:sldId id="265" r:id="rId24"/>
    <p:sldId id="267" r:id="rId25"/>
    <p:sldId id="279" r:id="rId26"/>
    <p:sldId id="268" r:id="rId27"/>
    <p:sldId id="266" r:id="rId28"/>
    <p:sldId id="272" r:id="rId29"/>
    <p:sldId id="273" r:id="rId30"/>
    <p:sldId id="274" r:id="rId31"/>
    <p:sldId id="278" r:id="rId32"/>
    <p:sldId id="280" r:id="rId33"/>
    <p:sldId id="275" r:id="rId34"/>
    <p:sldId id="276" r:id="rId35"/>
    <p:sldId id="281" r:id="rId36"/>
    <p:sldId id="288" r:id="rId37"/>
    <p:sldId id="282" r:id="rId38"/>
    <p:sldId id="283" r:id="rId39"/>
    <p:sldId id="284" r:id="rId40"/>
    <p:sldId id="287" r:id="rId41"/>
    <p:sldId id="285" r:id="rId42"/>
    <p:sldId id="286" r:id="rId43"/>
  </p:sldIdLst>
  <p:sldSz cx="9144000" cy="6858000" type="screen4x3"/>
  <p:notesSz cx="6858000" cy="9144000"/>
  <p:custDataLst>
    <p:tags r:id="rId4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4"/>
    <p:restoredTop sz="94660"/>
  </p:normalViewPr>
  <p:slideViewPr>
    <p:cSldViewPr showGuides="1">
      <p:cViewPr varScale="1">
        <p:scale>
          <a:sx n="108" d="100"/>
          <a:sy n="108" d="100"/>
        </p:scale>
        <p:origin x="-17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00A8A5-AF8C-4679-8E45-0A6C23F0AA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396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zh-CN" sz="1200" dirty="0"/>
            </a:fld>
            <a:endParaRPr lang="zh-CN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3025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0825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86063" y="1054100"/>
            <a:ext cx="59039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6678613"/>
            <a:ext cx="9144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4.pn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r>
              <a:rPr lang="zh-CN" altLang="en-US" u="sng" dirty="0">
                <a:ea typeface="黑体" panose="02010609060101010101" pitchFamily="49" charset="-122"/>
              </a:rPr>
              <a:t>项目二</a:t>
            </a:r>
            <a:r>
              <a:rPr lang="en-US" altLang="zh-CN" u="sng" dirty="0">
                <a:ea typeface="黑体" panose="02010609060101010101" pitchFamily="49" charset="-122"/>
              </a:rPr>
              <a:t>    </a:t>
            </a:r>
            <a:r>
              <a:rPr lang="zh-CN" altLang="en-US" u="sng" dirty="0">
                <a:ea typeface="黑体" panose="02010609060101010101" pitchFamily="49" charset="-122"/>
              </a:rPr>
              <a:t>仪容仪姿礼仪</a:t>
            </a:r>
            <a:endParaRPr lang="zh-CN" altLang="en-US" u="sng" dirty="0">
              <a:ea typeface="黑体" panose="02010609060101010101" pitchFamily="49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vert="horz" wrap="square" lIns="91440" tIns="45720" rIns="91440" bIns="45720" anchor="t" anchorCtr="0"/>
          <a:p>
            <a:pPr eaLnBrk="1" hangingPunct="1">
              <a:buSzPct val="50000"/>
            </a:pPr>
            <a:endParaRPr lang="en-US" altLang="zh-CN" i="1" kern="1200" dirty="0">
              <a:solidFill>
                <a:srgbClr val="FF3300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SzPct val="50000"/>
            </a:pPr>
            <a:r>
              <a:rPr lang="zh-CN" altLang="en-US" i="1" kern="1200" dirty="0">
                <a:solidFill>
                  <a:srgbClr val="FF3300"/>
                </a:solidFill>
                <a:latin typeface="+mn-lt"/>
                <a:ea typeface="+mn-ea"/>
                <a:cs typeface="+mn-cs"/>
              </a:rPr>
              <a:t>文质彬彬，然后君子</a:t>
            </a:r>
            <a:endParaRPr lang="zh-CN" altLang="en-US" i="1" kern="1200" dirty="0">
              <a:solidFill>
                <a:srgbClr val="FF33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任务一</a:t>
            </a:r>
            <a:r>
              <a:rPr lang="en-US" altLang="zh-CN" b="1" i="1" dirty="0">
                <a:solidFill>
                  <a:srgbClr val="FF3300"/>
                </a:solidFill>
                <a:sym typeface="+mn-ea"/>
              </a:rPr>
              <a:t>  </a:t>
            </a:r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仪容礼仪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sz="half"/>
          </p:nvPr>
        </p:nvSpPr>
        <p:spPr>
          <a:xfrm>
            <a:off x="468313" y="1484313"/>
            <a:ext cx="4027487" cy="4802187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tx2"/>
              </a:buClr>
              <a:buSzPct val="50000"/>
              <a:buFont typeface="Wingdings 2" pitchFamily="18" charset="2"/>
              <a:defRPr sz="2800"/>
            </a:lvl1pPr>
            <a:lvl2pPr lvl="1">
              <a:buClr>
                <a:schemeClr val="tx2"/>
              </a:buClr>
              <a:buSzPct val="50000"/>
              <a:buFont typeface="Wingdings 2" pitchFamily="18" charset="2"/>
              <a:defRPr sz="2400"/>
            </a:lvl2pPr>
            <a:lvl3pPr lvl="2">
              <a:buClr>
                <a:schemeClr val="tx2"/>
              </a:buClr>
              <a:buSzPct val="50000"/>
              <a:buFont typeface="Wingdings 2" pitchFamily="18" charset="2"/>
              <a:defRPr sz="2000"/>
            </a:lvl3pPr>
            <a:lvl4pPr lvl="3">
              <a:buClr>
                <a:schemeClr val="tx2"/>
              </a:buClr>
              <a:buSzPct val="50000"/>
              <a:buFont typeface="Wingdings 2" pitchFamily="18" charset="2"/>
              <a:defRPr sz="1800"/>
            </a:lvl4pPr>
            <a:lvl5pPr lvl="4">
              <a:buClr>
                <a:schemeClr val="tx2"/>
              </a:buClr>
              <a:buSzPct val="50000"/>
              <a:buFont typeface="Wingdings 2" pitchFamily="18" charset="2"/>
              <a:defRPr sz="1800"/>
            </a:lvl5pPr>
          </a:lstStyle>
          <a:p>
            <a:pPr lvl="0">
              <a:lnSpc>
                <a:spcPct val="8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眉毛的结构：</a:t>
            </a:r>
            <a:endParaRPr lang="en-US" altLang="zh-CN" sz="1800" dirty="0">
              <a:solidFill>
                <a:srgbClr val="FF3300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altLang="zh-CN" sz="1600" dirty="0">
                <a:solidFill>
                  <a:srgbClr val="FF3300"/>
                </a:solidFill>
              </a:rPr>
              <a:t>A.</a:t>
            </a:r>
            <a:r>
              <a:rPr lang="zh-CN" altLang="en-US" sz="1600" b="1" dirty="0">
                <a:solidFill>
                  <a:srgbClr val="FF3300"/>
                </a:solidFill>
              </a:rPr>
              <a:t>眉头</a:t>
            </a:r>
            <a:endParaRPr lang="zh-CN" altLang="en-US" sz="1600" b="1" dirty="0">
              <a:solidFill>
                <a:srgbClr val="FF3300"/>
              </a:solidFill>
            </a:endParaRPr>
          </a:p>
          <a:p>
            <a:pPr lvl="0">
              <a:lnSpc>
                <a:spcPct val="80000"/>
              </a:lnSpc>
            </a:pPr>
            <a:r>
              <a:rPr lang="zh-CN" altLang="en-US" sz="1600" dirty="0">
                <a:ea typeface="仿宋" panose="02010609060101010101" pitchFamily="49" charset="-122"/>
              </a:rPr>
              <a:t>在鼻翼与内眼角的垂直延长线上，最下方的眉毛就是眉头的基准点。</a:t>
            </a:r>
            <a:br>
              <a:rPr lang="zh-CN" altLang="en-US" sz="1600" dirty="0"/>
            </a:br>
            <a:r>
              <a:rPr lang="en-US" altLang="zh-CN" sz="1600" dirty="0">
                <a:solidFill>
                  <a:srgbClr val="FF3300"/>
                </a:solidFill>
              </a:rPr>
              <a:t>B.</a:t>
            </a:r>
            <a:r>
              <a:rPr lang="zh-CN" altLang="en-US" sz="1600" b="1" dirty="0">
                <a:solidFill>
                  <a:srgbClr val="FF3300"/>
                </a:solidFill>
              </a:rPr>
              <a:t>眉中</a:t>
            </a:r>
            <a:br>
              <a:rPr lang="zh-CN" altLang="en-US" sz="1600" b="1" dirty="0">
                <a:solidFill>
                  <a:srgbClr val="FF3300"/>
                </a:solidFill>
              </a:rPr>
            </a:br>
            <a:r>
              <a:rPr lang="zh-CN" altLang="en-US" sz="1600" dirty="0">
                <a:ea typeface="仿宋" panose="02010609060101010101" pitchFamily="49" charset="-122"/>
              </a:rPr>
              <a:t>位于眼白至瞳孔边缘的垂直延长线所形成的区域，眉中一定要修剪平整。</a:t>
            </a:r>
            <a:br>
              <a:rPr lang="zh-CN" altLang="en-US" sz="1600" dirty="0"/>
            </a:br>
            <a:r>
              <a:rPr lang="en-US" altLang="zh-CN" sz="1600" dirty="0">
                <a:solidFill>
                  <a:srgbClr val="FF3300"/>
                </a:solidFill>
              </a:rPr>
              <a:t>C.</a:t>
            </a:r>
            <a:r>
              <a:rPr lang="zh-CN" altLang="en-US" sz="1600" b="1" dirty="0">
                <a:solidFill>
                  <a:srgbClr val="FF3300"/>
                </a:solidFill>
              </a:rPr>
              <a:t>眉峰</a:t>
            </a:r>
            <a:br>
              <a:rPr lang="zh-CN" altLang="en-US" sz="1600" b="1" dirty="0"/>
            </a:b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在眉骨上方，位于瞳孔的外围，约为眉毛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2/3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处，修剪时注意两侧眉毛的眉峰高度要一致。</a:t>
            </a:r>
            <a:br>
              <a:rPr lang="zh-CN" altLang="en-US" sz="1600" dirty="0"/>
            </a:br>
            <a:r>
              <a:rPr lang="en-US" altLang="zh-CN" sz="1600" dirty="0">
                <a:solidFill>
                  <a:srgbClr val="FF3300"/>
                </a:solidFill>
              </a:rPr>
              <a:t>D.</a:t>
            </a:r>
            <a:r>
              <a:rPr lang="zh-CN" altLang="en-US" sz="1600" b="1" dirty="0">
                <a:solidFill>
                  <a:srgbClr val="FF3300"/>
                </a:solidFill>
              </a:rPr>
              <a:t>眉尾</a:t>
            </a:r>
            <a:br>
              <a:rPr lang="zh-CN" altLang="en-US" sz="1600" b="1" dirty="0"/>
            </a:br>
            <a:r>
              <a:rPr lang="zh-CN" altLang="en-US" sz="1600" dirty="0">
                <a:ea typeface="仿宋" panose="02010609060101010101" pitchFamily="49" charset="-122"/>
              </a:rPr>
              <a:t>位于嘴角和眼尾的延长线上，延长线上高于眉头的部位即为眉尾，可将过长的毛发修剪掉，如果眉毛较短，则需后续补色。</a:t>
            </a:r>
            <a:br>
              <a:rPr lang="zh-CN" altLang="en-US" sz="1600" dirty="0"/>
            </a:br>
            <a:r>
              <a:rPr lang="en-US" altLang="zh-CN" sz="1600" dirty="0">
                <a:solidFill>
                  <a:srgbClr val="FF3300"/>
                </a:solidFill>
              </a:rPr>
              <a:t>E.</a:t>
            </a:r>
            <a:r>
              <a:rPr lang="zh-CN" altLang="en-US" sz="1600" b="1" dirty="0">
                <a:solidFill>
                  <a:srgbClr val="FF3300"/>
                </a:solidFill>
              </a:rPr>
              <a:t>眉间</a:t>
            </a:r>
            <a:br>
              <a:rPr lang="zh-CN" altLang="en-US" sz="1600" b="1" dirty="0"/>
            </a:br>
            <a:r>
              <a:rPr lang="zh-CN" altLang="en-US" sz="1600" dirty="0">
                <a:ea typeface="仿宋" panose="02010609060101010101" pitchFamily="49" charset="-122"/>
              </a:rPr>
              <a:t>位于双眉中间的部位，如有杂毛也需要剔除干净。</a:t>
            </a:r>
            <a:br>
              <a:rPr lang="zh-CN" altLang="en-US" sz="1600" dirty="0"/>
            </a:br>
            <a:r>
              <a:rPr lang="en-US" altLang="zh-CN" sz="1600" dirty="0">
                <a:solidFill>
                  <a:srgbClr val="FF3300"/>
                </a:solidFill>
              </a:rPr>
              <a:t>F.</a:t>
            </a:r>
            <a:r>
              <a:rPr lang="zh-CN" altLang="en-US" sz="1600" b="1" dirty="0">
                <a:solidFill>
                  <a:srgbClr val="FF3300"/>
                </a:solidFill>
              </a:rPr>
              <a:t>眉弓</a:t>
            </a:r>
            <a:br>
              <a:rPr lang="zh-CN" altLang="en-US" sz="1600" b="1" dirty="0">
                <a:solidFill>
                  <a:srgbClr val="FF3300"/>
                </a:solidFill>
              </a:rPr>
            </a:b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位于眉尾下方和上眼皮之间的突出处，多余的杂毛要剔除干净。 </a:t>
            </a:r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8676" name="Picture 6" descr="6011"/>
          <p:cNvPicPr>
            <a:picLocks noChangeAspect="1"/>
          </p:cNvPicPr>
          <p:nvPr>
            <p:ph type="body" sz="half"/>
          </p:nvPr>
        </p:nvPicPr>
        <p:blipFill>
          <a:blip r:embed="rId1"/>
          <a:srcRect/>
          <a:stretch>
            <a:fillRect/>
          </a:stretch>
        </p:blipFill>
        <p:spPr>
          <a:xfrm>
            <a:off x="4716780" y="1916430"/>
            <a:ext cx="4291330" cy="387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http://img.mp.itc.cn/upload/20160614/5ab155770e114c9292a88d06fb9deb83_t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214313"/>
            <a:ext cx="6357938" cy="6305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/>
              <a:t>杨紫的眉型</a:t>
            </a:r>
            <a:endParaRPr lang="zh-CN" altLang="en-US" dirty="0"/>
          </a:p>
        </p:txBody>
      </p:sp>
      <p:sp>
        <p:nvSpPr>
          <p:cNvPr id="30723" name="文本占位符 2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>
              <a:buClr>
                <a:schemeClr val="tx2"/>
              </a:buClr>
              <a:buSzPct val="50000"/>
              <a:buFont typeface="Wingdings 2" pitchFamily="18" charset="2"/>
            </a:pPr>
            <a:endParaRPr lang="zh-CN" altLang="en-US" dirty="0"/>
          </a:p>
        </p:txBody>
      </p:sp>
      <p:pic>
        <p:nvPicPr>
          <p:cNvPr id="30724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29005" y="1571625"/>
            <a:ext cx="3133090" cy="4500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3" descr="C:\Users\Administrator\Desktop\2345截图201703090853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24450" y="1709738"/>
            <a:ext cx="3086100" cy="43053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/>
              <a:t>张天爱的眉型</a:t>
            </a:r>
            <a:endParaRPr lang="zh-CN" altLang="en-US" dirty="0"/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188" y="1571625"/>
            <a:ext cx="5643562" cy="4602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/>
              <a:t>倪妮的眉型</a:t>
            </a:r>
            <a:endParaRPr lang="zh-CN" altLang="en-US" dirty="0"/>
          </a:p>
        </p:txBody>
      </p:sp>
      <p:pic>
        <p:nvPicPr>
          <p:cNvPr id="32771" name="Picture 2" descr="http://photocdn.sohu.com/20151214/mp48410480_1450080852314_22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63" y="1643063"/>
            <a:ext cx="6926262" cy="4357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/>
              <a:t>刘涛的眉型</a:t>
            </a:r>
            <a:endParaRPr lang="zh-CN" altLang="en-US" dirty="0"/>
          </a:p>
        </p:txBody>
      </p:sp>
      <p:pic>
        <p:nvPicPr>
          <p:cNvPr id="33795" name="Picture 2" descr="http://img.mp.itc.cn/upload/20160823/606c364e7e7040179f8a1c2112537cfd_t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188" y="1643063"/>
            <a:ext cx="5715000" cy="428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/>
              <a:t>宋慧乔的眉型</a:t>
            </a:r>
            <a:endParaRPr lang="zh-CN" altLang="en-US" dirty="0"/>
          </a:p>
        </p:txBody>
      </p:sp>
      <p:pic>
        <p:nvPicPr>
          <p:cNvPr id="34819" name="Picture 2" descr="http://img.mp.itc.cn/upload/20160823/d8e1ab82f07e451babc2a76d837968c9_t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38" y="1714500"/>
            <a:ext cx="7970837" cy="4357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思考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上述明星的眉型是否</a:t>
            </a:r>
            <a:r>
              <a:rPr lang="zh-CN" altLang="en-US"/>
              <a:t>相同？</a:t>
            </a:r>
            <a:endParaRPr lang="zh-CN" altLang="en-US"/>
          </a:p>
          <a:p>
            <a:r>
              <a:rPr lang="zh-CN" altLang="en-US"/>
              <a:t>眉</a:t>
            </a:r>
            <a:r>
              <a:rPr lang="zh-CN" altLang="en-US"/>
              <a:t>型的变化会影响一个人的气质和形象</a:t>
            </a:r>
            <a:r>
              <a:rPr lang="zh-CN" altLang="en-US"/>
              <a:t>吗？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任务一</a:t>
            </a:r>
            <a:r>
              <a:rPr lang="en-US" altLang="zh-CN" b="1" i="1" dirty="0">
                <a:solidFill>
                  <a:srgbClr val="FF3300"/>
                </a:solidFill>
                <a:sym typeface="+mn-ea"/>
              </a:rPr>
              <a:t>  </a:t>
            </a:r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仪容礼仪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sz="half"/>
          </p:nvPr>
        </p:nvSpPr>
        <p:spPr>
          <a:xfrm>
            <a:off x="457200" y="1600200"/>
            <a:ext cx="4038600" cy="4525963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tx2"/>
              </a:buClr>
              <a:buSzPct val="50000"/>
              <a:buFont typeface="Wingdings 2" pitchFamily="18" charset="2"/>
              <a:defRPr sz="2800"/>
            </a:lvl1pPr>
            <a:lvl2pPr lvl="1">
              <a:buClr>
                <a:schemeClr val="tx2"/>
              </a:buClr>
              <a:buSzPct val="50000"/>
              <a:buFont typeface="Wingdings 2" pitchFamily="18" charset="2"/>
              <a:defRPr sz="2400"/>
            </a:lvl2pPr>
            <a:lvl3pPr lvl="2">
              <a:buClr>
                <a:schemeClr val="tx2"/>
              </a:buClr>
              <a:buSzPct val="50000"/>
              <a:buFont typeface="Wingdings 2" pitchFamily="18" charset="2"/>
              <a:defRPr sz="2000"/>
            </a:lvl3pPr>
            <a:lvl4pPr lvl="3">
              <a:buClr>
                <a:schemeClr val="tx2"/>
              </a:buClr>
              <a:buSzPct val="50000"/>
              <a:buFont typeface="Wingdings 2" pitchFamily="18" charset="2"/>
              <a:defRPr sz="1800"/>
            </a:lvl4pPr>
            <a:lvl5pPr lvl="4">
              <a:buClr>
                <a:schemeClr val="tx2"/>
              </a:buClr>
              <a:buSzPct val="50000"/>
              <a:buFont typeface="Wingdings 2" pitchFamily="18" charset="2"/>
              <a:defRPr sz="1800"/>
            </a:lvl5pPr>
          </a:lstStyle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accent2"/>
                </a:solidFill>
              </a:rPr>
              <a:t>4</a:t>
            </a:r>
            <a:r>
              <a:rPr lang="zh-CN" altLang="en-US" sz="2000" b="1" dirty="0">
                <a:solidFill>
                  <a:schemeClr val="accent2"/>
                </a:solidFill>
              </a:rPr>
              <a:t>、口腔的清洁（三个三原则）：</a:t>
            </a:r>
            <a:endParaRPr lang="zh-CN" altLang="en-US" sz="2000" dirty="0">
              <a:solidFill>
                <a:schemeClr val="accent2"/>
              </a:solidFill>
            </a:endParaRPr>
          </a:p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三顿饭后要刷牙；每次刷牙的时间不少于三分钟；每次刷牙的时间应在饭后三分钟内。应注意牙刷的选择和刷牙的方法，对口腔内的一些常见病进行必要的治疗。 </a:t>
            </a:r>
            <a:endParaRPr lang="zh-CN" altLang="en-US" sz="2000" b="1" dirty="0"/>
          </a:p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FF3300"/>
                </a:solidFill>
              </a:rPr>
              <a:t>消除口臭的诀窍</a:t>
            </a:r>
            <a:r>
              <a:rPr lang="zh-CN" altLang="en-US" sz="2000" b="1" dirty="0"/>
              <a:t> </a:t>
            </a:r>
            <a:endParaRPr lang="zh-CN" altLang="en-US" sz="2000" dirty="0"/>
          </a:p>
          <a:p>
            <a:pPr lvl="0" eaLnBrk="1" hangingPunct="1">
              <a:lnSpc>
                <a:spcPct val="90000"/>
              </a:lnSpc>
              <a:buFont typeface="Wingdings 2" pitchFamily="18" charset="2"/>
              <a:buChar char="ß"/>
            </a:pPr>
            <a:r>
              <a:rPr lang="zh-CN" altLang="en-US" sz="2000" dirty="0"/>
              <a:t>一是用漱口水；</a:t>
            </a:r>
            <a:endParaRPr lang="zh-CN" altLang="en-US" sz="2000" dirty="0"/>
          </a:p>
          <a:p>
            <a:pPr lvl="0" eaLnBrk="1" hangingPunct="1">
              <a:lnSpc>
                <a:spcPct val="90000"/>
              </a:lnSpc>
              <a:buFont typeface="Wingdings 2" pitchFamily="18" charset="2"/>
              <a:buChar char="ß"/>
            </a:pPr>
            <a:r>
              <a:rPr lang="zh-CN" altLang="en-US" sz="2000" dirty="0"/>
              <a:t>二是嚼口香糖； </a:t>
            </a:r>
            <a:endParaRPr lang="zh-CN" altLang="en-US" sz="2000" dirty="0"/>
          </a:p>
          <a:p>
            <a:pPr lvl="0" eaLnBrk="1" hangingPunct="1">
              <a:lnSpc>
                <a:spcPct val="90000"/>
              </a:lnSpc>
              <a:buFont typeface="Wingdings 2" pitchFamily="18" charset="2"/>
              <a:buChar char="ß"/>
            </a:pPr>
            <a:r>
              <a:rPr lang="zh-CN" altLang="en-US" sz="2000" dirty="0"/>
              <a:t>三是用一片柠檬擦拭口腔内部和舌头； </a:t>
            </a:r>
            <a:endParaRPr lang="zh-CN" altLang="en-US" sz="2000" dirty="0"/>
          </a:p>
          <a:p>
            <a:pPr lvl="0" eaLnBrk="1" hangingPunct="1">
              <a:lnSpc>
                <a:spcPct val="90000"/>
              </a:lnSpc>
              <a:buFont typeface="Wingdings 2" pitchFamily="18" charset="2"/>
              <a:buChar char="ß"/>
            </a:pPr>
            <a:r>
              <a:rPr lang="zh-CN" altLang="en-US" sz="2000" dirty="0"/>
              <a:t>四是嚼几片茶叶或是咖啡豆。 </a:t>
            </a:r>
            <a:endParaRPr lang="zh-CN" altLang="en-US" sz="2000" dirty="0"/>
          </a:p>
        </p:txBody>
      </p:sp>
      <p:pic>
        <p:nvPicPr>
          <p:cNvPr id="35844" name="Picture 4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148580" y="1628775"/>
            <a:ext cx="3222625" cy="45275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任务一</a:t>
            </a:r>
            <a:r>
              <a:rPr lang="en-US" altLang="zh-CN" b="1" i="1" dirty="0">
                <a:solidFill>
                  <a:srgbClr val="FF3300"/>
                </a:solidFill>
                <a:sym typeface="+mn-ea"/>
              </a:rPr>
              <a:t>  </a:t>
            </a:r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仪容礼仪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sz="half"/>
          </p:nvPr>
        </p:nvSpPr>
        <p:spPr>
          <a:xfrm>
            <a:off x="468313" y="1628775"/>
            <a:ext cx="4541837" cy="4608513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tx2"/>
              </a:buClr>
              <a:buSzPct val="50000"/>
              <a:buFont typeface="Wingdings 2" pitchFamily="18" charset="2"/>
              <a:defRPr sz="2800"/>
            </a:lvl1pPr>
            <a:lvl2pPr lvl="1">
              <a:buClr>
                <a:schemeClr val="tx2"/>
              </a:buClr>
              <a:buSzPct val="50000"/>
              <a:buFont typeface="Wingdings 2" pitchFamily="18" charset="2"/>
              <a:defRPr sz="2400"/>
            </a:lvl2pPr>
            <a:lvl3pPr lvl="2">
              <a:buClr>
                <a:schemeClr val="tx2"/>
              </a:buClr>
              <a:buSzPct val="50000"/>
              <a:buFont typeface="Wingdings 2" pitchFamily="18" charset="2"/>
              <a:defRPr sz="2000"/>
            </a:lvl3pPr>
            <a:lvl4pPr lvl="3">
              <a:buClr>
                <a:schemeClr val="tx2"/>
              </a:buClr>
              <a:buSzPct val="50000"/>
              <a:buFont typeface="Wingdings 2" pitchFamily="18" charset="2"/>
              <a:defRPr sz="1800"/>
            </a:lvl4pPr>
            <a:lvl5pPr lvl="4">
              <a:buClr>
                <a:schemeClr val="tx2"/>
              </a:buClr>
              <a:buSzPct val="50000"/>
              <a:buFont typeface="Wingdings 2" pitchFamily="18" charset="2"/>
              <a:defRPr sz="1800"/>
            </a:lvl5pPr>
          </a:lstStyle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、手部清洁及修饰</a:t>
            </a:r>
            <a:endParaRPr lang="zh-CN" altLang="en-US" sz="24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1800" dirty="0"/>
              <a:t>手是人肢体中使用最多、动作最多的部分，要完成各种各样的手语、手势，很瘦众人关注，因此，要对手部进行必要的清洁和修饰。</a:t>
            </a:r>
            <a:endParaRPr lang="zh-CN" altLang="en-US" sz="1800" dirty="0"/>
          </a:p>
          <a:p>
            <a:pPr lvl="0" eaLnBrk="1" hangingPunct="1">
              <a:lnSpc>
                <a:spcPct val="90000"/>
              </a:lnSpc>
            </a:pPr>
            <a:r>
              <a:rPr lang="zh-CN" altLang="en-US" sz="1800" dirty="0"/>
              <a:t>具体要求有三点：清洁、不使用醒目甲彩、不蓄长指甲。</a:t>
            </a:r>
            <a:endParaRPr lang="zh-CN" altLang="en-US" sz="1800" dirty="0"/>
          </a:p>
          <a:p>
            <a:pPr lvl="0" eaLnBrk="1" hangingPunct="1">
              <a:lnSpc>
                <a:spcPct val="90000"/>
              </a:lnSpc>
            </a:pPr>
            <a:r>
              <a:rPr lang="zh-CN" altLang="en-US" sz="1800" dirty="0"/>
              <a:t>指甲要经常清洗</a:t>
            </a:r>
            <a:r>
              <a:rPr lang="zh-CN" altLang="en-US" sz="1800" dirty="0"/>
              <a:t>和修剪，其长度以不超过手指指尖为宜（</a:t>
            </a:r>
            <a:r>
              <a:rPr lang="en-US" altLang="zh-CN" sz="1800" dirty="0"/>
              <a:t>1-2</a:t>
            </a:r>
            <a:r>
              <a:rPr lang="zh-CN" altLang="en-US" sz="1800" dirty="0"/>
              <a:t>毫米）。</a:t>
            </a:r>
            <a:endParaRPr lang="zh-CN" altLang="en-US" sz="1800" dirty="0"/>
          </a:p>
          <a:p>
            <a:pPr lvl="0" eaLnBrk="1" hangingPunct="1">
              <a:lnSpc>
                <a:spcPct val="90000"/>
              </a:lnSpc>
            </a:pPr>
            <a:r>
              <a:rPr lang="zh-CN" altLang="en-US" sz="1800" dirty="0"/>
              <a:t>不要当众修剪指甲或者用牙齿啃指甲，既不卫生，也不雅观。</a:t>
            </a:r>
            <a:endParaRPr lang="zh-CN" altLang="en-US" sz="1800" dirty="0"/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zh-CN" altLang="en-US" sz="1600" dirty="0"/>
              <a:t>（请同学们搜集古诗词中形容手美的诗句，能解释出处、含义等）</a:t>
            </a:r>
            <a:endParaRPr lang="zh-CN" altLang="en-US" sz="1600" dirty="0"/>
          </a:p>
        </p:txBody>
      </p:sp>
      <p:sp>
        <p:nvSpPr>
          <p:cNvPr id="36868" name="Rectangle 5"/>
          <p:cNvSpPr>
            <a:spLocks noGrp="1"/>
          </p:cNvSpPr>
          <p:nvPr>
            <p:ph type="body" sz="half"/>
          </p:nvPr>
        </p:nvSpPr>
        <p:spPr>
          <a:xfrm>
            <a:off x="5219700" y="1628775"/>
            <a:ext cx="3462338" cy="4537075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tx2"/>
              </a:buClr>
              <a:buSzPct val="50000"/>
              <a:buFont typeface="Wingdings 2" pitchFamily="18" charset="2"/>
              <a:defRPr sz="2800"/>
            </a:lvl1pPr>
            <a:lvl2pPr lvl="1">
              <a:buClr>
                <a:schemeClr val="tx2"/>
              </a:buClr>
              <a:buSzPct val="50000"/>
              <a:buFont typeface="Wingdings 2" pitchFamily="18" charset="2"/>
              <a:defRPr sz="2400"/>
            </a:lvl2pPr>
            <a:lvl3pPr lvl="2">
              <a:buClr>
                <a:schemeClr val="tx2"/>
              </a:buClr>
              <a:buSzPct val="50000"/>
              <a:buFont typeface="Wingdings 2" pitchFamily="18" charset="2"/>
              <a:defRPr sz="2000"/>
            </a:lvl3pPr>
            <a:lvl4pPr lvl="3">
              <a:buClr>
                <a:schemeClr val="tx2"/>
              </a:buClr>
              <a:buSzPct val="50000"/>
              <a:buFont typeface="Wingdings 2" pitchFamily="18" charset="2"/>
              <a:defRPr sz="1800"/>
            </a:lvl4pPr>
            <a:lvl5pPr lvl="4">
              <a:buClr>
                <a:schemeClr val="tx2"/>
              </a:buClr>
              <a:buSzPct val="50000"/>
              <a:buFont typeface="Wingdings 2" pitchFamily="18" charset="2"/>
              <a:defRPr sz="1800"/>
            </a:lvl5pPr>
          </a:lstStyle>
          <a:p>
            <a:pPr lvl="0">
              <a:lnSpc>
                <a:spcPct val="90000"/>
              </a:lnSpc>
            </a:pPr>
            <a:endParaRPr lang="zh-CN" altLang="en-US" sz="2000" dirty="0"/>
          </a:p>
        </p:txBody>
      </p:sp>
      <p:pic>
        <p:nvPicPr>
          <p:cNvPr id="36869" name="Picture 9" descr="t01624bb4e090c70d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1628775"/>
            <a:ext cx="3495675" cy="4249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</a:rPr>
              <a:t>任务一</a:t>
            </a:r>
            <a:r>
              <a:rPr lang="en-US" altLang="zh-CN" b="1" i="1" dirty="0">
                <a:solidFill>
                  <a:srgbClr val="FF3300"/>
                </a:solidFill>
              </a:rPr>
              <a:t>   </a:t>
            </a:r>
            <a:r>
              <a:rPr lang="zh-CN" altLang="en-US" b="1" i="1" dirty="0">
                <a:solidFill>
                  <a:srgbClr val="FF3300"/>
                </a:solidFill>
              </a:rPr>
              <a:t>仪容礼仪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FF3300"/>
                </a:solidFill>
                <a:latin typeface="宋体" panose="02010600030101010101" pitchFamily="2" charset="-122"/>
              </a:rPr>
              <a:t>（一）仪容的含义</a:t>
            </a:r>
            <a:endParaRPr lang="zh-CN" altLang="en-US" sz="1600" dirty="0">
              <a:solidFill>
                <a:srgbClr val="FF33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r>
              <a:rPr lang="zh-CN" altLang="en-US" sz="1400" dirty="0">
                <a:latin typeface="宋体" panose="02010600030101010101" pitchFamily="2" charset="-122"/>
              </a:rPr>
              <a:t>仪容是</a:t>
            </a:r>
            <a:r>
              <a:rPr lang="zh-CN" altLang="en-US" sz="1400" dirty="0">
                <a:latin typeface="宋体" panose="02010600030101010101" pitchFamily="2" charset="-122"/>
              </a:rPr>
              <a:t>指人体不着装的部位，侧重指人的面部表情、神色、目光、情绪，包括头发、面部、手臂、手掌等。</a:t>
            </a:r>
            <a:endParaRPr lang="zh-CN" altLang="en-US" sz="1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FF3300"/>
                </a:solidFill>
                <a:latin typeface="宋体" panose="02010600030101010101" pitchFamily="2" charset="-122"/>
              </a:rPr>
              <a:t>（二）仪容美的含义</a:t>
            </a:r>
            <a:endParaRPr lang="zh-CN" altLang="en-US" sz="1600" dirty="0">
              <a:solidFill>
                <a:srgbClr val="FF33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r>
              <a:rPr lang="zh-CN" altLang="en-US" sz="1400" dirty="0">
                <a:latin typeface="宋体" panose="02010600030101010101" pitchFamily="2" charset="-122"/>
              </a:rPr>
              <a:t>一是指仪容的自然美。它是指仪容的先天条件好，天生丽质。尽管以貌取人不合情理，但先天美好的仪容相貌，无疑会令人赏心悦目，感觉愉快。 </a:t>
            </a:r>
            <a:endParaRPr lang="zh-CN" altLang="en-US" sz="1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r>
              <a:rPr lang="zh-CN" altLang="en-US" sz="1400" dirty="0">
                <a:latin typeface="宋体" panose="02010600030101010101" pitchFamily="2" charset="-122"/>
              </a:rPr>
              <a:t>二是指仪容的修饰美。它是指依照规范与个人条件，对仪容进行必要的修饰，扬其长，避其短，设计、塑造出美好的个人形象，体现出自尊自信和对他人的</a:t>
            </a:r>
            <a:r>
              <a:rPr lang="zh-CN" altLang="en-US" sz="1400" dirty="0">
                <a:latin typeface="宋体" panose="02010600030101010101" pitchFamily="2" charset="-122"/>
              </a:rPr>
              <a:t>尊重。 </a:t>
            </a:r>
            <a:endParaRPr lang="zh-CN" altLang="en-US" sz="1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r>
              <a:rPr lang="zh-CN" altLang="en-US" sz="1400" dirty="0">
                <a:latin typeface="宋体" panose="02010600030101010101" pitchFamily="2" charset="-122"/>
              </a:rPr>
              <a:t>三是</a:t>
            </a:r>
            <a:r>
              <a:rPr lang="zh-CN" altLang="en-US" sz="1400" dirty="0">
                <a:latin typeface="宋体" panose="02010600030101010101" pitchFamily="2" charset="-122"/>
              </a:rPr>
              <a:t>指仪容内在美。它是指通过努力学习，不断提高个人的文化、艺术素养和思想、道德水准，培养出自己高雅的气质与美好的心灵，使自己秀外慧中，表里如一。 </a:t>
            </a:r>
            <a:endParaRPr lang="zh-CN" altLang="en-US" sz="1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r>
              <a:rPr lang="zh-CN" altLang="en-US" sz="1400" dirty="0">
                <a:latin typeface="宋体" panose="02010600030101010101" pitchFamily="2" charset="-122"/>
              </a:rPr>
              <a:t>真正意义上的仪容美，应当是上述三个方面的高度统一。在这三者之间，仪容的内在美是最高的境界，仪容的自然美是人们的心愿，而仪容的修饰美则是仪容礼仪关注的重点。  </a:t>
            </a:r>
            <a:endParaRPr lang="zh-CN" altLang="en-US" sz="1400" dirty="0">
              <a:latin typeface="宋体" panose="02010600030101010101" pitchFamily="2" charset="-122"/>
            </a:endParaRPr>
          </a:p>
        </p:txBody>
      </p:sp>
      <p:pic>
        <p:nvPicPr>
          <p:cNvPr id="17412" name="Picture 4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0" y="2349500"/>
            <a:ext cx="4262438" cy="26638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timg (1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" y="855345"/>
            <a:ext cx="9139714" cy="51473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07315"/>
            <a:ext cx="8506460" cy="64725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</a:rPr>
              <a:t>任务二</a:t>
            </a:r>
            <a:r>
              <a:rPr lang="en-US" altLang="zh-CN" b="1" i="1" dirty="0">
                <a:solidFill>
                  <a:srgbClr val="FF3300"/>
                </a:solidFill>
              </a:rPr>
              <a:t>   </a:t>
            </a:r>
            <a:r>
              <a:rPr lang="zh-CN" altLang="en-US" b="1" i="1" dirty="0">
                <a:solidFill>
                  <a:srgbClr val="FF3300"/>
                </a:solidFill>
              </a:rPr>
              <a:t>仪姿礼仪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800" b="1" dirty="0">
                <a:solidFill>
                  <a:srgbClr val="FF3300"/>
                </a:solidFill>
              </a:rPr>
              <a:t>（一）仪姿的含义</a:t>
            </a:r>
            <a:endParaRPr lang="zh-CN" altLang="en-US" sz="1800" dirty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800" dirty="0"/>
              <a:t>又称仪态或体态，是指人在行为中的身体姿态和风度。姿态是身体所呈现的样子，风度则是内在气质的外在表现。仪态美就是指姿势、动作的美。</a:t>
            </a:r>
            <a:endParaRPr lang="zh-CN" altLang="en-US" sz="180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800" b="1" dirty="0">
                <a:solidFill>
                  <a:srgbClr val="FF3300"/>
                </a:solidFill>
              </a:rPr>
              <a:t>（二）仪态礼仪</a:t>
            </a:r>
            <a:endParaRPr lang="zh-CN" altLang="en-US" sz="1800" b="1" dirty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accent2"/>
                </a:solidFill>
              </a:rPr>
              <a:t>站姿</a:t>
            </a:r>
            <a:endParaRPr lang="zh-CN" altLang="en-US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800" dirty="0"/>
              <a:t>站立是人们生活、工作及交往中最基本的举止之一。正确的站姿</a:t>
            </a:r>
            <a:r>
              <a:rPr lang="zh-CN" altLang="en-US" sz="1800" dirty="0"/>
              <a:t>要求站得端正、稳重、自然、亲切。做到上身正直，头正目平，面带微笑，微收下颌，肩平挺胸，直腰收腹，两臂自然下垂，两腿相靠直立，两脚靠拢，脚尖呈“</a:t>
            </a:r>
            <a:r>
              <a:rPr lang="zh-CN" altLang="zh-CN" sz="1800" dirty="0"/>
              <a:t>V”</a:t>
            </a:r>
            <a:r>
              <a:rPr lang="zh-CN" altLang="en-US" sz="1800" dirty="0"/>
              <a:t>字型。女子两脚可并拢，肌肉略有收缩感。女性应是亭亭玉立，文静优雅。男性应是刚劲挺拔，英姿稳健。</a:t>
            </a:r>
            <a:endParaRPr lang="zh-CN" altLang="en-US" sz="1800" b="1" dirty="0"/>
          </a:p>
        </p:txBody>
      </p:sp>
      <p:sp>
        <p:nvSpPr>
          <p:cNvPr id="2" name="内容占位符 1"/>
          <p:cNvSpPr/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t01c7c07d33ac3e5d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2370" y="1628775"/>
            <a:ext cx="3381375" cy="44564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323215"/>
            <a:ext cx="8229600" cy="109474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</a:rPr>
              <a:t>二、仪姿礼仪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SzPct val="50000"/>
            </a:pPr>
            <a:r>
              <a:rPr lang="zh-CN" altLang="en-US" sz="2000" b="1" kern="1200" dirty="0">
                <a:latin typeface="+mn-lt"/>
                <a:ea typeface="+mn-ea"/>
                <a:cs typeface="+mn-cs"/>
              </a:rPr>
              <a:t>基本站姿的要点：</a:t>
            </a:r>
            <a:endParaRPr lang="zh-CN" altLang="en-US" sz="20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SzPct val="50000"/>
            </a:pPr>
            <a:r>
              <a:rPr lang="zh-CN" altLang="en-US" sz="2000" kern="1200" dirty="0">
                <a:latin typeface="+mn-lt"/>
                <a:ea typeface="+mn-ea"/>
                <a:cs typeface="+mn-cs"/>
              </a:rPr>
              <a:t>两脚跟相靠，脚尖展开</a:t>
            </a:r>
            <a:r>
              <a:rPr lang="zh-CN" altLang="zh-CN" sz="2000" kern="1200" dirty="0">
                <a:latin typeface="+mn-lt"/>
                <a:ea typeface="+mn-ea"/>
                <a:cs typeface="+mn-cs"/>
              </a:rPr>
              <a:t>45—60</a:t>
            </a:r>
            <a:r>
              <a:rPr lang="zh-CN" altLang="en-US" sz="2000" kern="1200" dirty="0">
                <a:latin typeface="+mn-lt"/>
                <a:ea typeface="+mn-ea"/>
                <a:cs typeface="+mn-cs"/>
              </a:rPr>
              <a:t>度，男子站立时，双脚可分开，但不能超过肩宽，以</a:t>
            </a:r>
            <a:r>
              <a:rPr lang="zh-CN" altLang="zh-CN" sz="2000" kern="1200" dirty="0">
                <a:latin typeface="+mn-lt"/>
                <a:ea typeface="+mn-ea"/>
                <a:cs typeface="+mn-cs"/>
              </a:rPr>
              <a:t>20</a:t>
            </a:r>
            <a:r>
              <a:rPr lang="zh-CN" altLang="en-US" sz="2000" kern="1200" dirty="0">
                <a:latin typeface="+mn-lt"/>
                <a:ea typeface="+mn-ea"/>
                <a:cs typeface="+mn-cs"/>
              </a:rPr>
              <a:t>厘米为宜；身体重心支撑于脚掌 、脚弓之上两腿并拢直立，腿部肌肉收紧，髋部上提；腹肌、臀大肌微收缩并上提，髋部两侧略向中间用力；脊柱、后背挺直，胸略向前上方提；两肩放松而下沉，气沉胸胃之间，自然呼吸；两手臂放松，自然下垂于体侧；脖颈挺直，头顶上悬；下颌微收，双目平视前方，面带微笑。</a:t>
            </a:r>
            <a:endParaRPr lang="zh-CN" altLang="en-US" sz="2000" b="1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SzPct val="50000"/>
            </a:pPr>
            <a:endParaRPr lang="zh-CN" altLang="en-US" sz="20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SzPct val="50000"/>
            </a:pPr>
            <a:endParaRPr lang="zh-CN" altLang="en-US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8916" name="Picture 4" descr="2713137300515385068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643438" y="1844675"/>
            <a:ext cx="1619250" cy="3629025"/>
          </a:xfrm>
        </p:spPr>
      </p:pic>
      <p:pic>
        <p:nvPicPr>
          <p:cNvPr id="38917" name="Picture 5" descr="2008717847235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88" y="1773238"/>
            <a:ext cx="1868487" cy="3744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335915"/>
            <a:ext cx="8229600" cy="108204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i="1" dirty="0">
                <a:solidFill>
                  <a:srgbClr val="FF3300"/>
                </a:solidFill>
              </a:rPr>
              <a:t>女士站姿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  <p:pic>
        <p:nvPicPr>
          <p:cNvPr id="39939" name="Picture 3" descr="20100519100738738_new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288" y="1412875"/>
            <a:ext cx="3097212" cy="3600450"/>
          </a:xfrm>
        </p:spPr>
      </p:pic>
      <p:pic>
        <p:nvPicPr>
          <p:cNvPr id="39940" name="Picture 4" descr="3132816490790177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1412875"/>
            <a:ext cx="2325688" cy="374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5" descr="143000003380861320993338569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63" y="1196975"/>
            <a:ext cx="2546350" cy="381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不良站姿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50800" dist="254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4" name="内容占位符 6" descr="200912091608423912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438275" y="2174875"/>
            <a:ext cx="2078038" cy="3951288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3"/>
          </a:xfrm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50800" dist="254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6" name="内容占位符 7" descr="2009120916084223587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2276475"/>
            <a:ext cx="1781175" cy="33845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i="1" dirty="0">
                <a:solidFill>
                  <a:srgbClr val="FF3300"/>
                </a:solidFill>
              </a:rPr>
              <a:t>男士站姿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  <p:pic>
        <p:nvPicPr>
          <p:cNvPr id="41987" name="内容占位符 8" descr="2009730102230994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635375" y="1700213"/>
            <a:ext cx="1728788" cy="3873500"/>
          </a:xfrm>
        </p:spPr>
      </p:pic>
      <p:pic>
        <p:nvPicPr>
          <p:cNvPr id="41988" name="Picture 4" descr="liuqq_040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412875"/>
            <a:ext cx="2973388" cy="446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Picture 7" descr="https://i03picsos.sogoucdn.com/93318a25cbd470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1643063"/>
            <a:ext cx="1857375" cy="404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二、仪姿礼仪</a:t>
            </a:r>
            <a:endParaRPr lang="zh-CN" altLang="en-US" b="1" i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SzPct val="50000"/>
            </a:pPr>
            <a:r>
              <a:rPr lang="zh-CN" altLang="en-US" sz="2000" b="1" kern="1200" dirty="0">
                <a:latin typeface="+mn-lt"/>
                <a:ea typeface="+mn-ea"/>
                <a:cs typeface="+mn-cs"/>
              </a:rPr>
              <a:t>站姿的训练：</a:t>
            </a:r>
            <a:endParaRPr lang="zh-CN" altLang="en-US" sz="20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SzPct val="50000"/>
            </a:pPr>
            <a:r>
              <a:rPr lang="zh-CN" altLang="en-US" sz="2000" kern="1200" dirty="0">
                <a:latin typeface="+mn-lt"/>
                <a:ea typeface="+mn-ea"/>
                <a:cs typeface="+mn-cs"/>
              </a:rPr>
              <a:t>1、靠墙站立：要求脚跟、小腿、臀、双肩、后脑勺都紧贴墙，练习站立动作的持久性；</a:t>
            </a:r>
            <a:endParaRPr lang="zh-CN" altLang="en-US" sz="20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SzPct val="50000"/>
            </a:pPr>
            <a:r>
              <a:rPr lang="zh-CN" altLang="en-US" sz="2000" kern="1200" dirty="0">
                <a:latin typeface="+mn-lt"/>
                <a:ea typeface="+mn-ea"/>
                <a:cs typeface="+mn-cs"/>
              </a:rPr>
              <a:t>2、背靠背练习：两人一组，双方的脚跟、臀、双肩、脑后枕部都紧贴，练习站立动作的稳定性；</a:t>
            </a:r>
            <a:endParaRPr lang="zh-CN" altLang="en-US" sz="20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SzPct val="50000"/>
            </a:pPr>
            <a:r>
              <a:rPr lang="zh-CN" altLang="en-US" sz="2000" kern="1200" dirty="0">
                <a:latin typeface="+mn-lt"/>
                <a:ea typeface="+mn-ea"/>
                <a:cs typeface="+mn-cs"/>
              </a:rPr>
              <a:t>3、面对镜子练习，结合脸部表情（主要是微笑），来完善整体站姿的形象。每次练习不少于15分钟。</a:t>
            </a:r>
            <a:endParaRPr lang="zh-CN" altLang="en-US" sz="20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3012" name="Rectangle 4"/>
          <p:cNvSpPr>
            <a:spLocks noGrp="1"/>
          </p:cNvSpPr>
          <p:nvPr>
            <p:ph sz="half" idx="2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SzPct val="50000"/>
            </a:pPr>
            <a:endParaRPr lang="zh-CN" altLang="zh-CN" sz="24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3013" name="Picture 5" descr="10070582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1412875"/>
            <a:ext cx="333375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二、仪姿礼仪</a:t>
            </a:r>
            <a:endParaRPr lang="zh-CN" altLang="en-US" b="1" i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坐姿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坐姿要求端正、舒雅、自然、大方，其要点是</a:t>
            </a:r>
            <a:r>
              <a:rPr kumimoji="0" lang="zh-CN" altLang="en-US" sz="1600" b="0" i="0" u="sng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轻入座、雅落座、慢离座。</a:t>
            </a:r>
            <a:endParaRPr kumimoji="0" lang="zh-CN" altLang="en-US" sz="1600" b="0" i="0" u="sng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正确的坐姿规范：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入座时，要走到座位前面再转身，转身后右脚向后退半步，然后轻稳地坐下；入座后，上体自然坐直，双肩平正放松，立腰、挺胸，两手放在双膝上或两手交叉半握拳放在腿上，亦可小臂平放在椅子或沙发扶手上，两臂微曲放在桌上，掌心向下。两腿自然弯曲，双脚平落地上，双膝应并拢或稍稍分开，但女士的双膝必须靠紧，脚跟也靠紧，臀部坐在椅子的中央(男士可坐满椅子，背轻靠椅背)。双目平视，嘴唇微闭，微收下颌，面带笑容；起立时，右脚向后收半步，而后直立站起，收右脚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6" name="Picture 4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716463" y="2205038"/>
            <a:ext cx="4038600" cy="303053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</a:rPr>
              <a:t>二、仪姿礼仪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45059" name="Rectangle 2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000" dirty="0">
                <a:solidFill>
                  <a:schemeClr val="accent2"/>
                </a:solidFill>
              </a:rPr>
              <a:t>坐姿基本要领：</a:t>
            </a:r>
            <a:endParaRPr lang="zh-CN" altLang="en-US" sz="1000" dirty="0">
              <a:solidFill>
                <a:schemeClr val="accent2"/>
              </a:solidFill>
            </a:endParaRPr>
          </a:p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000" dirty="0"/>
              <a:t>起立时，右脚向后收半步而后起立；谈话时，可以侧坐（向左或者向右摆45度），上体与腿同时转向一侧。</a:t>
            </a:r>
            <a:endParaRPr lang="zh-CN" altLang="en-US" sz="1000" dirty="0"/>
          </a:p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000" dirty="0"/>
              <a:t>坐姿基本要领 </a:t>
            </a:r>
            <a:endParaRPr lang="zh-CN" altLang="en-US" sz="1000" dirty="0"/>
          </a:p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000" dirty="0"/>
              <a:t>1、入坐要轻稳。入坐时要注意走到座位前再转身后退，轻稳坐下，不要弄出声响。女士着裙装时要先轻拢裙摆，后入座。注意入坐前可以自然地用腿部先靠近椅子，测试一下椅子的高低远近，除了可以安定重心外，还可以避免臀部翘起，使入座优美。正式场合入坐时一般从左侧入座。 </a:t>
            </a:r>
            <a:endParaRPr lang="zh-CN" altLang="en-US" sz="1000" dirty="0"/>
          </a:p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000" dirty="0"/>
              <a:t>2、入座后，面带微笑，双目平视，嘴微闭，微收下颌；立腰、挺胸，上体自然挺直，双肩平正放松，但不要僵硬；两臂自然弯曲放腿上、椅子或扶手上。</a:t>
            </a:r>
            <a:endParaRPr lang="zh-CN" altLang="en-US" sz="1000" dirty="0"/>
          </a:p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000" dirty="0"/>
              <a:t>3、女士双膝自然并拢，男士双膝微开（以一拳左右为宜），或者不超过肩宽；双腿正放或侧放。</a:t>
            </a:r>
            <a:endParaRPr lang="zh-CN" altLang="en-US" sz="1000" dirty="0"/>
          </a:p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000" dirty="0"/>
              <a:t>5、一般只坐满椅子的三分之二，脊背轻靠椅背。在正式场合，或者有较高地位的人在座时，不能坐满座位，一般只占座位的三分之二；（日常人际交往中不必过于刻板）</a:t>
            </a:r>
            <a:endParaRPr lang="zh-CN" altLang="en-US" sz="1000" dirty="0"/>
          </a:p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000" dirty="0"/>
              <a:t>6、起立时平稳自然，右脚后收半步，然后站起来。（这样是防止臀部过于翘起）</a:t>
            </a:r>
            <a:endParaRPr lang="zh-CN" altLang="en-US" sz="1000" dirty="0"/>
          </a:p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000" dirty="0"/>
              <a:t>7、谈话过程中如有所侧重，不要只转头部，上体和腿应同时转向一侧。（模特在走台表演时都是这样，所以特别优雅）</a:t>
            </a:r>
            <a:endParaRPr lang="zh-CN" altLang="en-US" sz="1000" dirty="0"/>
          </a:p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000" dirty="0"/>
              <a:t>入坐平稳、头正、梗颈、立腰、挺胸、背轻靠、膝并拢、手搭好、脚放平”这是坐姿的基本要领。</a:t>
            </a:r>
            <a:endParaRPr lang="zh-CN" altLang="en-US" sz="1000" dirty="0"/>
          </a:p>
        </p:txBody>
      </p:sp>
      <p:pic>
        <p:nvPicPr>
          <p:cNvPr id="45060" name="Picture 4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648200" y="1960563"/>
            <a:ext cx="4038600" cy="38052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二、仪姿礼仪</a:t>
            </a:r>
            <a:endParaRPr lang="zh-CN" altLang="en-US" b="1" i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400" dirty="0">
                <a:solidFill>
                  <a:schemeClr val="accent2"/>
                </a:solidFill>
              </a:rPr>
              <a:t>坐姿实践操作</a:t>
            </a:r>
            <a:r>
              <a:rPr lang="zh-CN" altLang="en-US" sz="1400" dirty="0"/>
              <a:t>：</a:t>
            </a:r>
            <a:r>
              <a:rPr lang="zh-CN" altLang="en-US" sz="1400" dirty="0">
                <a:solidFill>
                  <a:schemeClr val="hlink"/>
                </a:solidFill>
              </a:rPr>
              <a:t>入座的动作</a:t>
            </a:r>
            <a:endParaRPr lang="zh-CN" altLang="en-US" sz="1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400" dirty="0"/>
              <a:t>入座时，走到座位前面再转身，转身后右脚向后退半步，然后轻稳地落座。动作要求轻盈舒缓，从容自如。</a:t>
            </a:r>
            <a:endParaRPr lang="zh-CN" altLang="en-US" sz="140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400" dirty="0"/>
              <a:t>以站在座位的左侧为例，先左腿向前迈出一步，右腿跟上并向右侧一步到座位前，左腿并右腿，接着右脚后退半步，轻稳落座；入座后右腿并左腿成端坐，双手虎口处交叉，右手在上，轻放在一侧的大腿上。</a:t>
            </a:r>
            <a:endParaRPr lang="zh-CN" altLang="en-US" sz="140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400" dirty="0"/>
              <a:t>动作要求以正确坐姿规范为基础，配合面部表情，练习坐姿的直立感、稳定性等综合表现。</a:t>
            </a:r>
            <a:endParaRPr lang="zh-CN" altLang="en-US" sz="140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400" dirty="0"/>
              <a:t>入座后，起立的动作要求：起立时，右腿先向后收半步，然后上体直立站起，收右腿，从左侧还原到入座前的位置</a:t>
            </a:r>
            <a:endParaRPr lang="zh-CN" altLang="en-US" sz="140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400" dirty="0">
                <a:solidFill>
                  <a:schemeClr val="accent2"/>
                </a:solidFill>
              </a:rPr>
              <a:t>坐姿禁忌</a:t>
            </a:r>
            <a:endParaRPr lang="zh-CN" altLang="en-US" sz="1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400" dirty="0"/>
              <a:t>一忌落座有声；二忌前趴后仰；三忌手位不当；四忌腿脚动作不雅；五忌坐下后移动座位。</a:t>
            </a:r>
            <a:endParaRPr lang="zh-CN" altLang="en-US" sz="140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400" dirty="0">
                <a:solidFill>
                  <a:schemeClr val="accent2"/>
                </a:solidFill>
              </a:rPr>
              <a:t>坐姿的训练</a:t>
            </a:r>
            <a:endParaRPr lang="zh-CN" altLang="en-US" sz="1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400" dirty="0"/>
              <a:t>面对训练镜练习入座前的动作和入座后的端坐姿势。</a:t>
            </a:r>
            <a:endParaRPr lang="zh-CN" altLang="en-US" sz="1400" dirty="0"/>
          </a:p>
        </p:txBody>
      </p:sp>
      <p:pic>
        <p:nvPicPr>
          <p:cNvPr id="46084" name="内容占位符 5" descr="1a2414607-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1844675"/>
            <a:ext cx="2444750" cy="348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任务一</a:t>
            </a:r>
            <a:r>
              <a:rPr lang="en-US" altLang="zh-CN" b="1" i="1" dirty="0">
                <a:solidFill>
                  <a:srgbClr val="FF3300"/>
                </a:solidFill>
                <a:sym typeface="+mn-ea"/>
              </a:rPr>
              <a:t>   </a:t>
            </a:r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仪容礼仪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>
                <a:schemeClr val="tx2"/>
              </a:buClr>
              <a:buSzPct val="50000"/>
              <a:buFont typeface="Wingdings" panose="05000000000000000000" pitchFamily="2" charset="2"/>
              <a:buNone/>
            </a:pPr>
            <a:r>
              <a:rPr lang="zh-CN" altLang="en-US" sz="1800" b="1" dirty="0">
                <a:solidFill>
                  <a:srgbClr val="FF3300"/>
                </a:solidFill>
              </a:rPr>
              <a:t>（三）仪容修饰</a:t>
            </a:r>
            <a:endParaRPr lang="zh-CN" altLang="en-US" sz="1800" b="1" dirty="0">
              <a:solidFill>
                <a:srgbClr val="FF3300"/>
              </a:solidFill>
            </a:endParaRPr>
          </a:p>
          <a:p>
            <a:pPr eaLnBrk="1" hangingPunct="1"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accent2"/>
                </a:solidFill>
              </a:rPr>
              <a:t>1</a:t>
            </a:r>
            <a:r>
              <a:rPr lang="zh-CN" altLang="en-US" sz="1600" b="1" dirty="0">
                <a:solidFill>
                  <a:schemeClr val="accent2"/>
                </a:solidFill>
              </a:rPr>
              <a:t>、头发</a:t>
            </a:r>
            <a:r>
              <a:rPr lang="zh-CN" altLang="en-US" sz="1600" b="1" dirty="0">
                <a:solidFill>
                  <a:schemeClr val="accent2"/>
                </a:solidFill>
              </a:rPr>
              <a:t>的清洁及修饰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pPr eaLnBrk="1" hangingPunct="1"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r>
              <a:rPr lang="zh-CN" altLang="en-US" sz="1400" b="1" dirty="0"/>
              <a:t>个人形象要从头做起。头发应以健康、秀美、干净、清爽、整齐为基本要求。</a:t>
            </a:r>
            <a:endParaRPr lang="zh-CN" altLang="en-US" sz="1400" b="1" dirty="0"/>
          </a:p>
          <a:p>
            <a:pPr eaLnBrk="1" hangingPunct="1">
              <a:buClr>
                <a:schemeClr val="tx2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1400" b="1" dirty="0"/>
              <a:t>洗发是头发护理的第一步。头发应勤于梳洗，保持自然光泽，洁净整齐；无异味，无头屑，肩、背无落发。一般来说，每周洗头</a:t>
            </a:r>
            <a:r>
              <a:rPr lang="zh-CN" altLang="zh-CN" sz="1400" b="1" dirty="0"/>
              <a:t>3-4</a:t>
            </a:r>
            <a:r>
              <a:rPr lang="zh-CN" altLang="en-US" sz="1400" b="1" dirty="0"/>
              <a:t>次为宜。洗发时一定要用正确的方法，洗发前先将头发梳顺，然后选用合适的洗发液，水温一定要适中，不可偏高或偏低。洗时用指腹插入头发在头皮上来回按摩。</a:t>
            </a:r>
            <a:endParaRPr lang="zh-CN" altLang="en-US" sz="1400" b="1" dirty="0"/>
          </a:p>
          <a:p>
            <a:pPr eaLnBrk="1" hangingPunct="1">
              <a:buClr>
                <a:schemeClr val="tx2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1400" b="1" dirty="0"/>
              <a:t>头发要勤于梳理，要养成早晚梳头的习惯，每次</a:t>
            </a:r>
            <a:r>
              <a:rPr lang="zh-CN" altLang="zh-CN" sz="1400" b="1" dirty="0"/>
              <a:t>25-50</a:t>
            </a:r>
            <a:r>
              <a:rPr lang="zh-CN" altLang="en-US" sz="1400" b="1" dirty="0"/>
              <a:t>梳。梳理时头顶和后面的头发从发根到发梢往上梳理；两边的头发向左右两边梳。要轻梳满理，持之以恒。</a:t>
            </a:r>
            <a:endParaRPr lang="zh-CN" altLang="en-US" sz="1400" b="1" dirty="0"/>
          </a:p>
          <a:p>
            <a:pPr eaLnBrk="1" hangingPunct="1">
              <a:buClr>
                <a:schemeClr val="tx2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1400" b="1" dirty="0"/>
              <a:t>头发的修剪，男士一般二到三周一次，女士视情况而定。</a:t>
            </a:r>
            <a:endParaRPr lang="zh-CN" altLang="en-US" sz="1400" b="1" dirty="0"/>
          </a:p>
        </p:txBody>
      </p:sp>
      <p:pic>
        <p:nvPicPr>
          <p:cNvPr id="23556" name="Picture 4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645025" y="1701800"/>
            <a:ext cx="3673475" cy="385603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zh-CN" b="1" i="1" dirty="0">
                <a:solidFill>
                  <a:srgbClr val="FF3300"/>
                </a:solidFill>
              </a:rPr>
              <a:t>二、仪姿礼仪</a:t>
            </a:r>
            <a:endParaRPr lang="zh-CN" altLang="zh-CN" dirty="0"/>
          </a:p>
        </p:txBody>
      </p:sp>
      <p:sp>
        <p:nvSpPr>
          <p:cNvPr id="47107" name="Rectangle 3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SzPct val="50000"/>
              <a:buFont typeface="Wingdings" panose="05000000000000000000" pitchFamily="2" charset="2"/>
              <a:buChar char="l"/>
            </a:pPr>
            <a:r>
              <a:rPr lang="zh-CN" altLang="en-US" sz="1000" b="1" kern="1200" dirty="0">
                <a:latin typeface="+mn-lt"/>
                <a:ea typeface="+mn-ea"/>
                <a:cs typeface="+mn-cs"/>
              </a:rPr>
              <a:t>最常用的八种坐姿：</a:t>
            </a:r>
            <a:endParaRPr lang="zh-CN" altLang="en-US" sz="1000" b="1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1、正襟危坐式。又称最基本的坐姿，适用于最正规的场合。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要求：上身与大腿，大腿与小腿，小腿垂直于地面，都应当成直角。双膝双脚完全并拢。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2、垂腿开膝式。多为男性所使用，也较为正规。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要求：上身与大腿，大腿与小腿，皆成直角，小腿垂直地面。双膝分开，但不得超过肩宽。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3、双腿叠放式。它适合穿短裙子的女士采用。（或处于身份地位高时场合）造型极为优雅，有一种大方高贵之感。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要求：将双腿完全地一上一下交叠在一起，交叠后的两腿之间没有任何缝隙，犹如一条直线。双腿斜放于左右一侧，斜放后的腿部与地面呈45度夹角，叠放在上的脚尖垂向地面。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4、双腿斜放式。适用于穿裙子的女性在较低处就座使用。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要求：双膝先并拢，然后双脚向左或向右斜放，力求使斜放后的腿部与地面呈45度角。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5、双脚交叉式。它适用于各种场合，男女皆可选用。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要求是：双膝先要并拢，然后双脚在踝部交叉。交叉后的双脚可以内收，也可以斜放，但不宜向前方远远直伸出去。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6、双脚内收式。适合一般场合采用，男女皆宜。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要求：两大腿首先并拢，双膝略打开，两条小腿分开后向内侧屈回。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7、前伸后屈式。女性适用的一种优美的坐姿。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SzPct val="50000"/>
              <a:buFontTx/>
              <a:buNone/>
            </a:pPr>
            <a:r>
              <a:rPr lang="zh-CN" altLang="en-US" sz="1000" kern="1200" dirty="0">
                <a:latin typeface="+mn-lt"/>
                <a:ea typeface="+mn-ea"/>
                <a:cs typeface="+mn-cs"/>
              </a:rPr>
              <a:t>要求：大腿并紧之后，向前伸出一条腿，并将另一条腿屈后，两脚脚掌着地，双脚前后要保持在同一条直线上。</a:t>
            </a:r>
            <a:endParaRPr lang="zh-CN" altLang="en-US" sz="1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7108" name="内容占位符 6" descr="ly6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804025" y="1268413"/>
            <a:ext cx="1576388" cy="2341562"/>
          </a:xfrm>
        </p:spPr>
      </p:pic>
      <p:pic>
        <p:nvPicPr>
          <p:cNvPr id="47109" name="图片 7" descr="l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1268413"/>
            <a:ext cx="1595438" cy="235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8" descr="ly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3573463"/>
            <a:ext cx="1511300" cy="2560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10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025" y="3573463"/>
            <a:ext cx="1666875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zh-CN" b="1" i="1" dirty="0">
                <a:solidFill>
                  <a:srgbClr val="FF3300"/>
                </a:solidFill>
              </a:rPr>
              <a:t>二、仪姿礼仪</a:t>
            </a:r>
            <a:endParaRPr lang="zh-CN" altLang="en-US" dirty="0"/>
          </a:p>
        </p:txBody>
      </p:sp>
      <p:pic>
        <p:nvPicPr>
          <p:cNvPr id="48131" name="Picture 8" descr="https://i04picsos.sogoucdn.com/acda71193e1633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75" y="1285875"/>
            <a:ext cx="4572000" cy="542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</a:rPr>
              <a:t>比一比，找一找，说一说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pic>
        <p:nvPicPr>
          <p:cNvPr id="49156" name="Picture 3"/>
          <p:cNvPicPr>
            <a:picLocks noGrp="1" noChangeAspect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219700" y="1628775"/>
            <a:ext cx="3097213" cy="2097088"/>
          </a:xfrm>
        </p:spPr>
      </p:pic>
      <p:pic>
        <p:nvPicPr>
          <p:cNvPr id="49157" name="Picture 5"/>
          <p:cNvPicPr>
            <a:picLocks noGrp="1"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3933825"/>
            <a:ext cx="3370263" cy="2185988"/>
          </a:xfr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95" y="1772920"/>
            <a:ext cx="2570480" cy="3557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1"/>
          <p:cNvSpPr/>
          <p:nvPr>
            <p:ph sz="half" idx="1"/>
          </p:nvPr>
        </p:nvSpPr>
        <p:spPr>
          <a:xfrm>
            <a:off x="311785" y="1600200"/>
            <a:ext cx="4502785" cy="452628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zh-CN" b="1" i="1" dirty="0">
                <a:solidFill>
                  <a:srgbClr val="FF3300"/>
                </a:solidFill>
              </a:rPr>
              <a:t>二、仪姿礼仪</a:t>
            </a:r>
            <a:endParaRPr lang="zh-CN" altLang="zh-CN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蹲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姿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当要下蹲取物时，上体应尽量保持正直，两腿合力支撑身体，靠紧向下蹲。女士无论采取哪种蹲姿，都要将腿靠紧，臀部向下，举止自然得体，大方、不造作。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交叉式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蹲姿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下蹲时，右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脚在前，左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脚在后，右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小腿垂直于地面，全脚着地，左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腿在后与右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腿交叉重迭，左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膝由后面伸向右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侧，左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脚跟抬起，脚掌着地，两腿前后靠紧，合力支撑身体。臀部向下，上身稍前倾。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高低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式蹲姿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下蹲时左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脚在前，右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脚稍后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不重迭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，两腿靠紧向下蹲。左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脚全脚着地，小腿基本垂直于地面，右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脚脚跟提起，脚掌着地。右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膝低于左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膝，右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膝内侧靠于左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小腿内侧，形成左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膝高右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膝低的姿态，臀部向下。基本上以膝低的腿支撑身体。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下蹲时不要弯腰、撅臀，更不能两腿叉开平衡下蹲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卫生间姿势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；不能露出内衣裤。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80" name="图片 7" descr="2131342641-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3933825"/>
            <a:ext cx="1627187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图片 9" descr="u=3963859202,3042325243&amp;fm=52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0" y="3933825"/>
            <a:ext cx="12763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2" name="Picture 9" descr="2823756966361721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341438"/>
            <a:ext cx="3168650" cy="2525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zh-CN" b="1" i="1" dirty="0">
                <a:solidFill>
                  <a:srgbClr val="FF3300"/>
                </a:solidFill>
              </a:rPr>
              <a:t>二、仪姿礼仪</a:t>
            </a:r>
            <a:endParaRPr lang="zh-CN" altLang="en-US" dirty="0"/>
          </a:p>
        </p:txBody>
      </p:sp>
      <p:sp>
        <p:nvSpPr>
          <p:cNvPr id="51203" name="内容占位符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SzPct val="50000"/>
            </a:pPr>
            <a:r>
              <a:rPr lang="zh-CN" altLang="zh-CN" sz="1600" b="1" kern="1200" dirty="0">
                <a:solidFill>
                  <a:srgbClr val="816012"/>
                </a:solidFill>
                <a:latin typeface="+mn-lt"/>
                <a:ea typeface="+mn-ea"/>
                <a:cs typeface="+mn-cs"/>
              </a:rPr>
              <a:t>行姿（走姿）</a:t>
            </a:r>
            <a:endParaRPr lang="zh-CN" altLang="zh-CN" sz="1600" kern="1200" dirty="0">
              <a:solidFill>
                <a:srgbClr val="816012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SzPct val="50000"/>
            </a:pPr>
            <a:r>
              <a:rPr lang="zh-CN" altLang="zh-CN" sz="1600" kern="1200" dirty="0">
                <a:latin typeface="+mn-lt"/>
                <a:ea typeface="+mn-ea"/>
                <a:cs typeface="+mn-cs"/>
              </a:rPr>
              <a:t>标准的走姿要以端正的站姿为基础。要求行走时上身挺直，双肩平稳，目光平视，下颌微收，面带微笑；手臂伸直放松，手指自然弯曲，摆动时，以肩关节为轴，上臂带动前臂，向前、后自然摆动，以前摆</a:t>
            </a:r>
            <a:r>
              <a:rPr lang="en-US" altLang="zh-CN" sz="1600" kern="1200" dirty="0">
                <a:latin typeface="+mn-lt"/>
                <a:ea typeface="+mn-ea"/>
                <a:cs typeface="+mn-cs"/>
              </a:rPr>
              <a:t>35</a:t>
            </a:r>
            <a:r>
              <a:rPr lang="zh-CN" altLang="zh-CN" sz="1600" kern="1200" dirty="0">
                <a:latin typeface="+mn-lt"/>
                <a:ea typeface="+mn-ea"/>
                <a:cs typeface="+mn-cs"/>
              </a:rPr>
              <a:t>度、后摆</a:t>
            </a:r>
            <a:r>
              <a:rPr lang="en-US" altLang="zh-CN" sz="1600" kern="1200" dirty="0">
                <a:latin typeface="+mn-lt"/>
                <a:ea typeface="+mn-ea"/>
                <a:cs typeface="+mn-cs"/>
              </a:rPr>
              <a:t>30</a:t>
            </a:r>
            <a:r>
              <a:rPr lang="zh-CN" altLang="zh-CN" sz="1600" kern="1200" dirty="0">
                <a:latin typeface="+mn-lt"/>
                <a:ea typeface="+mn-ea"/>
                <a:cs typeface="+mn-cs"/>
              </a:rPr>
              <a:t>度为宜，肘关节略弯曲，前臂不要向上甩动；上体稍向前倾，提髋屈大腿带动小腿向前迈；正常的行走，脚印应是正对前方，保持膝关节和脚尖正对前进的方向；然后脚尖略抬，脚跟先接触地面，依靠后腿将身体重心推送到前脚脚掌，使身体前移；行走线迹要成为“一条线”或“两条平行线”，步幅一般是前脚的脚跟与后脚尖相距为一个脚长，但因性别不同和身高不同会有一定差异；步高指行走时脚抬得不宜过高，也不宜过低而使鞋底与地相摩擦；行走速度，一般男士每分钟</a:t>
            </a:r>
            <a:r>
              <a:rPr lang="en-US" altLang="zh-CN" sz="1600" kern="1200" dirty="0">
                <a:latin typeface="+mn-lt"/>
                <a:ea typeface="+mn-ea"/>
                <a:cs typeface="+mn-cs"/>
              </a:rPr>
              <a:t>110</a:t>
            </a:r>
            <a:r>
              <a:rPr lang="zh-CN" altLang="zh-CN" sz="1600" kern="1200" dirty="0">
                <a:latin typeface="+mn-lt"/>
                <a:ea typeface="+mn-ea"/>
                <a:cs typeface="+mn-cs"/>
              </a:rPr>
              <a:t>步左右，女士每分钟</a:t>
            </a:r>
            <a:r>
              <a:rPr lang="en-US" altLang="zh-CN" sz="1600" kern="1200" dirty="0">
                <a:latin typeface="+mn-lt"/>
                <a:ea typeface="+mn-ea"/>
                <a:cs typeface="+mn-cs"/>
              </a:rPr>
              <a:t>120</a:t>
            </a:r>
            <a:r>
              <a:rPr lang="zh-CN" altLang="zh-CN" sz="1600" kern="1200" dirty="0">
                <a:latin typeface="+mn-lt"/>
                <a:ea typeface="+mn-ea"/>
                <a:cs typeface="+mn-cs"/>
              </a:rPr>
              <a:t>步。</a:t>
            </a:r>
            <a:endParaRPr lang="zh-CN" altLang="zh-CN" sz="16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SzPct val="50000"/>
            </a:pPr>
            <a:endParaRPr lang="zh-CN" altLang="en-US" sz="16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1204" name="内容占位符 3"/>
          <p:cNvSpPr>
            <a:spLocks noGrp="1"/>
          </p:cNvSpPr>
          <p:nvPr>
            <p:ph sz="half" idx="2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SzPct val="50000"/>
            </a:pPr>
            <a:endParaRPr lang="zh-CN" altLang="en-US" sz="16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94885" y="1557020"/>
            <a:ext cx="3636010" cy="45542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zh-CN" b="1" i="1" dirty="0">
                <a:solidFill>
                  <a:srgbClr val="FF3300"/>
                </a:solidFill>
              </a:rPr>
              <a:t>二、仪姿礼仪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zh-CN" sz="1800" b="1" dirty="0"/>
              <a:t>商务</a:t>
            </a:r>
            <a:r>
              <a:rPr lang="zh-CN" altLang="zh-CN" sz="1800" b="1" dirty="0"/>
              <a:t>引领步态实例</a:t>
            </a:r>
            <a:endParaRPr lang="zh-CN" altLang="zh-CN" sz="1800" dirty="0"/>
          </a:p>
          <a:p>
            <a:pPr eaLnBrk="1" hangingPunct="1">
              <a:lnSpc>
                <a:spcPct val="80000"/>
              </a:lnSpc>
            </a:pPr>
            <a:r>
              <a:rPr lang="zh-CN" altLang="zh-CN" sz="1800" b="1" dirty="0"/>
              <a:t>前行步：</a:t>
            </a:r>
            <a:r>
              <a:rPr lang="zh-CN" altLang="zh-CN" sz="1800" dirty="0"/>
              <a:t>在向前走时，或与来宾、同事问候时的仪态举止。动作要伴随着头和上体向左或向右转动，面带微笑，点头致意，并配以恰当的问候语言。</a:t>
            </a:r>
            <a:endParaRPr lang="zh-CN" altLang="zh-CN" sz="1800" dirty="0"/>
          </a:p>
          <a:p>
            <a:pPr eaLnBrk="1" hangingPunct="1">
              <a:lnSpc>
                <a:spcPct val="80000"/>
              </a:lnSpc>
            </a:pPr>
            <a:r>
              <a:rPr lang="zh-CN" altLang="zh-CN" sz="1800" b="1" dirty="0"/>
              <a:t>后退步：</a:t>
            </a:r>
            <a:r>
              <a:rPr lang="zh-CN" altLang="zh-CN" sz="1800" dirty="0"/>
              <a:t>向别人告辞时，转身就走是欠礼貌的。应先向后退两三步，再转体离开。</a:t>
            </a:r>
            <a:endParaRPr lang="zh-CN" altLang="zh-CN" sz="1800" dirty="0"/>
          </a:p>
          <a:p>
            <a:pPr eaLnBrk="1" hangingPunct="1">
              <a:lnSpc>
                <a:spcPct val="80000"/>
              </a:lnSpc>
            </a:pPr>
            <a:r>
              <a:rPr lang="zh-CN" altLang="zh-CN" sz="1800" b="1" dirty="0"/>
              <a:t>侧行步：</a:t>
            </a:r>
            <a:r>
              <a:rPr lang="zh-CN" altLang="zh-CN" sz="1800" dirty="0"/>
              <a:t>当走在前面引导来宾时，要尽量走在客人的左前方，髋部朝前行的方向，上身稍向右转体，侧身向着来宾，保持两三步的距离。</a:t>
            </a:r>
            <a:endParaRPr lang="zh-CN" altLang="zh-CN" sz="1800" dirty="0"/>
          </a:p>
          <a:p>
            <a:pPr eaLnBrk="1" hangingPunct="1">
              <a:lnSpc>
                <a:spcPct val="80000"/>
              </a:lnSpc>
            </a:pPr>
            <a:r>
              <a:rPr lang="zh-CN" altLang="zh-CN" sz="1800" dirty="0"/>
              <a:t>一般用于引导来宾或在较窄的走廊与人相遇时。引导来宾，要尽量走在宾客的左侧前方，左髋部朝着前行的方向，上身稍向右转体，左肩稍前，右肩稍后，侧身向着来宾，保持往前两三步的距离。在较窄的路面与人相遇时，要将胸转向对方，以示礼貌。</a:t>
            </a:r>
            <a:endParaRPr lang="zh-CN" altLang="zh-CN" sz="1800" dirty="0"/>
          </a:p>
          <a:p>
            <a:r>
              <a:rPr lang="zh-CN" altLang="en-US" sz="1800" dirty="0"/>
              <a:t>走姿禁忌 </a:t>
            </a:r>
            <a:endParaRPr lang="zh-CN" altLang="en-US" sz="1800" dirty="0"/>
          </a:p>
          <a:p>
            <a:r>
              <a:rPr lang="zh-CN" altLang="en-US" sz="1800" dirty="0"/>
              <a:t>走路最忌内八字和外八字； 忌弯腰驼背，歪肩晃膀；走路时不可大甩手，扭腰摆臀</a:t>
            </a:r>
            <a:r>
              <a:rPr lang="en-US" altLang="zh-CN" sz="1800" dirty="0"/>
              <a:t>;</a:t>
            </a:r>
            <a:r>
              <a:rPr lang="zh-CN" altLang="en-US" sz="1800" dirty="0"/>
              <a:t>不要大摇大摆，左顾右盼；步子不要太大或太小；不要脚蹭地面、双手插在裤兜，或后脚拖在地面上行走。</a:t>
            </a:r>
            <a:endParaRPr lang="zh-CN" altLang="en-US" sz="1800" dirty="0"/>
          </a:p>
          <a:p>
            <a:endParaRPr lang="zh-CN" altLang="en-US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6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0000"/>
                </a:solidFill>
              </a:rPr>
              <a:t>三、眼神礼仪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眼神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和笑容是构成表情的主要因素。眼睛是心灵的窗口，人的内心世界有时可以通过眼睛来</a:t>
            </a:r>
            <a:r>
              <a:rPr kumimoji="0" lang="zh-CN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表达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曾国藩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说，人“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一身精神，具乎两目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”。 孟子也说：</a:t>
            </a:r>
            <a:r>
              <a:rPr kumimoji="0" lang="zh-CN" altLang="zh-CN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“存乎人者，莫良于眸子，眸子不能掩其恶。胸中正，则眸子瞭焉。胸中不正，则眸子</a:t>
            </a:r>
            <a:r>
              <a:rPr kumimoji="0" lang="zh-CN" altLang="zh-CN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眊</a:t>
            </a:r>
            <a:r>
              <a:rPr kumimoji="0" lang="zh-CN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mao</a:t>
            </a:r>
            <a:r>
              <a:rPr kumimoji="0" lang="zh-CN" alt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zh-CN" altLang="zh-CN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焉</a:t>
            </a:r>
            <a:r>
              <a:rPr kumimoji="0" lang="zh-CN" altLang="zh-CN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。听其言，观其眸子，人焉廋哉。</a:t>
            </a:r>
            <a:r>
              <a:rPr kumimoji="0" lang="zh-CN" altLang="zh-CN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眼神的运用</a:t>
            </a: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人际交往中人们经常用眼神来传递礼仪，眼神的运用是颇有讲究的。 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11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第一，接触时间 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与人交谈，视线接触对方脸部的时间应该占全部谈话时间的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30%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到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60%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，超过这一数值被看作是对谈话者本人比谈话内容更感兴趣，低于这一数值则说明对谈话者和谈话内容都不感兴趣，因此要把握好这一时间度</a:t>
            </a:r>
            <a:r>
              <a:rPr kumimoji="0" lang="zh-CN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r>
              <a:rPr kumimoji="0" lang="zh-CN" altLang="zh-CN" sz="1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英国</a:t>
            </a:r>
            <a:r>
              <a:rPr kumimoji="0" lang="zh-CN" altLang="zh-CN" sz="11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人体语言学家莫里斯说：“眼对眼的凝视只发生于强烈的爱或恨之</a:t>
            </a:r>
            <a:r>
              <a:rPr kumimoji="0" lang="zh-CN" altLang="zh-CN" sz="1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时</a:t>
            </a:r>
            <a:r>
              <a:rPr kumimoji="0" lang="zh-CN" altLang="en-US" sz="1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kumimoji="0" lang="zh-CN" altLang="zh-CN" sz="1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r>
              <a:rPr kumimoji="0" lang="zh-CN" altLang="zh-CN" sz="1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表示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友好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若对对方表示友好，则注视对方的时间应占全部相处时间的约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1/3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左右。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表示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重视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若对对方表示关注，比如听报告、请教问题时，则注视对方的时间应占全部相处时间的约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2/3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左右</a:t>
            </a:r>
            <a:r>
              <a:rPr kumimoji="0" lang="zh-CN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53252" name="内容占位符 10"/>
          <p:cNvSpPr>
            <a:spLocks noGrp="1"/>
          </p:cNvSpPr>
          <p:nvPr>
            <p:ph sz="half" idx="2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SzPct val="50000"/>
            </a:pPr>
            <a:r>
              <a:rPr lang="zh-CN" altLang="zh-CN" sz="1100" kern="1200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表示轻视</a:t>
            </a:r>
            <a:endParaRPr lang="zh-CN" altLang="zh-CN" sz="1100" kern="1200" dirty="0"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eaLnBrk="1" hangingPunct="1">
              <a:buSzPct val="50000"/>
            </a:pPr>
            <a:r>
              <a:rPr lang="zh-CN" altLang="zh-CN" sz="1100" kern="12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若注视对方的时间不到相处全部时间的</a:t>
            </a:r>
            <a:r>
              <a:rPr lang="en-US" altLang="zh-CN" sz="1100" kern="12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1/3</a:t>
            </a:r>
            <a:r>
              <a:rPr lang="zh-CN" altLang="zh-CN" sz="1100" kern="12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，往往意味着对其瞧不起，或没有兴趣。</a:t>
            </a:r>
            <a:endParaRPr lang="zh-CN" altLang="zh-CN" sz="1100" kern="1200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eaLnBrk="1" hangingPunct="1">
              <a:buSzPct val="50000"/>
            </a:pPr>
            <a:r>
              <a:rPr lang="zh-CN" altLang="zh-CN" sz="1100" kern="1200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表示敌意</a:t>
            </a:r>
            <a:endParaRPr lang="zh-CN" altLang="zh-CN" sz="1100" kern="1200" dirty="0"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eaLnBrk="1" hangingPunct="1">
              <a:buSzPct val="50000"/>
            </a:pPr>
            <a:r>
              <a:rPr lang="zh-CN" altLang="zh-CN" sz="1100" kern="12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若注视对方的时间超过了全部相处时间的</a:t>
            </a:r>
            <a:r>
              <a:rPr lang="en-US" altLang="zh-CN" sz="1100" kern="12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2/3</a:t>
            </a:r>
            <a:r>
              <a:rPr lang="zh-CN" altLang="zh-CN" sz="1100" kern="12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以上，往往表示可能对对方抱有敌意，或是为了寻衅滋事。</a:t>
            </a:r>
            <a:endParaRPr lang="zh-CN" altLang="zh-CN" sz="1100" kern="1200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eaLnBrk="1" hangingPunct="1">
              <a:buSzPct val="50000"/>
            </a:pPr>
            <a:r>
              <a:rPr lang="zh-CN" altLang="zh-CN" sz="1100" kern="1200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表示兴趣</a:t>
            </a:r>
            <a:endParaRPr lang="zh-CN" altLang="zh-CN" sz="1100" kern="1200" dirty="0"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eaLnBrk="1" hangingPunct="1">
              <a:buSzPct val="50000"/>
            </a:pPr>
            <a:r>
              <a:rPr lang="zh-CN" altLang="zh-CN" sz="1100" kern="12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若注视对方的时间长于全部相处时间的</a:t>
            </a:r>
            <a:r>
              <a:rPr lang="en-US" altLang="zh-CN" sz="1100" kern="12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2/3</a:t>
            </a:r>
            <a:r>
              <a:rPr lang="zh-CN" altLang="zh-CN" sz="1100" kern="12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以上，还有另一种情况，即对对方本人发生了兴趣。</a:t>
            </a:r>
            <a:endParaRPr lang="zh-CN" altLang="zh-CN" sz="1100" kern="1200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eaLnBrk="1" hangingPunct="1">
              <a:buSzPct val="50000"/>
            </a:pPr>
            <a:endParaRPr lang="zh-CN" altLang="en-US" kern="1200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53253" name="图片 12" descr="200807141544194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3429000"/>
            <a:ext cx="1566862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图片 13" descr="u=364400182,3970457846&amp;fm=51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3429000"/>
            <a:ext cx="1670050" cy="2087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三、眼神礼仪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第二，停留部位 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公务注视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：对方双眼或双眼与额头之间，用于洽谈、磋商、谈判等场合，给人严肃认真地感觉；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社交注视：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对方唇心到双眼间的三角区域，用于各种社交场合；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亲密凝视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：对方双眼到胸之间。适用于亲人之间、恋人之间、家庭成员之间的注视方式。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第三，注视角度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平视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：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即视线呈水平状态，它也叫正视。一般适用于在普通场合与身份、地位平等之人进行交往。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侧视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它是一种平视的特殊情况，即位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于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交往对角一侧，面向对方，平视着对方。它的关键在于面向对方，否则即为斜视对方，那是很失礼的。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仰视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仰视，即主动居于低处，抬眼向上注视他人。它表示着尊重，敬畏之意，适用于面对尊长之时。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俯视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俯视，即抬眼向下注视他人，一般用于身居高处之时。它可对晚辈表示宽容、怜爱，也可对他人表示轻慢、歧视。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第四，眼神变化 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眼神变化能够准确地传递某种信息。不同的视觉方向表达不同的含义，如仰视表思索，俯视表忧伤，正视表庄重，斜视表蔑视等，不可随便使用。还有就是眼神的变化要自如协调，要与有声语言有机地配合在一起，不能只顾眼神，不顾其他或者两者分离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两种错误的眼神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盯视”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盯视，常常传递着一种不礼貌的语言。如果死死地盯视一个人，特别是盯视他的眼睛，不管有意无意，对方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都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会感到不舒服，像是你在打他的什么主意。因为，人们在凝视对方时，自己内心肯定会有心理活动，而对方也会有较强烈的心理反应。盯视，在某些特定场合，是作为心理战的招术使用的，在正常社交场合贸然使用，便容易造成误会，让对方有受到侮辱甚至挑衅的感觉。在我们的日常生活中经常遇到一些人的眼神令人生厌。比如，有的人看到对方的服饰或是长相比较出众，就“视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无忌惮地盯视对方，而人的第六感官都是敏感的，只要有人在盯视他，他马上本能地意识到，而且会马上将视线转向这个人。有涵养的会不屑一顾，稍有不慎对方必定会投来厌恶的目光。所以，尽管你不是恶意的，但是，毕竟很不礼貌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“眯视”</a:t>
            </a:r>
            <a:endParaRPr kumimoji="0" lang="zh-CN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眯视”反映出的并不是太友好的语言，它除了给人有睥睨与傲视的感觉外，至少也是一种漠然的语态。另外，在西方，对异性眯起一只眼睛，并眨两下眼皮，是一种调情的动作。眼睛的语言，其实透示着一个人的品质与修养。成熟的、有教养的女士会善于控制自己的情感，不轻易让它从眼睛里流露出来侵染别人。即使不喜欢交往对方的人和事，也不会轻易地做出一种鄙夷或不屑一顾的眼神。而且，她的眼神，展示着一种落落大方、亲和友善的淑女风度，让那些有斜视、盯视、瞟视、瞥视、眯视毛病的人自惭形秽，从而受到某种程度上心灵的净化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.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四、微笑礼仪</a:t>
            </a:r>
            <a:endParaRPr lang="zh-CN" altLang="en-US" b="1" i="1" kern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微笑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254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指不露</a:t>
            </a:r>
            <a:r>
              <a:rPr kumimoji="0" lang="zh-CN" altLang="en-US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或微露</a:t>
            </a: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牙齿，嘴角的两端略向上翘起，眼神中有笑意的笑容。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培养发自内心的微笑，既能缩短人与人之间的心理距离，又能创造出交流和沟通的良好氛围</a:t>
            </a:r>
            <a:r>
              <a:rPr kumimoji="0" lang="zh-CN" altLang="en-US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。人际沟通最有效</a:t>
            </a: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的</a:t>
            </a:r>
            <a:r>
              <a:rPr kumimoji="0" lang="zh-CN" altLang="en-US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手段</a:t>
            </a: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莫过于亲切、温馨、发自内心的微笑。</a:t>
            </a:r>
            <a:endParaRPr kumimoji="0" lang="en-US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en-US" sz="4265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美国一家百货商店的人事经理曾经说过，她宁愿雇佣一个没上完小学但却有愉快笑容的女孩子，也不愿雇佣一个神情忧郁的哲学博士。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（</a:t>
            </a:r>
            <a:r>
              <a:rPr kumimoji="0" lang="en-US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</a:t>
            </a:r>
            <a:r>
              <a:rPr kumimoji="0" lang="zh-CN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）微笑训练的基本方法：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先放松面部肌肉，微微翘起嘴角，让嘴唇略呈弧形；不牵动鼻子、不发出笑声、不露出牙齿，尤其是不露出牙龈的前提下，微微一笑。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）其他微笑训练练习：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诱导练习：</a:t>
            </a: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调动感情，发挥想象，或回忆美好往事，或展望未来。使笑意</a:t>
            </a: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发自内心，有感而发，真诚动人。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发声训练法：</a:t>
            </a: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面对镜子，深呼吸，然后慢慢地吐气，并将嘴角向两侧对称牵动，往耳根部提拉，发出“一”或“七”的声音。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情景训练：</a:t>
            </a: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设计一段演讲或自我介绍，在讲述过程中要求使用规范、自然、大方的微笑与观众交流，克服羞怯心理。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携带卡片法：</a:t>
            </a: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写一张“微笑”的卡片，一直携带着它，好像一面镜子，随时随地提醒自己保持微笑。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口型对照法</a:t>
            </a: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：通过一些相似性的发音口型，找到适合自己的最美的微笑状态。如，“一”“茄子”“呵”“哈”等。 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牙齿暴露法</a:t>
            </a:r>
            <a:r>
              <a:rPr kumimoji="0" lang="zh-CN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：笑不露齿是微笑；露上排牙齿是轻笑；露上下八颗牙齿是中笑；牙齿张开看到舌头是大笑。</a:t>
            </a:r>
            <a:endParaRPr kumimoji="0" lang="zh-CN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3"/>
          </a:xfrm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254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302" name="Picture 10" descr="http://www.szwdfl.com/uploadfile/201105/20110527100151462.jpg"/>
          <p:cNvPicPr>
            <a:picLocks noGrp="1" noChangeAspect="1"/>
          </p:cNvPicPr>
          <p:nvPr>
            <p:ph sz="quarter" idx="4"/>
          </p:nvPr>
        </p:nvPicPr>
        <p:blipFill>
          <a:blip r:embed="rId1"/>
          <a:srcRect/>
          <a:stretch>
            <a:fillRect/>
          </a:stretch>
        </p:blipFill>
        <p:spPr>
          <a:xfrm>
            <a:off x="5003800" y="3429000"/>
            <a:ext cx="1584325" cy="2119313"/>
          </a:xfrm>
        </p:spPr>
      </p:pic>
      <p:pic>
        <p:nvPicPr>
          <p:cNvPr id="55303" name="Picture 12" descr="http://www.72ren.com/userfiles/0/0/178/20100711/12788146947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463" y="3429000"/>
            <a:ext cx="1368425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4" name="Picture 8" descr="I:\W0201002046474610801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2205038"/>
            <a:ext cx="1862138" cy="107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四、微笑礼仪</a:t>
            </a:r>
            <a:endParaRPr lang="zh-CN" altLang="en-US" dirty="0"/>
          </a:p>
        </p:txBody>
      </p:sp>
      <p:pic>
        <p:nvPicPr>
          <p:cNvPr id="56323" name="内容占位符 4" descr="090502141396745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57225" y="1600200"/>
            <a:ext cx="3638550" cy="4525963"/>
          </a:xfrm>
        </p:spPr>
      </p:pic>
      <p:pic>
        <p:nvPicPr>
          <p:cNvPr id="56324" name="内容占位符 5" descr="beauty00b22cc788719e64f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628775"/>
            <a:ext cx="3697287" cy="44640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梳头的好处</a:t>
            </a:r>
            <a:endParaRPr lang="zh-CN" altLang="zh-CN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79695" cy="4526280"/>
          </a:xfrm>
        </p:spPr>
        <p:txBody>
          <a:bodyPr/>
          <a:p>
            <a:r>
              <a:rPr lang="zh-CN" altLang="en-US" sz="1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中医认为，发为肾之华、血之余，头发的生长与脱落同人的气血盛衰密切相关。古人云：“欲发不脱，梳头千遍。”《黄帝内经》中也建议“一日三篦，发须稠密”。</a:t>
            </a:r>
            <a:r>
              <a:rPr lang="zh-CN" altLang="en-US" sz="1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中国古代的《养生论》中说：“春三月，每朝梳头一二百下。”意思是，春季尤其适合梳头养生。明代《摄生要录》中说：“发多梳，去风明目，不死之道也。”</a:t>
            </a:r>
            <a:endParaRPr lang="zh-CN" altLang="en-US" sz="14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  <a:p>
            <a:r>
              <a:rPr lang="zh-CN" altLang="en-US" sz="1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宋代大文豪苏东坡曾一度脱发，受名医指点后坚持早晚梳头，“梳头百余下，散发卧，熟寝至天明”，不久就阻止了头发脱落。慈禧太后也深知梳头有益养生，她每日命太监梳头百遍，早起和临睡都要梳头，故年过七旬仍青丝满头。</a:t>
            </a:r>
            <a:endParaRPr lang="zh-CN" altLang="en-US" sz="14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lang="zh-CN" altLang="en-US" sz="1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研究表明，梳头时梳齿与头发的频繁接触摩擦，头皮末梢神经受到剌激后可产生电感应，通过大脑皮层，使头部神经得到舒展和松弛，有利于中枢神经的调节，加速血液循环，改善和增强对头皮及脑细胞的血氧供应，消除大脑疲劳，增强脑功能，使人思维敏捷，记忆力增强，从而延缓大脑的衰老。经常梳头，不仅能滋养头皮、防治脱发，还有醒脑、聪耳、明目的作用，可以缓解头痛，消除过度用脑引起的疲劳现象；</a:t>
            </a:r>
            <a:r>
              <a:rPr lang="zh-CN" altLang="en-US" sz="1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坚持梳头对预防感冒、高血压、脑动脉硬化、脑中风、老年性痴呆等病大有裨益。</a:t>
            </a:r>
            <a:endParaRPr lang="zh-CN" altLang="en-US" sz="14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5651500" y="1600200"/>
            <a:ext cx="3035300" cy="4526280"/>
          </a:xfrm>
        </p:spPr>
        <p:txBody>
          <a:bodyPr/>
          <a:p>
            <a:endParaRPr lang="zh-CN" altLang="en-US"/>
          </a:p>
        </p:txBody>
      </p:sp>
      <p:pic>
        <p:nvPicPr>
          <p:cNvPr id="9" name="图片 8" descr="ba6716dae0c4b001887259d1998a74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8035" y="1700530"/>
            <a:ext cx="2663825" cy="43091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i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五、手势礼仪</a:t>
            </a:r>
            <a:endParaRPr lang="zh-CN" altLang="en-US" i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50800" dist="254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手势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手势（即手臂姿态）：是体态语言中最重要的传播媒介，它是通过手臂姿态和手指活动传递信息的。手势作为信息传递方式不仅早于书面语言，也早于有声语言。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手势的作用：一是表示形象，二是表达感情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手势运用得自然、大方、得体，会使人感到既寓意明晰，又含蓄高雅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；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手势的使用要求准确、规范、合乎惯例；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手势禁忌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在介绍某人或为他人指路时不可用手指指指点点，而应使用手掌，四指并拢，掌心向上。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在与人交流中手势不可过多，幅度不宜过大，更不要手舞足蹈，手势要控制在一定的范围内。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切忌在公共场合挠头皮、抓耳挠腮、咬指甲、用手指在桌上乱写乱画等。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3"/>
          </a:xfrm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常用手势一览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254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50" name="内容占位符 6" descr="c9c7bd27fb0dc20ee1a3ec54a8e94926.jpg"/>
          <p:cNvPicPr>
            <a:picLocks noGrp="1" noChangeAspect="1"/>
          </p:cNvPicPr>
          <p:nvPr>
            <p:ph sz="quarter" idx="4"/>
          </p:nvPr>
        </p:nvPicPr>
        <p:blipFill>
          <a:blip r:embed="rId1"/>
          <a:srcRect/>
          <a:stretch>
            <a:fillRect/>
          </a:stretch>
        </p:blipFill>
        <p:spPr>
          <a:xfrm>
            <a:off x="4787900" y="2276475"/>
            <a:ext cx="1009650" cy="1520825"/>
          </a:xfrm>
        </p:spPr>
      </p:pic>
      <p:pic>
        <p:nvPicPr>
          <p:cNvPr id="57351" name="Picture 9" descr="http://i0.sinaimg.cn/dy/c/2008-08-07/d1c060304275812dad6d9d2c33eaca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2276475"/>
            <a:ext cx="1001713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8" descr="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4221163"/>
            <a:ext cx="1787525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3" name="Picture 12" descr="u=1158727352,4210974317&amp;fm=0&amp;gp=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8" y="4149725"/>
            <a:ext cx="1887537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4" name="Picture 9" descr="http://t2.baidu.com/it/u=2969793938,3625042863&amp;fm=51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388" y="2205038"/>
            <a:ext cx="1257300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i="1" dirty="0">
                <a:solidFill>
                  <a:srgbClr val="FF0000"/>
                </a:solidFill>
              </a:rPr>
              <a:t>五、手势礼仪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手势实例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横摆式手势：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常用做“请进”的手势。五指伸直并拢，掌心向上，然后以肘关节为轴，手从腹前抬起向右摆动至身体右前方，同时脚跟并拢，脚尖略开，左手下垂，目视来宾，面带微笑。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直臂式手势：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常用做“请往前走”的手势。五指伸直并拢，掌心向上，屈肘由腹前抬起，手的高度与肩同高，再向要前进的方向伸出前臂。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曲臂式手势：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常用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做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“里边请”的手势。右手五指伸直并拢，从身体的侧前方，由下向上抬起，上臂抬至离开身体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度的高度，然后以肘关节为轴，手臂由体侧向体前左侧摆动成曲臂状。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斜摆式手势：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常用做“请坐”的手势。当请来宾入座时，即要用双手扶椅背将椅子拉出，然后一只手曲臂由前抬起，再以肘关节为轴，前臂由上向下摆动，使手臂向下成一斜线，表示请来宾入座，当来宾在座位前站好，要用双手将椅子往前放到合适的位置，请来宾坐下。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2" name="内容占位符 4" descr="image065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076825" y="2060575"/>
            <a:ext cx="1905000" cy="1409700"/>
          </a:xfrm>
        </p:spPr>
      </p:pic>
      <p:pic>
        <p:nvPicPr>
          <p:cNvPr id="58373" name="图片 6" descr="image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0" y="4005263"/>
            <a:ext cx="14224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4" name="图片 7" descr="6-1-2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88" y="1628775"/>
            <a:ext cx="1312862" cy="2354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Picture 7" descr="6-1-22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5" y="3716338"/>
            <a:ext cx="1204913" cy="216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任务一</a:t>
            </a:r>
            <a:r>
              <a:rPr lang="en-US" altLang="zh-CN" b="1" i="1" dirty="0">
                <a:solidFill>
                  <a:srgbClr val="FF3300"/>
                </a:solidFill>
                <a:sym typeface="+mn-ea"/>
              </a:rPr>
              <a:t>   </a:t>
            </a:r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仪容礼仪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1600" dirty="0"/>
              <a:t>对商务工作者而言，发型要朴实大方。</a:t>
            </a:r>
            <a:r>
              <a:rPr lang="zh-CN" altLang="en-US" sz="1600" u="sng" dirty="0"/>
              <a:t>男士要求：</a:t>
            </a:r>
            <a:endParaRPr lang="zh-CN" altLang="en-US" sz="1600" u="sng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1600" u="sng" dirty="0">
                <a:latin typeface="宋体" panose="02010600030101010101" pitchFamily="2" charset="-122"/>
                <a:ea typeface="宋体" panose="02010600030101010101" pitchFamily="2" charset="-122"/>
              </a:rPr>
              <a:t>前发不覆额，侧发不掩耳，后发不及领。</a:t>
            </a:r>
            <a:endParaRPr lang="zh-CN" altLang="en-US" sz="1600" u="sng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1600" dirty="0"/>
              <a:t>女士要求：</a:t>
            </a:r>
            <a:endParaRPr lang="zh-CN" altLang="en-US" sz="160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女士提倡剪短发，发长不应过肩，刘海不宜过低，不遮住眼睛。如果留有长发，在正式场合和重要场合应梳髻盘头或系扎，不宜披头散发。在正式场合，可剪发、吹发、烫发，但不能染成自然色以外的颜色，也不要过多使用喷彩胶或啫喱水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正式场合和职业场合头发不可滥加装饰。女士若有必要使用发卡、发绳、发带或发箍时，应选黑色、蓝色、棕色，朴实无华，不要插戴色彩艳丽或图案夸张的头饰。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发型反映个人修养和品位，与脸形、体型、年龄、职业和服饰等应和谐统一，做到高雅、干练、大方；应坚持发分男女，反对女扮男装。除非娱乐场合和文娱界人士，任何极端或夸张的发型，都会损害你的形象。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endParaRPr lang="zh-CN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80" name="Picture 7" descr="fbdd25adb1848e044b36d6c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0" y="3857625"/>
            <a:ext cx="157797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9" descr="W020101013473065960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88" y="3857625"/>
            <a:ext cx="176847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7" descr="C:\Users\Administrator\Desktop\e7e6fdf9-a397-4ab8-b5aa-bba4746de98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7763" y="1600200"/>
            <a:ext cx="3419475" cy="21859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906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任务一</a:t>
            </a:r>
            <a:r>
              <a:rPr lang="en-US" altLang="zh-CN" b="1" i="1" dirty="0">
                <a:solidFill>
                  <a:srgbClr val="FF3300"/>
                </a:solidFill>
                <a:sym typeface="+mn-ea"/>
              </a:rPr>
              <a:t>   </a:t>
            </a:r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仪容礼仪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46530"/>
            <a:ext cx="4475480" cy="493522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</a:pPr>
            <a:endParaRPr lang="zh-CN" altLang="en-US" sz="80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accent2"/>
                </a:solidFill>
              </a:rPr>
              <a:t>2</a:t>
            </a:r>
            <a:r>
              <a:rPr lang="zh-CN" altLang="en-US" sz="2000" b="1" dirty="0">
                <a:solidFill>
                  <a:schemeClr val="accent2"/>
                </a:solidFill>
              </a:rPr>
              <a:t>、脸部清洁和化妆</a:t>
            </a:r>
            <a:endParaRPr lang="zh-CN" altLang="en-US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温水润湿脸部；用手由下向上揉搓洗面奶，手指打圈，经鼻两侧至眼眶正反打圈。从上额至颧骨下颌部位，颈部至左右耳根反复打圈，以按摩清洁脸部；温水冲净洗面材料；再用凉水冲净收缩毛孔。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女士在商务场合，面部修饰应以淡妆为主，要根据自己的面部肤色选择化妆品；还应根据自己的脸型和五官的局部特征来进行修饰，以扬长避短，突出自己脸上富有美感之处，以达到化妆的最佳效果（化妆的最高境界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妆成有却无）。女士在化妆时要注意以下几点：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一是要浓淡相宜。根据不同的时间和场合确定化妆的浓淡。上班时间和商务场合应化淡妆，若参加宴会，则可适当化点浓妆。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  <a:buChar char="ß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二是不要当众化妆或补妆。尤其是在男士面前。在商务场合，如需补妆，应到化妆室或者盥洗室进行。同样，在人前照镜子、整理头发、衣服也是失礼的表现。</a:t>
            </a:r>
            <a:endParaRPr lang="zh-CN" altLang="zh-CN" sz="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内容占位符 1"/>
          <p:cNvSpPr/>
          <p:nvPr>
            <p:ph sz="half" idx="2"/>
          </p:nvPr>
        </p:nvSpPr>
        <p:spPr>
          <a:xfrm>
            <a:off x="5012690" y="1699895"/>
            <a:ext cx="3674110" cy="4426585"/>
          </a:xfrm>
        </p:spPr>
        <p:txBody>
          <a:bodyPr/>
          <a:p>
            <a:endParaRPr lang="zh-CN" altLang="en-US"/>
          </a:p>
        </p:txBody>
      </p:sp>
      <p:pic>
        <p:nvPicPr>
          <p:cNvPr id="3" name="图片 2" descr="下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7775" y="1536065"/>
            <a:ext cx="3481070" cy="4454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任务一</a:t>
            </a:r>
            <a:r>
              <a:rPr lang="en-US" altLang="zh-CN" b="1" i="1" dirty="0">
                <a:solidFill>
                  <a:srgbClr val="FF3300"/>
                </a:solidFill>
                <a:sym typeface="+mn-ea"/>
              </a:rPr>
              <a:t>  </a:t>
            </a:r>
            <a:r>
              <a:rPr lang="zh-CN" altLang="en-US" b="1" i="1" dirty="0">
                <a:solidFill>
                  <a:srgbClr val="FF3300"/>
                </a:solidFill>
              </a:rPr>
              <a:t>仪容礼仪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三是不要非议他人的化妆。化妆没有定式，不可对他人评头论足。这是因为由于民族、文化传统、肤色和个人审美情趣的不同，每个人的化妆不可能都一样。如美国一些老太太喜欢把脚趾染得通红；东南亚一些国家妇女喜欢嚼槟榔，因而把牙齿染成黑色等。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对于男士来说，在正式场合可以稍事化妆，但化妆应不露妆痕，不要弄得油头粉面，让人作呕。另外，男士应注意经常剃须及修剪外露的鼻毛，保持面部清洁、口腔清洁，随时保持口气的清新。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风华正茂的学生，青春靓丽，一般不必化妆。女大学生在日常生活中化妆，也未尝不可，但只能淡妆，切忌浓妆艳抹。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50000"/>
              <a:buFont typeface="Wingdings 2" pitchFamily="18" charset="2"/>
            </a:pPr>
            <a:endParaRPr lang="zh-CN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内容占位符 1"/>
          <p:cNvSpPr/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34fae6cd7b899e517ed082e42b9da734c9950d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0290" y="1556385"/>
            <a:ext cx="3625850" cy="4478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长脖子民族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06240" cy="4526280"/>
          </a:xfrm>
        </p:spPr>
        <p:txBody>
          <a:bodyPr/>
          <a:p>
            <a:r>
              <a:rPr lang="zh-CN" altLang="en-US" sz="18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长颈族是由泰国北部与缅甸边界的一个少数民族喀伦族(Karen)的一支巴东(Padaung)族所组成的，只能在湄宏顺镇看的到。长颈族人以脖子长为美。孩子从5-6岁起，就在脖子上套铜圈，一年一个铜圈，使脖子拉长。最长颈者脖子达70厘米。洗浴时，长颈人只能把稻草塞进铜圈内拉锯般擦洗。为了生活，她们套上了沉重的枷锁，向世界展示着残酷的美。如今长颈族人生活在母系社会中，没有人再去探究这种习俗的由来，因为人们已主要把这看成是美丽与财富的象征。</a:t>
            </a:r>
            <a:endParaRPr lang="zh-CN" altLang="en-US" sz="18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lang="en-US" altLang="zh-CN" sz="18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*</a:t>
            </a:r>
            <a:r>
              <a:rPr lang="zh-CN" altLang="en-US" sz="18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（</a:t>
            </a:r>
            <a:r>
              <a:rPr lang="zh-CN" altLang="en-US" sz="18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资料来源于</a:t>
            </a:r>
            <a:r>
              <a:rPr lang="zh-CN" altLang="en-US" sz="18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百度）</a:t>
            </a:r>
            <a:endParaRPr lang="zh-CN" altLang="en-US" sz="18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0765" y="1600200"/>
            <a:ext cx="3836035" cy="4526280"/>
          </a:xfrm>
        </p:spPr>
        <p:txBody>
          <a:bodyPr/>
          <a:p>
            <a:endParaRPr lang="zh-CN" altLang="en-US"/>
          </a:p>
        </p:txBody>
      </p:sp>
      <p:pic>
        <p:nvPicPr>
          <p:cNvPr id="5" name="图片 4" descr="ori_4dc379aa74df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4125" y="1270000"/>
            <a:ext cx="3481070" cy="4707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1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任务一</a:t>
            </a:r>
            <a:r>
              <a:rPr lang="en-US" altLang="zh-CN" b="1" i="1" dirty="0">
                <a:solidFill>
                  <a:srgbClr val="FF3300"/>
                </a:solidFill>
                <a:sym typeface="+mn-ea"/>
              </a:rPr>
              <a:t>  </a:t>
            </a:r>
            <a:r>
              <a:rPr lang="zh-CN" altLang="en-US" b="1" i="1" dirty="0">
                <a:solidFill>
                  <a:srgbClr val="FF3300"/>
                </a:solidFill>
                <a:sym typeface="+mn-ea"/>
              </a:rPr>
              <a:t>仪容礼仪</a:t>
            </a:r>
            <a:endParaRPr lang="zh-CN" altLang="en-US" b="1" i="1" dirty="0">
              <a:solidFill>
                <a:srgbClr val="FF3300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sz="half"/>
          </p:nvPr>
        </p:nvSpPr>
        <p:spPr>
          <a:xfrm>
            <a:off x="457200" y="1600200"/>
            <a:ext cx="4038600" cy="4686300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tx2"/>
              </a:buClr>
              <a:buSzPct val="50000"/>
              <a:buFont typeface="Wingdings 2" pitchFamily="18" charset="2"/>
              <a:defRPr sz="2800"/>
            </a:lvl1pPr>
            <a:lvl2pPr lvl="1">
              <a:buClr>
                <a:schemeClr val="tx2"/>
              </a:buClr>
              <a:buSzPct val="50000"/>
              <a:buFont typeface="Wingdings 2" pitchFamily="18" charset="2"/>
              <a:defRPr sz="2400"/>
            </a:lvl2pPr>
            <a:lvl3pPr lvl="2">
              <a:buClr>
                <a:schemeClr val="tx2"/>
              </a:buClr>
              <a:buSzPct val="50000"/>
              <a:buFont typeface="Wingdings 2" pitchFamily="18" charset="2"/>
              <a:defRPr sz="2000"/>
            </a:lvl3pPr>
            <a:lvl4pPr lvl="3">
              <a:buClr>
                <a:schemeClr val="tx2"/>
              </a:buClr>
              <a:buSzPct val="50000"/>
              <a:buFont typeface="Wingdings 2" pitchFamily="18" charset="2"/>
              <a:defRPr sz="1800"/>
            </a:lvl4pPr>
            <a:lvl5pPr lvl="4">
              <a:buClr>
                <a:schemeClr val="tx2"/>
              </a:buClr>
              <a:buSzPct val="50000"/>
              <a:buFont typeface="Wingdings 2" pitchFamily="18" charset="2"/>
              <a:defRPr sz="1800"/>
            </a:lvl5pPr>
          </a:lstStyle>
          <a:p>
            <a:pPr lvl="0">
              <a:lnSpc>
                <a:spcPct val="90000"/>
              </a:lnSpc>
            </a:pPr>
            <a:r>
              <a:rPr lang="en-US" altLang="zh-CN" sz="2000" b="1" dirty="0">
                <a:solidFill>
                  <a:srgbClr val="FF3300"/>
                </a:solidFill>
              </a:rPr>
              <a:t>3</a:t>
            </a:r>
            <a:r>
              <a:rPr lang="zh-CN" altLang="en-US" sz="2000" b="1" dirty="0">
                <a:solidFill>
                  <a:srgbClr val="FF3300"/>
                </a:solidFill>
              </a:rPr>
              <a:t>、</a:t>
            </a:r>
            <a:r>
              <a:rPr lang="zh-CN" altLang="en-US" sz="2000" dirty="0">
                <a:solidFill>
                  <a:srgbClr val="FF3300"/>
                </a:solidFill>
              </a:rPr>
              <a:t>修眉及画眉</a:t>
            </a:r>
            <a:endParaRPr lang="zh-CN" altLang="en-US" sz="2000" dirty="0">
              <a:solidFill>
                <a:srgbClr val="FF3300"/>
              </a:solidFill>
            </a:endParaRPr>
          </a:p>
          <a:p>
            <a:pPr lvl="0">
              <a:lnSpc>
                <a:spcPct val="90000"/>
              </a:lnSpc>
            </a:pPr>
            <a:r>
              <a:rPr lang="zh-CN" altLang="en-US" sz="2000" b="1" dirty="0"/>
              <a:t>要修出最适合自己轮廓的双眉</a:t>
            </a:r>
            <a:endParaRPr lang="zh-CN" altLang="en-US" sz="2000" dirty="0"/>
          </a:p>
          <a:p>
            <a:pPr lvl="0">
              <a:lnSpc>
                <a:spcPct val="90000"/>
              </a:lnSpc>
            </a:pPr>
            <a:r>
              <a:rPr lang="zh-CN" altLang="en-US" sz="2000" dirty="0">
                <a:ea typeface="仿宋" panose="02010609060101010101" pitchFamily="49" charset="-122"/>
              </a:rPr>
              <a:t>修眉看似简单，事实上，许多人由于眉毛稀疏、断层或左右不对称等问题，而难以修剪出整洁对称的双眉。</a:t>
            </a:r>
            <a:endParaRPr lang="zh-CN" altLang="en-US" sz="2000" dirty="0">
              <a:ea typeface="仿宋" panose="02010609060101010101" pitchFamily="49" charset="-122"/>
            </a:endParaRPr>
          </a:p>
          <a:p>
            <a:pPr lvl="0">
              <a:lnSpc>
                <a:spcPct val="90000"/>
              </a:lnSpc>
            </a:pPr>
            <a:r>
              <a:rPr lang="zh-CN" altLang="en-US" sz="2000" dirty="0">
                <a:ea typeface="仿宋" panose="02010609060101010101" pitchFamily="49" charset="-122"/>
              </a:rPr>
              <a:t>在修眉之前，建议先对着镜子观察自己的眉毛状况，再仔细地去修整。在修剪的时候一定要慢慢进行，一旦失手，被修剪掉的眉毛可是不会那么快长出来的。</a:t>
            </a:r>
            <a:r>
              <a:rPr lang="zh-CN" altLang="en-US" sz="2000" dirty="0"/>
              <a:t>　　</a:t>
            </a:r>
            <a:endParaRPr lang="zh-CN" altLang="en-US" sz="2000" dirty="0"/>
          </a:p>
        </p:txBody>
      </p:sp>
      <p:sp>
        <p:nvSpPr>
          <p:cNvPr id="27652" name="Rectangle 12"/>
          <p:cNvSpPr>
            <a:spLocks noGrp="1"/>
          </p:cNvSpPr>
          <p:nvPr>
            <p:ph type="body" sz="half"/>
          </p:nvPr>
        </p:nvSpPr>
        <p:spPr>
          <a:xfrm>
            <a:off x="4643438" y="1844675"/>
            <a:ext cx="3884612" cy="4276725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tx2"/>
              </a:buClr>
              <a:buSzPct val="50000"/>
              <a:buFont typeface="Wingdings 2" pitchFamily="18" charset="2"/>
              <a:defRPr sz="2800"/>
            </a:lvl1pPr>
            <a:lvl2pPr lvl="1">
              <a:buClr>
                <a:schemeClr val="tx2"/>
              </a:buClr>
              <a:buSzPct val="50000"/>
              <a:buFont typeface="Wingdings 2" pitchFamily="18" charset="2"/>
              <a:defRPr sz="2400"/>
            </a:lvl2pPr>
            <a:lvl3pPr lvl="2">
              <a:buClr>
                <a:schemeClr val="tx2"/>
              </a:buClr>
              <a:buSzPct val="50000"/>
              <a:buFont typeface="Wingdings 2" pitchFamily="18" charset="2"/>
              <a:defRPr sz="2000"/>
            </a:lvl3pPr>
            <a:lvl4pPr lvl="3">
              <a:buClr>
                <a:schemeClr val="tx2"/>
              </a:buClr>
              <a:buSzPct val="50000"/>
              <a:buFont typeface="Wingdings 2" pitchFamily="18" charset="2"/>
              <a:defRPr sz="1800"/>
            </a:lvl4pPr>
            <a:lvl5pPr lvl="4">
              <a:buClr>
                <a:schemeClr val="tx2"/>
              </a:buClr>
              <a:buSzPct val="50000"/>
              <a:buFont typeface="Wingdings 2" pitchFamily="18" charset="2"/>
              <a:defRPr sz="1800"/>
            </a:lvl5pPr>
          </a:lstStyle>
          <a:p>
            <a:pPr lvl="0" algn="ctr">
              <a:lnSpc>
                <a:spcPct val="90000"/>
              </a:lnSpc>
            </a:pPr>
            <a:r>
              <a:rPr lang="zh-CN" altLang="en-US" sz="3200" b="1" dirty="0"/>
              <a:t>近试上张水部</a:t>
            </a:r>
            <a:endParaRPr lang="zh-CN" altLang="en-US" sz="3200" b="1" dirty="0"/>
          </a:p>
          <a:p>
            <a:pPr lvl="0" algn="ctr">
              <a:lnSpc>
                <a:spcPct val="90000"/>
              </a:lnSpc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  朱庆馀 （唐）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 algn="ctr">
              <a:lnSpc>
                <a:spcPct val="90000"/>
              </a:lnSpc>
              <a:buNone/>
            </a:pPr>
            <a:r>
              <a:rPr lang="zh-CN" altLang="en-US" dirty="0"/>
              <a:t>    洞房昨夜停红烛，</a:t>
            </a:r>
            <a:endParaRPr lang="zh-CN" altLang="en-US" dirty="0"/>
          </a:p>
          <a:p>
            <a:pPr lvl="0" algn="ctr">
              <a:lnSpc>
                <a:spcPct val="90000"/>
              </a:lnSpc>
              <a:buNone/>
            </a:pPr>
            <a:r>
              <a:rPr lang="zh-CN" altLang="en-US" dirty="0"/>
              <a:t>    待晓堂前拜舅姑。</a:t>
            </a:r>
            <a:endParaRPr lang="zh-CN" altLang="en-US" dirty="0"/>
          </a:p>
          <a:p>
            <a:pPr lvl="0" algn="ctr">
              <a:lnSpc>
                <a:spcPct val="90000"/>
              </a:lnSpc>
              <a:buNone/>
            </a:pPr>
            <a:r>
              <a:rPr lang="zh-CN" altLang="en-US" dirty="0"/>
              <a:t>    妆罢低声问夫婿，</a:t>
            </a:r>
            <a:endParaRPr lang="zh-CN" altLang="en-US" dirty="0"/>
          </a:p>
          <a:p>
            <a:pPr lvl="0" algn="ctr">
              <a:lnSpc>
                <a:spcPct val="90000"/>
              </a:lnSpc>
              <a:buNone/>
            </a:pPr>
            <a:r>
              <a:rPr lang="zh-CN" altLang="en-US" dirty="0"/>
              <a:t>    画眉深浅入时无？</a:t>
            </a:r>
            <a:endParaRPr lang="zh-CN" altLang="en-US" dirty="0"/>
          </a:p>
          <a:p>
            <a:pPr lvl="0" algn="ctr">
              <a:lnSpc>
                <a:spcPct val="90000"/>
              </a:lnSpc>
              <a:buNone/>
            </a:pPr>
            <a:r>
              <a:rPr lang="en-US" altLang="zh-CN" dirty="0"/>
              <a:t>  (</a:t>
            </a:r>
            <a:r>
              <a:rPr lang="zh-CN" altLang="en-US" sz="1400" dirty="0">
                <a:solidFill>
                  <a:srgbClr val="FF0000"/>
                </a:solidFill>
              </a:rPr>
              <a:t>了解这首诗的字面含义和蕴藏</a:t>
            </a:r>
            <a:r>
              <a:rPr lang="zh-CN" altLang="en-US" sz="1400" dirty="0">
                <a:solidFill>
                  <a:srgbClr val="FF0000"/>
                </a:solidFill>
              </a:rPr>
              <a:t>本义</a:t>
            </a:r>
            <a:r>
              <a:rPr lang="zh-CN" altLang="en-US" dirty="0"/>
              <a:t>）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088,&quot;width&quot;:4934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0364f174-08be-4b3c-a048-3c35dfdcd75a"/>
  <p:tag name="COMMONDATA" val="eyJoZGlkIjoiZTlkN2U2ZTY2MjE5NTg3MTVjYjljNGQzZDExYzE3YzQifQ==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9277</Words>
  <Application>WPS 演示</Application>
  <PresentationFormat>全屏显示(4:3)</PresentationFormat>
  <Paragraphs>322</Paragraphs>
  <Slides>41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5" baseType="lpstr">
      <vt:lpstr>Arial</vt:lpstr>
      <vt:lpstr>宋体</vt:lpstr>
      <vt:lpstr>Wingdings</vt:lpstr>
      <vt:lpstr>Franklin Gothic Medium</vt:lpstr>
      <vt:lpstr>微软雅黑</vt:lpstr>
      <vt:lpstr>Wingdings 2</vt:lpstr>
      <vt:lpstr>Wingdings</vt:lpstr>
      <vt:lpstr>Arial</vt:lpstr>
      <vt:lpstr>黑体</vt:lpstr>
      <vt:lpstr>仿宋</vt:lpstr>
      <vt:lpstr>Franklin Gothic Book</vt:lpstr>
      <vt:lpstr>Arial Unicode MS</vt:lpstr>
      <vt:lpstr>Wingdings 2</vt:lpstr>
      <vt:lpstr>暗香扑面</vt:lpstr>
      <vt:lpstr>项目二    仪容仪姿礼仪</vt:lpstr>
      <vt:lpstr>任务一   仪容礼仪</vt:lpstr>
      <vt:lpstr>任务一   仪容礼仪</vt:lpstr>
      <vt:lpstr>梳头的好处</vt:lpstr>
      <vt:lpstr>任务一   仪容礼仪</vt:lpstr>
      <vt:lpstr>任务一   仪容礼仪</vt:lpstr>
      <vt:lpstr>任务一  仪容礼仪</vt:lpstr>
      <vt:lpstr>长脖子民族</vt:lpstr>
      <vt:lpstr>任务一  仪容礼仪</vt:lpstr>
      <vt:lpstr>任务一  仪容礼仪</vt:lpstr>
      <vt:lpstr>PowerPoint 演示文稿</vt:lpstr>
      <vt:lpstr>杨紫的眉型</vt:lpstr>
      <vt:lpstr>张天爱的眉型</vt:lpstr>
      <vt:lpstr>倪妮的眉型</vt:lpstr>
      <vt:lpstr>刘涛的眉型</vt:lpstr>
      <vt:lpstr>宋慧乔的眉型</vt:lpstr>
      <vt:lpstr>思考</vt:lpstr>
      <vt:lpstr>任务一  仪容礼仪</vt:lpstr>
      <vt:lpstr>任务一  仪容礼仪</vt:lpstr>
      <vt:lpstr>PowerPoint 演示文稿</vt:lpstr>
      <vt:lpstr>任务二   仪姿礼仪</vt:lpstr>
      <vt:lpstr>二、仪姿礼仪</vt:lpstr>
      <vt:lpstr>女士站姿</vt:lpstr>
      <vt:lpstr>不良站姿</vt:lpstr>
      <vt:lpstr>男士站姿</vt:lpstr>
      <vt:lpstr>二、仪姿礼仪</vt:lpstr>
      <vt:lpstr>二、仪姿礼仪</vt:lpstr>
      <vt:lpstr>二、仪姿礼仪</vt:lpstr>
      <vt:lpstr>二、仪姿礼仪</vt:lpstr>
      <vt:lpstr>二、仪姿礼仪</vt:lpstr>
      <vt:lpstr>二、仪姿礼仪</vt:lpstr>
      <vt:lpstr>比一比，找一找，说一说</vt:lpstr>
      <vt:lpstr>二、仪姿礼仪</vt:lpstr>
      <vt:lpstr>二、仪姿礼仪</vt:lpstr>
      <vt:lpstr>二、仪姿礼仪</vt:lpstr>
      <vt:lpstr>三、眼神礼仪</vt:lpstr>
      <vt:lpstr>三、眼神礼仪</vt:lpstr>
      <vt:lpstr>四、微笑礼仪</vt:lpstr>
      <vt:lpstr>四、微笑礼仪</vt:lpstr>
      <vt:lpstr>五、手势礼仪</vt:lpstr>
      <vt:lpstr>五、手势礼仪</vt:lpstr>
    </vt:vector>
  </TitlesOfParts>
  <Company>GHOST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仪容仪态礼仪</dc:title>
  <dc:creator>system</dc:creator>
  <cp:lastModifiedBy>米米果果</cp:lastModifiedBy>
  <cp:revision>107</cp:revision>
  <dcterms:created xsi:type="dcterms:W3CDTF">2012-02-10T15:39:00Z</dcterms:created>
  <dcterms:modified xsi:type="dcterms:W3CDTF">2023-07-21T06:50:05Z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B5627BD73F584D8DB00A3D7B080D62F9</vt:lpwstr>
  </property>
</Properties>
</file>