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  <p:sldId id="279" r:id="rId4"/>
    <p:sldId id="284" r:id="rId5"/>
    <p:sldId id="285" r:id="rId6"/>
    <p:sldId id="286" r:id="rId7"/>
    <p:sldId id="287" r:id="rId8"/>
    <p:sldId id="28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553720"/>
            <a:ext cx="9144000" cy="798195"/>
          </a:xfrm>
        </p:spPr>
        <p:txBody>
          <a:bodyPr>
            <a:normAutofit fontScale="90000"/>
          </a:bodyPr>
          <a:p>
            <a:r>
              <a:rPr lang="zh-CN" altLang="en-US"/>
              <a:t>一、形态特征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51180" y="1351280"/>
            <a:ext cx="10993755" cy="5306060"/>
          </a:xfrm>
        </p:spPr>
        <p:txBody>
          <a:bodyPr>
            <a:noAutofit/>
          </a:bodyPr>
          <a:p>
            <a:pPr algn="l"/>
            <a:r>
              <a:rPr lang="zh-CN" altLang="en-US" sz="2800"/>
              <a:t>别名：黄栀子、山栀、白蟾</a:t>
            </a:r>
            <a:endParaRPr lang="zh-CN" altLang="en-US" sz="2800"/>
          </a:p>
          <a:p>
            <a:pPr algn="l"/>
            <a:r>
              <a:rPr lang="en-US" altLang="zh-CN" sz="2800"/>
              <a:t>1</a:t>
            </a:r>
            <a:r>
              <a:rPr lang="zh-CN" altLang="en-US" sz="2800"/>
              <a:t>、常绿灌木、高达</a:t>
            </a:r>
            <a:r>
              <a:rPr lang="en-US" altLang="zh-CN" sz="2800"/>
              <a:t>2</a:t>
            </a:r>
            <a:r>
              <a:rPr lang="zh-CN" altLang="en-US" sz="2800"/>
              <a:t>米</a:t>
            </a:r>
            <a:endParaRPr lang="zh-CN" altLang="en-US" sz="2800"/>
          </a:p>
          <a:p>
            <a:pPr algn="l"/>
            <a:r>
              <a:rPr lang="en-US" altLang="zh-CN" sz="2800"/>
              <a:t>2</a:t>
            </a:r>
            <a:r>
              <a:rPr lang="zh-CN" altLang="en-US" sz="2800"/>
              <a:t>、叶对生或</a:t>
            </a:r>
            <a:r>
              <a:rPr lang="en-US" altLang="zh-CN" sz="2800"/>
              <a:t>3</a:t>
            </a:r>
            <a:r>
              <a:rPr lang="zh-CN" altLang="en-US" sz="2800"/>
              <a:t>叶轮生，叶片革质，长椭圆形或卵状披针形，全缘</a:t>
            </a:r>
            <a:endParaRPr lang="zh-CN" altLang="en-US" sz="2800"/>
          </a:p>
          <a:p>
            <a:pPr algn="l"/>
            <a:r>
              <a:rPr lang="en-US" altLang="zh-CN" sz="2800"/>
              <a:t>3</a:t>
            </a:r>
            <a:r>
              <a:rPr lang="zh-CN" altLang="en-US" sz="2800"/>
              <a:t>、托叶</a:t>
            </a:r>
            <a:r>
              <a:rPr lang="en-US" altLang="zh-CN" sz="2800"/>
              <a:t>2</a:t>
            </a:r>
            <a:r>
              <a:rPr lang="zh-CN" altLang="en-US" sz="2800"/>
              <a:t>片，通常连合成筒状包围小枝</a:t>
            </a:r>
            <a:endParaRPr lang="zh-CN" altLang="en-US" sz="2800"/>
          </a:p>
          <a:p>
            <a:pPr algn="l"/>
            <a:r>
              <a:rPr lang="en-US" altLang="zh-CN" sz="2800"/>
              <a:t>4</a:t>
            </a:r>
            <a:r>
              <a:rPr lang="zh-CN" altLang="en-US" sz="2800"/>
              <a:t>、花单生于枝端或叶腋，白色，芳香</a:t>
            </a:r>
            <a:endParaRPr lang="zh-CN" altLang="en-US" sz="2800"/>
          </a:p>
          <a:p>
            <a:pPr algn="l"/>
            <a:r>
              <a:rPr lang="en-US" altLang="zh-CN" sz="2800"/>
              <a:t>5</a:t>
            </a:r>
            <a:r>
              <a:rPr lang="zh-CN" altLang="en-US" sz="2800"/>
              <a:t>、花萼绿色，圆筒状</a:t>
            </a:r>
            <a:endParaRPr lang="zh-CN" altLang="en-US" sz="2800"/>
          </a:p>
          <a:p>
            <a:pPr algn="l"/>
            <a:r>
              <a:rPr lang="en-US" altLang="zh-CN" sz="2800"/>
              <a:t>6</a:t>
            </a:r>
            <a:r>
              <a:rPr lang="zh-CN" altLang="en-US" sz="2800"/>
              <a:t>、花冠高脚碟状，裂片</a:t>
            </a:r>
            <a:r>
              <a:rPr lang="en-US" altLang="zh-CN" sz="2800"/>
              <a:t>5</a:t>
            </a:r>
            <a:r>
              <a:rPr lang="zh-CN" altLang="en-US" sz="2800"/>
              <a:t>或更多</a:t>
            </a:r>
            <a:endParaRPr lang="zh-CN" altLang="en-US" sz="2800"/>
          </a:p>
          <a:p>
            <a:pPr algn="l"/>
            <a:r>
              <a:rPr lang="en-US" altLang="zh-CN" sz="2800"/>
              <a:t>7</a:t>
            </a:r>
            <a:r>
              <a:rPr lang="zh-CN" altLang="en-US" sz="2800"/>
              <a:t>、花期</a:t>
            </a:r>
            <a:r>
              <a:rPr lang="en-US" altLang="zh-CN" sz="2800"/>
              <a:t>5-7</a:t>
            </a:r>
            <a:r>
              <a:rPr lang="zh-CN" altLang="en-US" sz="2800"/>
              <a:t>月，果期</a:t>
            </a:r>
            <a:r>
              <a:rPr lang="en-US" altLang="zh-CN" sz="2800"/>
              <a:t>8-11</a:t>
            </a:r>
            <a:r>
              <a:rPr lang="zh-CN" altLang="en-US" sz="2800"/>
              <a:t>月</a:t>
            </a:r>
            <a:endParaRPr lang="zh-CN" altLang="en-US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553720"/>
            <a:ext cx="9144000" cy="798195"/>
          </a:xfrm>
        </p:spPr>
        <p:txBody>
          <a:bodyPr>
            <a:normAutofit fontScale="90000"/>
          </a:bodyPr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51180" y="1634490"/>
            <a:ext cx="10993755" cy="4548505"/>
          </a:xfrm>
        </p:spPr>
        <p:txBody>
          <a:bodyPr/>
          <a:p>
            <a:pPr algn="l"/>
            <a:endParaRPr lang="en-US" altLang="zh-CN" sz="2800"/>
          </a:p>
          <a:p>
            <a:pPr algn="l"/>
            <a:endParaRPr lang="zh-CN" altLang="en-US" sz="28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3800" y="609600"/>
            <a:ext cx="4001135" cy="58775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80" y="199390"/>
            <a:ext cx="6535420" cy="62877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530860"/>
            <a:ext cx="9144000" cy="798195"/>
          </a:xfrm>
        </p:spPr>
        <p:txBody>
          <a:bodyPr>
            <a:normAutofit fontScale="90000"/>
          </a:bodyPr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51180" y="1634490"/>
            <a:ext cx="10993755" cy="4548505"/>
          </a:xfrm>
        </p:spPr>
        <p:txBody>
          <a:bodyPr/>
          <a:p>
            <a:pPr algn="l"/>
            <a:endParaRPr lang="en-US" altLang="zh-CN" sz="2800"/>
          </a:p>
          <a:p>
            <a:pPr algn="l"/>
            <a:endParaRPr lang="zh-CN" altLang="en-US" sz="28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306070"/>
            <a:ext cx="5151120" cy="4994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300" y="1329055"/>
            <a:ext cx="6129655" cy="49155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553720"/>
            <a:ext cx="9144000" cy="798195"/>
          </a:xfrm>
        </p:spPr>
        <p:txBody>
          <a:bodyPr>
            <a:normAutofit fontScale="90000"/>
          </a:bodyPr>
          <a:p>
            <a:r>
              <a:rPr lang="zh-CN" altLang="en-US"/>
              <a:t>二、分布与习性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51180" y="1634490"/>
            <a:ext cx="10993755" cy="4548505"/>
          </a:xfrm>
        </p:spPr>
        <p:txBody>
          <a:bodyPr/>
          <a:p>
            <a:pPr algn="l"/>
            <a:endParaRPr lang="en-US" altLang="zh-CN" sz="2800"/>
          </a:p>
          <a:p>
            <a:pPr algn="l"/>
            <a:r>
              <a:rPr lang="en-US" altLang="zh-CN" sz="2800"/>
              <a:t>1</a:t>
            </a:r>
            <a:r>
              <a:rPr lang="zh-CN" altLang="en-US" sz="2800"/>
              <a:t>、分布于我国中部及东南部地区</a:t>
            </a:r>
            <a:endParaRPr lang="zh-CN" altLang="en-US" sz="2800"/>
          </a:p>
          <a:p>
            <a:pPr algn="l"/>
            <a:r>
              <a:rPr lang="en-US" altLang="zh-CN" sz="2800"/>
              <a:t>2</a:t>
            </a:r>
            <a:r>
              <a:rPr lang="zh-CN" altLang="en-US" sz="2800"/>
              <a:t>、喜温暖湿润的气候，喜阳光但又不能经受强烈阳光照射</a:t>
            </a:r>
            <a:endParaRPr lang="zh-CN" altLang="en-US" sz="2800"/>
          </a:p>
          <a:p>
            <a:pPr algn="l"/>
            <a:r>
              <a:rPr lang="en-US" altLang="zh-CN" sz="2800"/>
              <a:t>3</a:t>
            </a:r>
            <a:r>
              <a:rPr lang="zh-CN" altLang="en-US" sz="2800"/>
              <a:t>、喜轻黏性酸性土壤</a:t>
            </a:r>
            <a:endParaRPr lang="zh-CN" altLang="en-US" sz="2800"/>
          </a:p>
          <a:p>
            <a:pPr algn="l"/>
            <a:endParaRPr lang="zh-CN" altLang="en-US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553720"/>
            <a:ext cx="9144000" cy="798195"/>
          </a:xfrm>
        </p:spPr>
        <p:txBody>
          <a:bodyPr>
            <a:normAutofit fontScale="90000"/>
          </a:bodyPr>
          <a:p>
            <a:r>
              <a:rPr lang="zh-CN" altLang="en-US"/>
              <a:t>三、繁殖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51180" y="1634490"/>
            <a:ext cx="10993755" cy="4548505"/>
          </a:xfrm>
        </p:spPr>
        <p:txBody>
          <a:bodyPr/>
          <a:p>
            <a:pPr algn="l"/>
            <a:endParaRPr lang="en-US" altLang="zh-CN" sz="2800"/>
          </a:p>
          <a:p>
            <a:pPr algn="l"/>
            <a:r>
              <a:rPr lang="en-US" altLang="zh-CN" sz="2800"/>
              <a:t>1</a:t>
            </a:r>
            <a:r>
              <a:rPr lang="zh-CN" altLang="en-US" sz="2800"/>
              <a:t>、播种繁殖：用的不多，因为在北方不易结种</a:t>
            </a:r>
            <a:endParaRPr lang="zh-CN" altLang="en-US" sz="2800"/>
          </a:p>
          <a:p>
            <a:pPr algn="l"/>
            <a:r>
              <a:rPr lang="en-US" altLang="zh-CN" sz="2800"/>
              <a:t>2</a:t>
            </a:r>
            <a:r>
              <a:rPr lang="zh-CN" altLang="en-US" sz="2800"/>
              <a:t>、扦插：春插和秋插，容易生根成活</a:t>
            </a:r>
            <a:endParaRPr lang="zh-CN" altLang="en-US" sz="2800"/>
          </a:p>
          <a:p>
            <a:pPr algn="l"/>
            <a:r>
              <a:rPr lang="en-US" altLang="zh-CN" sz="2800"/>
              <a:t>3</a:t>
            </a:r>
            <a:r>
              <a:rPr lang="zh-CN" altLang="en-US" sz="2800"/>
              <a:t>、压条：清明前后或梅雨季节进行</a:t>
            </a:r>
            <a:endParaRPr lang="zh-CN" altLang="en-US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553720"/>
            <a:ext cx="9144000" cy="798195"/>
          </a:xfrm>
        </p:spPr>
        <p:txBody>
          <a:bodyPr>
            <a:normAutofit fontScale="90000"/>
          </a:bodyPr>
          <a:p>
            <a:r>
              <a:rPr lang="zh-CN" altLang="en-US"/>
              <a:t>四、园林应用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51180" y="1634490"/>
            <a:ext cx="10993755" cy="4548505"/>
          </a:xfrm>
        </p:spPr>
        <p:txBody>
          <a:bodyPr/>
          <a:p>
            <a:pPr algn="l"/>
            <a:endParaRPr lang="en-US" altLang="zh-CN" sz="2800"/>
          </a:p>
          <a:p>
            <a:pPr algn="l"/>
            <a:r>
              <a:rPr lang="en-US" altLang="zh-CN" sz="2800"/>
              <a:t>1</a:t>
            </a:r>
            <a:r>
              <a:rPr lang="zh-CN" altLang="en-US" sz="2800"/>
              <a:t>、叶色亮绿、四季常青，花大洁白、芳香馥郁，为良好的绿化、美化、香化的材料</a:t>
            </a:r>
            <a:endParaRPr lang="zh-CN" altLang="en-US" sz="2800"/>
          </a:p>
          <a:p>
            <a:pPr algn="l"/>
            <a:r>
              <a:rPr lang="en-US" altLang="zh-CN" sz="2800"/>
              <a:t>2</a:t>
            </a:r>
            <a:r>
              <a:rPr lang="zh-CN" altLang="en-US" sz="2800"/>
              <a:t>、可丛植或片植于各类绿地中</a:t>
            </a:r>
            <a:endParaRPr lang="zh-CN" altLang="en-US" sz="2800"/>
          </a:p>
          <a:p>
            <a:pPr algn="l"/>
            <a:r>
              <a:rPr lang="en-US" altLang="zh-CN" sz="2800"/>
              <a:t>3</a:t>
            </a:r>
            <a:r>
              <a:rPr lang="zh-CN" altLang="en-US" sz="2800"/>
              <a:t>、可做花篱或盆栽</a:t>
            </a:r>
            <a:endParaRPr lang="zh-CN" altLang="en-US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652260" y="1039495"/>
            <a:ext cx="4701540" cy="5626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65125"/>
            <a:ext cx="6010275" cy="52698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WPS 演示</Application>
  <PresentationFormat>宽屏</PresentationFormat>
  <Paragraphs>38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宋体</vt:lpstr>
      <vt:lpstr>Wingdings</vt:lpstr>
      <vt:lpstr>Calibri Light</vt:lpstr>
      <vt:lpstr>Calibri</vt:lpstr>
      <vt:lpstr>微软雅黑</vt:lpstr>
      <vt:lpstr>黑体</vt:lpstr>
      <vt:lpstr>Arial Unicode MS</vt:lpstr>
      <vt:lpstr>Arial Narrow</vt:lpstr>
      <vt:lpstr>Wingdings 2</vt:lpstr>
      <vt:lpstr>MingLiU</vt:lpstr>
      <vt:lpstr>Office 主题</vt:lpstr>
      <vt:lpstr>一、形态特征</vt:lpstr>
      <vt:lpstr>二、分布与习性</vt:lpstr>
      <vt:lpstr>二、分布与习性</vt:lpstr>
      <vt:lpstr>二、分布与习性</vt:lpstr>
      <vt:lpstr>二、分布与习性</vt:lpstr>
      <vt:lpstr>二、分布与习性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26</cp:revision>
  <dcterms:created xsi:type="dcterms:W3CDTF">2015-05-05T08:02:00Z</dcterms:created>
  <dcterms:modified xsi:type="dcterms:W3CDTF">2018-06-11T09:28:13Z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2052-10.1.0.7245</vt:lpwstr>
  </property>
</Properties>
</file>