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3"/>
    <p:sldId id="287" r:id="rId4"/>
    <p:sldId id="288" r:id="rId5"/>
    <p:sldId id="289" r:id="rId6"/>
    <p:sldId id="290" r:id="rId7"/>
    <p:sldId id="291" r:id="rId8"/>
    <p:sldId id="296" r:id="rId9"/>
    <p:sldId id="294" r:id="rId10"/>
    <p:sldId id="295" r:id="rId11"/>
    <p:sldId id="297" r:id="rId12"/>
    <p:sldId id="298" r:id="rId13"/>
    <p:sldId id="299" r:id="rId14"/>
    <p:sldId id="292" r:id="rId15"/>
    <p:sldId id="301" r:id="rId16"/>
    <p:sldId id="302" r:id="rId17"/>
    <p:sldId id="303" r:id="rId18"/>
    <p:sldId id="313" r:id="rId19"/>
    <p:sldId id="304" r:id="rId20"/>
    <p:sldId id="307" r:id="rId21"/>
    <p:sldId id="308" r:id="rId22"/>
    <p:sldId id="309" r:id="rId23"/>
    <p:sldId id="315" r:id="rId24"/>
    <p:sldId id="310" r:id="rId25"/>
    <p:sldId id="314" r:id="rId26"/>
    <p:sldId id="311" r:id="rId27"/>
    <p:sldId id="312" r:id="rId28"/>
    <p:sldId id="316" r:id="rId29"/>
    <p:sldId id="306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296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火炬树</a:t>
            </a:r>
            <a:endParaRPr lang="zh-CN" altLang="en-US" dirty="0"/>
          </a:p>
        </p:txBody>
      </p:sp>
      <p:sp>
        <p:nvSpPr>
          <p:cNvPr id="41986" name="文本占位符 29698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dirty="0"/>
              <a:t>科属：漆树科盐肤木属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标题 4710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51202" name="文本占位符 47106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51203" name="图片 47108" descr="t0196717ea4fac7aab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524000"/>
            <a:ext cx="5943600" cy="3951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481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52226" name="文本占位符 48130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52227" name="图片 48132" descr="t01b53671b360d332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1524000"/>
            <a:ext cx="5791200" cy="3706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标题 4915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53250" name="文本占位符 49154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53251" name="图片 49156" descr="t0108fd630f48f998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219200"/>
            <a:ext cx="6019800" cy="4500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标题 419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54274" name="文本占位符 41986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54275" name="图片 41988" descr="t017ee854cca73f67b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447800"/>
            <a:ext cx="6477000" cy="424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标题 5120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柽柳</a:t>
            </a:r>
            <a:endParaRPr lang="en-US" altLang="zh-CN"/>
          </a:p>
        </p:txBody>
      </p:sp>
      <p:sp>
        <p:nvSpPr>
          <p:cNvPr id="56322" name="文本占位符 51202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dirty="0"/>
              <a:t>柽柳科柽柳属</a:t>
            </a:r>
            <a:endParaRPr lang="zh-CN" altLang="en-US" dirty="0"/>
          </a:p>
          <a:p>
            <a:r>
              <a:rPr lang="zh-CN" altLang="en-US" dirty="0"/>
              <a:t>别名：三春柳、西湖柳、观音柳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标题 5222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形态特征</a:t>
            </a:r>
            <a:endParaRPr lang="zh-CN" altLang="en-US" dirty="0"/>
          </a:p>
        </p:txBody>
      </p:sp>
      <p:sp>
        <p:nvSpPr>
          <p:cNvPr id="57346" name="文本占位符 52226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sz="2800" dirty="0"/>
              <a:t>灌木或小乔木，高</a:t>
            </a:r>
            <a:r>
              <a:rPr lang="en-US" altLang="zh-CN" sz="2800" dirty="0"/>
              <a:t>5-7</a:t>
            </a:r>
            <a:r>
              <a:rPr lang="zh-CN" altLang="en-US" sz="2800" dirty="0"/>
              <a:t>米</a:t>
            </a:r>
            <a:endParaRPr lang="zh-CN" altLang="en-US" sz="2800" dirty="0"/>
          </a:p>
          <a:p>
            <a:r>
              <a:rPr lang="zh-CN" altLang="en-US" sz="2800" dirty="0"/>
              <a:t>树皮红褐色，枝细长而常下垂，带紫色</a:t>
            </a:r>
            <a:endParaRPr lang="zh-CN" altLang="en-US" sz="2800" dirty="0"/>
          </a:p>
          <a:p>
            <a:r>
              <a:rPr lang="zh-CN" altLang="en-US" sz="2800" dirty="0"/>
              <a:t>叶卵状披针形，叶端尖，叶背有隆起的脊</a:t>
            </a:r>
            <a:endParaRPr lang="zh-CN" altLang="en-US" sz="2800" dirty="0"/>
          </a:p>
          <a:p>
            <a:r>
              <a:rPr lang="zh-CN" altLang="en-US" sz="2800" dirty="0"/>
              <a:t>总状花序侧生于去年生枝上者春季开花；当年生枝条上的夏、秋季开花</a:t>
            </a:r>
            <a:endParaRPr lang="zh-CN" altLang="en-US" sz="2800" dirty="0"/>
          </a:p>
          <a:p>
            <a:r>
              <a:rPr lang="zh-CN" altLang="en-US" sz="2800" dirty="0"/>
              <a:t>花粉红色，苞片条状钻形，萼片、花瓣及雄蕊各为</a:t>
            </a:r>
            <a:r>
              <a:rPr lang="en-US" altLang="zh-CN" sz="2800"/>
              <a:t>5</a:t>
            </a:r>
            <a:endParaRPr lang="en-US" altLang="zh-CN" sz="2800"/>
          </a:p>
          <a:p>
            <a:r>
              <a:rPr lang="zh-CN" altLang="en-US" sz="2800" dirty="0"/>
              <a:t>蒴果</a:t>
            </a:r>
            <a:r>
              <a:rPr lang="en-US" altLang="zh-CN" sz="2800" dirty="0"/>
              <a:t>3</a:t>
            </a:r>
            <a:r>
              <a:rPr lang="zh-CN" altLang="en-US" sz="2800" dirty="0"/>
              <a:t>裂</a:t>
            </a:r>
            <a:endParaRPr lang="zh-CN" altLang="en-US" sz="2800" dirty="0"/>
          </a:p>
          <a:p>
            <a:r>
              <a:rPr lang="zh-CN" altLang="en-US" sz="2800" dirty="0"/>
              <a:t>花期</a:t>
            </a:r>
            <a:r>
              <a:rPr lang="en-US" altLang="zh-CN" sz="2800" dirty="0"/>
              <a:t>5-8</a:t>
            </a:r>
            <a:r>
              <a:rPr lang="zh-CN" altLang="en-US" sz="2800" dirty="0"/>
              <a:t>月，果</a:t>
            </a:r>
            <a:r>
              <a:rPr lang="en-US" altLang="zh-CN" sz="2800" dirty="0"/>
              <a:t>10</a:t>
            </a:r>
            <a:r>
              <a:rPr lang="zh-CN" altLang="en-US" sz="2800" dirty="0"/>
              <a:t>月成熟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标题 5324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pic>
        <p:nvPicPr>
          <p:cNvPr id="2" name="内容占位符 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9515" y="790575"/>
            <a:ext cx="6744970" cy="49383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标题 634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59394" name="文本占位符 63490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59395" name="图片 63492" descr="30c40e020f63f81f-0449e041d1859f88-e678372259cebd4bf91cadacb3fc6658_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1219200"/>
            <a:ext cx="6477000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标题 5427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pic>
        <p:nvPicPr>
          <p:cNvPr id="2" name="内容占位符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1047750"/>
            <a:ext cx="5902325" cy="47275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标题 573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61442" name="文本占位符 57346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61443" name="图片 57348" descr="2a148f285d4b210c-64a4330d679d4a0a-3ca5f2d8b658305469afe341ff93e3e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219200"/>
            <a:ext cx="5715000" cy="465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368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形态特征</a:t>
            </a:r>
            <a:endParaRPr lang="zh-CN" altLang="en-US" dirty="0"/>
          </a:p>
        </p:txBody>
      </p:sp>
      <p:sp>
        <p:nvSpPr>
          <p:cNvPr id="43010" name="文本占位符 36866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dirty="0"/>
              <a:t>落叶灌木或小乔木，高达</a:t>
            </a:r>
            <a:r>
              <a:rPr lang="en-US" altLang="zh-CN" dirty="0"/>
              <a:t>5</a:t>
            </a:r>
            <a:r>
              <a:rPr lang="zh-CN" altLang="en-US" dirty="0"/>
              <a:t>米</a:t>
            </a:r>
            <a:endParaRPr lang="zh-CN" altLang="en-US" dirty="0"/>
          </a:p>
          <a:p>
            <a:r>
              <a:rPr lang="zh-CN" altLang="en-US" dirty="0"/>
              <a:t>奇数羽状复叶，互生，小叶长圆形至披针形</a:t>
            </a:r>
            <a:endParaRPr lang="zh-CN" altLang="en-US" dirty="0"/>
          </a:p>
          <a:p>
            <a:r>
              <a:rPr lang="zh-CN" altLang="en-US" dirty="0"/>
              <a:t>顶生圆锥花序，直立，</a:t>
            </a:r>
            <a:endParaRPr lang="zh-CN" altLang="en-US" dirty="0"/>
          </a:p>
          <a:p>
            <a:r>
              <a:rPr lang="zh-CN" altLang="en-US" dirty="0"/>
              <a:t>果穗鲜红色，果扁球形，有红色刺毛，紧密聚生成火炬状</a:t>
            </a:r>
            <a:endParaRPr lang="zh-CN" altLang="en-US" dirty="0"/>
          </a:p>
          <a:p>
            <a:r>
              <a:rPr lang="zh-CN" altLang="en-US" dirty="0"/>
              <a:t>果实</a:t>
            </a:r>
            <a:r>
              <a:rPr lang="en-US" altLang="zh-CN" dirty="0"/>
              <a:t>9</a:t>
            </a:r>
            <a:r>
              <a:rPr lang="zh-CN" altLang="en-US" dirty="0"/>
              <a:t>月成熟后经久不落，且秋后树叶变红，十分壮观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标题 583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62466" name="文本占位符 58370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62467" name="图片 58372" descr="58d0333f92735d95-1b76ca06fde8f773-f25e509fa2950c81c8816d32fa732be3_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447800"/>
            <a:ext cx="5257800" cy="3938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标题 5939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63490" name="文本占位符 59394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63491" name="图片 59396" descr="30c40e020f63f81f-7bd77d19c1df47f9-ecce7b000121096d6581c63cc56369a4_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162050"/>
            <a:ext cx="6096000" cy="4568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标题 6553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64514" name="文本占位符 65538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64515" name="图片 65540" descr="20114141713557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219200"/>
            <a:ext cx="5715000" cy="428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标题 6041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习性分布</a:t>
            </a:r>
            <a:endParaRPr lang="zh-CN" altLang="en-US" dirty="0"/>
          </a:p>
        </p:txBody>
      </p:sp>
      <p:sp>
        <p:nvSpPr>
          <p:cNvPr id="65538" name="文本占位符 60418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sz="2800" dirty="0"/>
              <a:t>原产我国，分布广，自华北至长江中下游各省，南达华南及西南地区</a:t>
            </a:r>
            <a:endParaRPr lang="zh-CN" altLang="en-US" sz="2800" dirty="0"/>
          </a:p>
          <a:p>
            <a:r>
              <a:rPr lang="zh-CN" altLang="en-US" sz="2800" dirty="0"/>
              <a:t>喜光，耐寒、耐热、耐烈日暴晒，耐干又耐水湿，抗风又耐盐碱土</a:t>
            </a:r>
            <a:endParaRPr lang="zh-CN" altLang="en-US" sz="2800" dirty="0"/>
          </a:p>
          <a:p>
            <a:r>
              <a:rPr lang="zh-CN" altLang="en-US" sz="2800" dirty="0"/>
              <a:t>能在含盐量达</a:t>
            </a:r>
            <a:r>
              <a:rPr lang="en-US" altLang="zh-CN" sz="2800" dirty="0"/>
              <a:t>1%</a:t>
            </a:r>
            <a:r>
              <a:rPr lang="zh-CN" altLang="en-US" sz="2800" dirty="0"/>
              <a:t>的重盐碱地上生长</a:t>
            </a:r>
            <a:endParaRPr lang="zh-CN" altLang="en-US" sz="2800" dirty="0"/>
          </a:p>
          <a:p>
            <a:r>
              <a:rPr lang="zh-CN" altLang="en-US" sz="2800" dirty="0"/>
              <a:t>深根性，根系发达，萌芽力强，耐修剪</a:t>
            </a:r>
            <a:endParaRPr lang="zh-CN" altLang="en-US" sz="2800" dirty="0"/>
          </a:p>
          <a:p>
            <a:r>
              <a:rPr lang="zh-CN" altLang="en-US" sz="2800" dirty="0"/>
              <a:t>生长较快</a:t>
            </a:r>
            <a:endParaRPr lang="zh-CN" altLang="en-US" sz="2800" dirty="0"/>
          </a:p>
          <a:p>
            <a:r>
              <a:rPr lang="zh-CN" altLang="en-US" sz="2800" dirty="0"/>
              <a:t>抗有害气体能力强</a:t>
            </a:r>
            <a:endParaRPr lang="zh-CN" altLang="en-US" sz="2800" dirty="0"/>
          </a:p>
          <a:p>
            <a:r>
              <a:rPr lang="zh-CN" altLang="en-US" sz="2800" dirty="0"/>
              <a:t>播种、扦插、分株、压条法繁殖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标题 6451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园林用途</a:t>
            </a:r>
            <a:endParaRPr lang="zh-CN" altLang="en-US" dirty="0"/>
          </a:p>
        </p:txBody>
      </p:sp>
      <p:sp>
        <p:nvSpPr>
          <p:cNvPr id="66562" name="文本占位符 64514"/>
          <p:cNvSpPr>
            <a:spLocks noGrp="1"/>
          </p:cNvSpPr>
          <p:nvPr>
            <p:ph idx="1"/>
          </p:nvPr>
        </p:nvSpPr>
        <p:spPr/>
        <p:txBody>
          <a:bodyPr anchor="t"/>
          <a:p>
            <a:pPr>
              <a:lnSpc>
                <a:spcPct val="90000"/>
              </a:lnSpc>
            </a:pPr>
            <a:r>
              <a:rPr lang="zh-CN" altLang="en-US" dirty="0"/>
              <a:t>干红枝软，细柔下垂，叶片退化，细小纤秀，迎风飘曳，似柳不是柳，姿态婆娑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花色粉红，花期很长，颇为美观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可作绿篱、海防树、防护树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植于湖边、岸旁、水滨、堤岸等水边供观赏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制作盆景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盐碱地上种柽柳后可有效降低土壤的含盐量</a:t>
            </a: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标题 614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67586" name="文本占位符 6144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67587" name="图片 61444" descr="11c51f4e21e7a912-6182b945749bcf9a-f869b400dc4c7f8ecdd7da1c3f7f96a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447800"/>
            <a:ext cx="5486400" cy="411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标题 624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68610" name="文本占位符 62466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68611" name="图片 62468" descr="83bf9d981957543f-10f494cc5695ce42-638f16bd8d20310b7ee65db1f2e12ef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371600"/>
            <a:ext cx="6477000" cy="431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标题 665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pic>
        <p:nvPicPr>
          <p:cNvPr id="2" name="内容占位符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9560" y="1115695"/>
            <a:ext cx="6024245" cy="46266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标题 563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70658" name="文本占位符 5632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70659" name="图片 56324" descr="5c88f3ea801fe910-1e3d4a272a978f93-414a2fd419f70fd840dc607448b0e5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609600"/>
            <a:ext cx="3943350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378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44034" name="文本占位符 37890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44035" name="图片 37892" descr="t0185d38bac7efd0ca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447800"/>
            <a:ext cx="5562600" cy="415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3891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45058" name="文本占位符 38914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45059" name="图片 38916" descr="t0125af932d76f2029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219200"/>
            <a:ext cx="5638800" cy="422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3993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46082" name="文本占位符 39938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46083" name="图片 39940" descr="t01dcab9e759565f8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219200"/>
            <a:ext cx="34671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409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pic>
        <p:nvPicPr>
          <p:cNvPr id="47106" name="图片 40964" descr="t01a73f89570bd4df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3505200"/>
            <a:ext cx="5029200" cy="299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文本占位符 40965" descr="t0170a22b85e743e0c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4064000" cy="304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4608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48130" name="文本占位符 4608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48131" name="图片 46085" descr="t01691408d0c7d091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676400"/>
            <a:ext cx="5638800" cy="3748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4403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习性分布</a:t>
            </a:r>
            <a:endParaRPr lang="zh-CN" altLang="en-US" dirty="0"/>
          </a:p>
        </p:txBody>
      </p:sp>
      <p:sp>
        <p:nvSpPr>
          <p:cNvPr id="49154" name="文本占位符 44034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dirty="0"/>
              <a:t>原产北美洲，我国东北南部、华北、西北地区引种栽培</a:t>
            </a:r>
            <a:endParaRPr lang="zh-CN" altLang="en-US" dirty="0"/>
          </a:p>
          <a:p>
            <a:r>
              <a:rPr lang="zh-CN" altLang="en-US" dirty="0"/>
              <a:t>适应性强，喜温耐旱，抗寒，耐贫瘠盐碱土壤</a:t>
            </a:r>
            <a:endParaRPr lang="zh-CN" altLang="en-US" dirty="0"/>
          </a:p>
          <a:p>
            <a:r>
              <a:rPr lang="zh-CN" altLang="en-US" dirty="0"/>
              <a:t>生于河谷、沼泽地边缘，也能在干旱的石砾荒坡上生长</a:t>
            </a:r>
            <a:endParaRPr lang="zh-CN" altLang="en-US" dirty="0"/>
          </a:p>
          <a:p>
            <a:r>
              <a:rPr lang="zh-CN" altLang="en-US" dirty="0"/>
              <a:t>播种繁殖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标题 4505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/>
              <a:t>园林用途</a:t>
            </a:r>
            <a:endParaRPr lang="zh-CN" altLang="en-US" dirty="0"/>
          </a:p>
        </p:txBody>
      </p:sp>
      <p:sp>
        <p:nvSpPr>
          <p:cNvPr id="50178" name="文本占位符 45058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dirty="0"/>
              <a:t>较好的观花、观叶、观果树种，雌花序和果序均红色，且形似火炬，在冬季落叶后，雌树上仍可见满树“火炬”</a:t>
            </a:r>
            <a:endParaRPr lang="zh-CN" altLang="en-US" dirty="0"/>
          </a:p>
          <a:p>
            <a:r>
              <a:rPr lang="zh-CN" altLang="en-US" dirty="0"/>
              <a:t>秋季叶色红艳或橙黄，是著名的秋色叶树种</a:t>
            </a:r>
            <a:endParaRPr lang="zh-CN" altLang="en-US" dirty="0"/>
          </a:p>
          <a:p>
            <a:r>
              <a:rPr lang="zh-CN" altLang="en-US" dirty="0"/>
              <a:t>可点缀山林或风景园林</a:t>
            </a:r>
            <a:endParaRPr lang="zh-CN" altLang="en-US" dirty="0"/>
          </a:p>
          <a:p>
            <a:r>
              <a:rPr lang="zh-CN" altLang="en-US" dirty="0"/>
              <a:t>是良好的护坡、固堤、固沙的水土保持和薪炭林树种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344591996"/>
  <p:tag name="KSO_WM_UNIT_PLACING_PICTURE_USER_VIEWPORT" val="{&quot;height&quot;:5985,&quot;width&quot;:8175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WPS 演示</Application>
  <PresentationFormat>在屏幕上显示</PresentationFormat>
  <Paragraphs>61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宋体</vt:lpstr>
      <vt:lpstr>Wingdings</vt:lpstr>
      <vt:lpstr>Arial Narrow</vt:lpstr>
      <vt:lpstr>微软雅黑</vt:lpstr>
      <vt:lpstr>黑体</vt:lpstr>
      <vt:lpstr>Arial Unicode MS</vt:lpstr>
      <vt:lpstr>Calibri</vt:lpstr>
      <vt:lpstr>默认设计模板</vt:lpstr>
      <vt:lpstr>火炬树</vt:lpstr>
      <vt:lpstr>形态特征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习性分布</vt:lpstr>
      <vt:lpstr>园林用途</vt:lpstr>
      <vt:lpstr>PowerPoint 演示文稿</vt:lpstr>
      <vt:lpstr>PowerPoint 演示文稿</vt:lpstr>
      <vt:lpstr>PowerPoint 演示文稿</vt:lpstr>
      <vt:lpstr>PowerPoint 演示文稿</vt:lpstr>
      <vt:lpstr>柽柳</vt:lpstr>
      <vt:lpstr>形态特征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习性分布</vt:lpstr>
      <vt:lpstr>园林用途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43</cp:revision>
  <dcterms:created xsi:type="dcterms:W3CDTF">2020-05-27T23:57:00Z</dcterms:created>
  <dcterms:modified xsi:type="dcterms:W3CDTF">2020-06-01T09:41:11Z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2052-11.1.0.9662</vt:lpwstr>
  </property>
</Properties>
</file>