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3" r:id="rId4"/>
    <p:sldId id="291" r:id="rId5"/>
    <p:sldId id="276" r:id="rId6"/>
    <p:sldId id="277" r:id="rId7"/>
    <p:sldId id="278" r:id="rId8"/>
    <p:sldId id="279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53720"/>
            <a:ext cx="9144000" cy="798195"/>
          </a:xfrm>
        </p:spPr>
        <p:txBody>
          <a:bodyPr>
            <a:normAutofit fontScale="90000"/>
          </a:bodyPr>
          <a:p>
            <a:r>
              <a:rPr lang="zh-CN" altLang="en-US"/>
              <a:t>形态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1180" y="1634490"/>
            <a:ext cx="10993755" cy="4548505"/>
          </a:xfrm>
        </p:spPr>
        <p:txBody>
          <a:bodyPr/>
          <a:p>
            <a:pPr algn="l"/>
            <a:r>
              <a:rPr lang="en-US" altLang="zh-CN"/>
              <a:t>1</a:t>
            </a:r>
            <a:r>
              <a:rPr lang="zh-CN" altLang="en-US"/>
              <a:t>、又名洋槐，豆科、刺槐属落叶乔木</a:t>
            </a:r>
            <a:endParaRPr lang="zh-CN" altLang="en-US"/>
          </a:p>
          <a:p>
            <a:pPr algn="l"/>
            <a:r>
              <a:rPr lang="en-US" altLang="zh-CN"/>
              <a:t>2</a:t>
            </a:r>
            <a:r>
              <a:rPr lang="zh-CN" altLang="en-US"/>
              <a:t>、树皮灰褐色至黑褐色，浅裂至深纵裂，稀光滑</a:t>
            </a:r>
            <a:endParaRPr lang="zh-CN" altLang="en-US"/>
          </a:p>
          <a:p>
            <a:pPr algn="l"/>
            <a:r>
              <a:rPr lang="en-US" altLang="zh-CN"/>
              <a:t>3</a:t>
            </a:r>
            <a:r>
              <a:rPr lang="zh-CN" altLang="en-US"/>
              <a:t>、刺槐树皮厚，暗色，纹裂多；</a:t>
            </a:r>
            <a:endParaRPr lang="zh-CN" altLang="en-US"/>
          </a:p>
          <a:p>
            <a:pPr algn="l"/>
            <a:r>
              <a:rPr lang="en-US" altLang="zh-CN"/>
              <a:t>4</a:t>
            </a:r>
            <a:r>
              <a:rPr lang="zh-CN" altLang="en-US"/>
              <a:t>、</a:t>
            </a:r>
            <a:r>
              <a:rPr lang="zh-CN" altLang="en-US"/>
              <a:t>树叶根部有一对1~2mm长的刺；</a:t>
            </a:r>
            <a:endParaRPr lang="zh-CN" altLang="en-US"/>
          </a:p>
          <a:p>
            <a:pPr algn="l"/>
            <a:r>
              <a:rPr lang="en-US" altLang="zh-CN"/>
              <a:t>5</a:t>
            </a:r>
            <a:r>
              <a:rPr lang="zh-CN" altLang="en-US"/>
              <a:t>、</a:t>
            </a:r>
            <a:r>
              <a:rPr lang="zh-CN" altLang="en-US"/>
              <a:t>花为白色，有香味，穗状花序；果实为荚果，每个果荚中有4~10粒种子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刺槐-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82340" y="238760"/>
            <a:ext cx="4253230" cy="63804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刺槐-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75865" y="522605"/>
            <a:ext cx="8718550" cy="58127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53720"/>
            <a:ext cx="9144000" cy="798195"/>
          </a:xfrm>
        </p:spPr>
        <p:txBody>
          <a:bodyPr>
            <a:normAutofit fontScale="90000"/>
          </a:bodyPr>
          <a:p>
            <a:r>
              <a:rPr lang="zh-CN" altLang="en-US"/>
              <a:t>习性与分布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1180" y="1634490"/>
            <a:ext cx="10993755" cy="4548505"/>
          </a:xfrm>
        </p:spPr>
        <p:txBody>
          <a:bodyPr/>
          <a:p>
            <a:pPr algn="l"/>
            <a:r>
              <a:rPr lang="en-US" altLang="zh-CN"/>
              <a:t>1</a:t>
            </a:r>
            <a:r>
              <a:rPr lang="zh-CN" altLang="en-US"/>
              <a:t>、喜土层深厚、肥沃、疏松、湿润的壤土</a:t>
            </a:r>
            <a:endParaRPr lang="zh-CN" altLang="en-US"/>
          </a:p>
          <a:p>
            <a:pPr algn="l"/>
            <a:r>
              <a:rPr lang="en-US" altLang="zh-CN"/>
              <a:t>2</a:t>
            </a:r>
            <a:r>
              <a:rPr lang="zh-CN" altLang="en-US"/>
              <a:t>、对</a:t>
            </a:r>
            <a:r>
              <a:rPr lang="zh-CN" altLang="en-US">
                <a:solidFill>
                  <a:srgbClr val="0000FF"/>
                </a:solidFill>
              </a:rPr>
              <a:t>水分条件很敏感</a:t>
            </a:r>
            <a:r>
              <a:rPr lang="zh-CN" altLang="en-US"/>
              <a:t>，在地下水位过高、水分过多的地方生长缓慢，易诱发病害，造成植株烂根、枯梢甚至死亡。</a:t>
            </a:r>
            <a:endParaRPr lang="zh-CN" altLang="en-US"/>
          </a:p>
          <a:p>
            <a:pPr algn="l"/>
            <a:r>
              <a:rPr lang="en-US" altLang="zh-CN"/>
              <a:t>3</a:t>
            </a:r>
            <a:r>
              <a:rPr lang="zh-CN" altLang="en-US"/>
              <a:t>、喜光，不耐庇荫。</a:t>
            </a:r>
            <a:endParaRPr lang="zh-CN" altLang="en-US"/>
          </a:p>
          <a:p>
            <a:pPr algn="l"/>
            <a:r>
              <a:rPr lang="en-US" altLang="zh-CN"/>
              <a:t>4</a:t>
            </a:r>
            <a:r>
              <a:rPr lang="zh-CN" altLang="en-US"/>
              <a:t>、萌芽力和根蘖性都很强。</a:t>
            </a:r>
            <a:endParaRPr lang="zh-CN" altLang="en-US"/>
          </a:p>
          <a:p>
            <a:pPr algn="l"/>
            <a:r>
              <a:rPr lang="en-US" altLang="zh-CN"/>
              <a:t>5</a:t>
            </a:r>
            <a:r>
              <a:rPr lang="zh-CN" altLang="en-US"/>
              <a:t>、原产美国，中国于18世纪末从欧洲引入青岛栽培，现中国各地广泛栽植。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53720"/>
            <a:ext cx="9144000" cy="798195"/>
          </a:xfrm>
        </p:spPr>
        <p:txBody>
          <a:bodyPr>
            <a:normAutofit fontScale="90000"/>
          </a:bodyPr>
          <a:p>
            <a:r>
              <a:rPr lang="zh-CN" altLang="en-US"/>
              <a:t>繁殖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1180" y="1634490"/>
            <a:ext cx="10993755" cy="4548505"/>
          </a:xfrm>
        </p:spPr>
        <p:txBody>
          <a:bodyPr/>
          <a:p>
            <a:pPr algn="l"/>
            <a:r>
              <a:rPr lang="zh-CN" altLang="en-US"/>
              <a:t>播种繁殖或分株繁殖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53720"/>
            <a:ext cx="9144000" cy="798195"/>
          </a:xfrm>
        </p:spPr>
        <p:txBody>
          <a:bodyPr>
            <a:normAutofit fontScale="90000"/>
          </a:bodyPr>
          <a:p>
            <a:r>
              <a:rPr lang="zh-CN" altLang="en-US"/>
              <a:t>主要价值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1180" y="1634490"/>
            <a:ext cx="10993755" cy="4548505"/>
          </a:xfrm>
        </p:spPr>
        <p:txBody>
          <a:bodyPr/>
          <a:p>
            <a:pPr algn="l"/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</a:t>
            </a:r>
            <a:r>
              <a:rPr lang="zh-CN" altLang="en-US">
                <a:sym typeface="+mn-ea"/>
              </a:rPr>
              <a:t>刺槐木材坚硬，耐腐蚀，燃烧缓慢，热值高。</a:t>
            </a:r>
            <a:endParaRPr lang="zh-CN" altLang="en-US">
              <a:sym typeface="+mn-ea"/>
            </a:endParaRPr>
          </a:p>
          <a:p>
            <a:pPr algn="l"/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、</a:t>
            </a:r>
            <a:r>
              <a:rPr lang="zh-CN" altLang="en-US">
                <a:sym typeface="+mn-ea"/>
              </a:rPr>
              <a:t>刺槐花可食用。刺槐花产的蜂蜜很甜，蜂蜜产量也高。</a:t>
            </a:r>
            <a:endParaRPr lang="zh-CN" altLang="en-US">
              <a:sym typeface="+mn-ea"/>
            </a:endParaRPr>
          </a:p>
          <a:p>
            <a:pPr algn="l"/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</a:t>
            </a:r>
            <a:r>
              <a:rPr lang="zh-CN" altLang="en-US">
                <a:sym typeface="+mn-ea"/>
              </a:rPr>
              <a:t>栽培变种有泓森槐、红花刺槐、金叶刺槐等。</a:t>
            </a:r>
            <a:endParaRPr lang="zh-CN" altLang="en-US">
              <a:sym typeface="+mn-ea"/>
            </a:endParaRPr>
          </a:p>
          <a:p>
            <a:pPr algn="l"/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</a:t>
            </a:r>
            <a:r>
              <a:rPr lang="zh-CN" altLang="en-US">
                <a:sym typeface="+mn-ea"/>
              </a:rPr>
              <a:t>在所有刺槐树当中泓森槐生长最快，被称为刺槐树之王。</a:t>
            </a:r>
            <a:endParaRPr lang="zh-CN" altLang="en-US"/>
          </a:p>
          <a:p>
            <a:pPr algn="l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53720"/>
            <a:ext cx="9144000" cy="798195"/>
          </a:xfrm>
        </p:spPr>
        <p:txBody>
          <a:bodyPr>
            <a:normAutofit fontScale="90000"/>
          </a:bodyPr>
          <a:p>
            <a:r>
              <a:rPr lang="zh-CN" altLang="en-US"/>
              <a:t>红花刺槐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1180" y="1634490"/>
            <a:ext cx="10993755" cy="4548505"/>
          </a:xfrm>
        </p:spPr>
        <p:txBody>
          <a:bodyPr/>
          <a:p>
            <a:endParaRPr lang="zh-CN" altLang="en-US"/>
          </a:p>
        </p:txBody>
      </p:sp>
      <p:pic>
        <p:nvPicPr>
          <p:cNvPr id="4" name="图片 3" descr="红花刺槐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7420" y="64770"/>
            <a:ext cx="4822190" cy="6431280"/>
          </a:xfrm>
          <a:prstGeom prst="rect">
            <a:avLst/>
          </a:prstGeom>
        </p:spPr>
      </p:pic>
      <p:pic>
        <p:nvPicPr>
          <p:cNvPr id="5" name="图片 4" descr="红花刺槐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020" y="64770"/>
            <a:ext cx="4946650" cy="6597015"/>
          </a:xfrm>
          <a:prstGeom prst="rect">
            <a:avLst/>
          </a:prstGeom>
        </p:spPr>
      </p:pic>
      <p:pic>
        <p:nvPicPr>
          <p:cNvPr id="6" name="图片 5" descr="红花刺槐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630" y="113030"/>
            <a:ext cx="4750435" cy="6335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WPS 演示</Application>
  <PresentationFormat>宽屏</PresentationFormat>
  <Paragraphs>30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9" baseType="lpstr">
      <vt:lpstr>Arial</vt:lpstr>
      <vt:lpstr>宋体</vt:lpstr>
      <vt:lpstr>Wingdings</vt:lpstr>
      <vt:lpstr>Calibri Light</vt:lpstr>
      <vt:lpstr>Calibri</vt:lpstr>
      <vt:lpstr>微软雅黑</vt:lpstr>
      <vt:lpstr>黑体</vt:lpstr>
      <vt:lpstr>Arial Unicode MS</vt:lpstr>
      <vt:lpstr>Arial Narrow</vt:lpstr>
      <vt:lpstr>Wingdings 2</vt:lpstr>
      <vt:lpstr>MingLiU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13</cp:revision>
  <dcterms:created xsi:type="dcterms:W3CDTF">2015-05-05T08:02:00Z</dcterms:created>
  <dcterms:modified xsi:type="dcterms:W3CDTF">2018-04-26T00:26:57Z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2052-10.1.0.7223</vt:lpwstr>
  </property>
</Properties>
</file>