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3"/>
    <p:sldId id="305" r:id="rId4"/>
    <p:sldId id="312" r:id="rId5"/>
    <p:sldId id="313" r:id="rId6"/>
    <p:sldId id="314" r:id="rId7"/>
    <p:sldId id="315" r:id="rId8"/>
    <p:sldId id="317" r:id="rId9"/>
    <p:sldId id="318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390" y="-96"/>
      </p:cViewPr>
      <p:guideLst>
        <p:guide orient="horz" pos="2172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 sz="4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副标题 7170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2800"/>
            </a:lvl1pPr>
            <a:lvl2pPr marL="457200" lvl="1" indent="14605" algn="ctr">
              <a:buNone/>
              <a:defRPr sz="2800"/>
            </a:lvl2pPr>
            <a:lvl3pPr marL="909955" lvl="2" indent="0" algn="ctr">
              <a:buNone/>
              <a:defRPr sz="2800"/>
            </a:lvl3pPr>
            <a:lvl4pPr marL="1306830" lvl="3" indent="0" algn="ctr">
              <a:buNone/>
              <a:defRPr sz="2800"/>
            </a:lvl4pPr>
            <a:lvl5pPr marL="1695450" lvl="4" indent="0" algn="ctr">
              <a:buNone/>
              <a:defRPr sz="28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172" name="日期占位符 717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173" name="页脚占位符 717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>
                <a:latin typeface="Verdana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174" name="灯片编号占位符 717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175" name="任意多边形 7174"/>
          <p:cNvSpPr/>
          <p:nvPr/>
        </p:nvSpPr>
        <p:spPr>
          <a:xfrm>
            <a:off x="685800" y="2393950"/>
            <a:ext cx="7772400" cy="109538"/>
          </a:xfrm>
          <a:custGeom>
            <a:avLst/>
            <a:gdLst>
              <a:gd name="A1" fmla="val 618"/>
              <a:gd name="A3" fmla="val 0"/>
              <a:gd name="G0" fmla="+- A1 0 0"/>
            </a:gdLst>
            <a:ahLst/>
            <a:cxnLst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441" y="304800"/>
            <a:ext cx="2002234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90631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049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248" y="1752600"/>
            <a:ext cx="392049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任意多边形 6147"/>
          <p:cNvSpPr/>
          <p:nvPr/>
        </p:nvSpPr>
        <p:spPr>
          <a:xfrm>
            <a:off x="609600" y="1566863"/>
            <a:ext cx="7958138" cy="109537"/>
          </a:xfrm>
          <a:custGeom>
            <a:avLst/>
            <a:gdLst>
              <a:gd name="A1" fmla="val 585"/>
              <a:gd name="A3" fmla="val 0"/>
              <a:gd name="G0" fmla="+- A1 0 0"/>
            </a:gdLst>
            <a:ahLst/>
            <a:cxnLst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6149" name="直接连接符 6148"/>
          <p:cNvSpPr/>
          <p:nvPr/>
        </p:nvSpPr>
        <p:spPr>
          <a:xfrm flipV="1">
            <a:off x="609600" y="6172200"/>
            <a:ext cx="7924800" cy="0"/>
          </a:xfrm>
          <a:prstGeom prst="line">
            <a:avLst/>
          </a:prstGeom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" name="日期占位符 614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latin typeface="Verdana" pitchFamily="34" charset="0"/>
              </a:defRPr>
            </a:lvl1pPr>
          </a:lstStyle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151" name="页脚占位符 615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00">
                <a:latin typeface="Verdana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152" name="灯片编号占位符 615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latin typeface="Verdana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9900" lvl="0" indent="-469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08050" lvl="1" indent="-43624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4925" lvl="2" indent="-39497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4180" lvl="3" indent="-3873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94230" lvl="4" indent="-39878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r>
              <a:rPr lang="zh-CN" altLang="en-US" b="1"/>
              <a:t>一、形态特征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、半常绿或常绿小灌木，高达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米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、小枝红色或暗褐色，老枝棕红色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zh-CN" altLang="en-US">
                <a:solidFill>
                  <a:schemeClr val="tx1"/>
                </a:solidFill>
              </a:rPr>
              <a:t>叶对生，卵形、长卵形或卵状披针形，有极短的叶柄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、花序伞房状，花瓣金黄色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5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zh-CN" altLang="en-US">
                <a:solidFill>
                  <a:srgbClr val="0000FF"/>
                </a:solidFill>
              </a:rPr>
              <a:t>雄蕊5束</a:t>
            </a:r>
            <a:r>
              <a:rPr lang="zh-CN" altLang="en-US">
                <a:solidFill>
                  <a:schemeClr val="tx1"/>
                </a:solidFill>
              </a:rPr>
              <a:t>，每束有雄蕊约50-70枚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6</a:t>
            </a:r>
            <a:r>
              <a:rPr lang="zh-CN" altLang="en-US">
                <a:solidFill>
                  <a:schemeClr val="tx1"/>
                </a:solidFill>
              </a:rPr>
              <a:t>、蒴果宽卵珠形，种子深褐色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7</a:t>
            </a:r>
            <a:r>
              <a:rPr lang="zh-CN" altLang="en-US">
                <a:solidFill>
                  <a:schemeClr val="tx1"/>
                </a:solidFill>
              </a:rPr>
              <a:t>、花期</a:t>
            </a:r>
            <a:r>
              <a:rPr lang="en-US" altLang="zh-CN">
                <a:solidFill>
                  <a:schemeClr val="tx1"/>
                </a:solidFill>
              </a:rPr>
              <a:t>5-6</a:t>
            </a:r>
            <a:r>
              <a:rPr lang="zh-CN" altLang="en-US">
                <a:solidFill>
                  <a:schemeClr val="tx1"/>
                </a:solidFill>
              </a:rPr>
              <a:t>月，果期</a:t>
            </a:r>
            <a:r>
              <a:rPr lang="en-US" altLang="zh-CN">
                <a:solidFill>
                  <a:schemeClr val="tx1"/>
                </a:solidFill>
              </a:rPr>
              <a:t>8-10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endParaRPr lang="zh-CN" altLang="en-US"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80" y="2402205"/>
            <a:ext cx="6459220" cy="3992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191135"/>
            <a:ext cx="5941695" cy="486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endParaRPr lang="zh-CN" altLang="en-US"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" y="146685"/>
            <a:ext cx="3678555" cy="47428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570" y="2606040"/>
            <a:ext cx="5114290" cy="3942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r>
              <a:rPr lang="zh-CN" altLang="en-US" b="1">
                <a:sym typeface="+mn-ea"/>
              </a:rPr>
              <a:t>一、形态特征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endParaRPr lang="zh-CN" altLang="en-US"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45" y="916305"/>
            <a:ext cx="5664200" cy="5063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r>
              <a:rPr lang="zh-CN" altLang="en-US" b="1"/>
              <a:t>金丝桃与金丝梅的区别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endParaRPr lang="zh-CN" altLang="en-US"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85800" y="1849120"/>
          <a:ext cx="7706995" cy="35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55"/>
                <a:gridCol w="3382645"/>
                <a:gridCol w="3147695"/>
              </a:tblGrid>
              <a:tr h="869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区别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金丝桃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金丝梅</a:t>
                      </a:r>
                      <a:endParaRPr lang="zh-CN" altLang="en-US" sz="2800" b="1"/>
                    </a:p>
                  </a:txBody>
                  <a:tcPr/>
                </a:tc>
              </a:tr>
              <a:tr h="9067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叶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无柄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具短柄</a:t>
                      </a:r>
                      <a:endParaRPr lang="zh-CN" altLang="en-US" sz="2800" b="1"/>
                    </a:p>
                  </a:txBody>
                  <a:tcPr/>
                </a:tc>
              </a:tr>
              <a:tr h="906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花丝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花丝长，几乎与花瓣等长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花丝短，比花瓣短</a:t>
                      </a:r>
                      <a:endParaRPr lang="zh-CN" altLang="en-US" sz="2800" b="1"/>
                    </a:p>
                  </a:txBody>
                  <a:tcPr/>
                </a:tc>
              </a:tr>
              <a:tr h="906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花瓣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细长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/>
                        <a:t>宽厚</a:t>
                      </a:r>
                      <a:endParaRPr lang="zh-CN" altLang="en-US" sz="2800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r>
              <a:rPr lang="zh-CN" altLang="en-US" b="1"/>
              <a:t>二、分布与习性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、分布：黄河流域和长江流域均有分布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、喜光、耐炎热、耐寒、耐潮湿、</a:t>
            </a:r>
            <a:r>
              <a:rPr lang="zh-CN" altLang="en-US">
                <a:solidFill>
                  <a:srgbClr val="0000FF"/>
                </a:solidFill>
                <a:sym typeface="+mn-ea"/>
              </a:rPr>
              <a:t>忌涝</a:t>
            </a:r>
            <a:endParaRPr lang="zh-CN" altLang="en-US">
              <a:solidFill>
                <a:srgbClr val="0000FF"/>
              </a:solidFill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、对土壤要求不严，喜沙壤土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r>
              <a:rPr lang="zh-CN" altLang="en-US" b="1"/>
              <a:t>三、繁殖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多用分株、播种、扦插繁殖，也可组培繁殖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、分株法：春季或秋季进行。分株一定要带土球，以利成活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、播种法：春、秋播，播种前用温水浸种1-2天可明显提高金丝梅种子发芽率，播种前用温水浸种1-2天可明显提高金丝梅种子发芽率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、春季或秋季进行扦插，选择</a:t>
            </a:r>
            <a:r>
              <a:rPr lang="en-US" altLang="zh-CN">
                <a:solidFill>
                  <a:schemeClr val="tx1"/>
                </a:solidFill>
              </a:rPr>
              <a:t>1-2</a:t>
            </a:r>
            <a:r>
              <a:rPr lang="zh-CN" altLang="en-US">
                <a:solidFill>
                  <a:schemeClr val="tx1"/>
                </a:solidFill>
              </a:rPr>
              <a:t>年生嫩枝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r>
              <a:rPr lang="zh-CN" altLang="en-US" b="1"/>
              <a:t>四、园林应用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、绿叶黄花，十分美丽，庭园绿化或盆栽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" y="2019935"/>
            <a:ext cx="3790315" cy="2856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55" y="3107690"/>
            <a:ext cx="5003800" cy="3286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FFFFF"/>
        </a:dk2>
        <a:lt2>
          <a:srgbClr val="A50021"/>
        </a:lt2>
        <a:accent1>
          <a:srgbClr val="FF9900"/>
        </a:accent1>
        <a:accent2>
          <a:srgbClr val="FF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E52D00"/>
        </a:accent6>
        <a:hlink>
          <a:srgbClr val="FFFFCC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1072E"/>
        </a:lt1>
        <a:dk2>
          <a:srgbClr val="FFFFFF"/>
        </a:dk2>
        <a:lt2>
          <a:srgbClr val="3C001E"/>
        </a:lt2>
        <a:accent1>
          <a:srgbClr val="89A38F"/>
        </a:accent1>
        <a:accent2>
          <a:srgbClr val="666699"/>
        </a:accent2>
        <a:accent3>
          <a:srgbClr val="B3AAAC"/>
        </a:accent3>
        <a:accent4>
          <a:srgbClr val="DCDCDC"/>
        </a:accent4>
        <a:accent5>
          <a:srgbClr val="C4CEC6"/>
        </a:accent5>
        <a:accent6>
          <a:srgbClr val="5B5B89"/>
        </a:accent6>
        <a:hlink>
          <a:srgbClr val="8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333333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CDCDC"/>
        </a:accent4>
        <a:accent5>
          <a:srgbClr val="ADCAFF"/>
        </a:accent5>
        <a:accent6>
          <a:srgbClr val="B70000"/>
        </a:accent6>
        <a:hlink>
          <a:srgbClr val="6666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4B3D1B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CDCDC"/>
        </a:accent4>
        <a:accent5>
          <a:srgbClr val="E2CAAA"/>
        </a:accent5>
        <a:accent6>
          <a:srgbClr val="B75B00"/>
        </a:accent6>
        <a:hlink>
          <a:srgbClr val="6666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006666"/>
        </a:lt2>
        <a:accent1>
          <a:srgbClr val="0099CC"/>
        </a:accent1>
        <a:accent2>
          <a:srgbClr val="6666FF"/>
        </a:accent2>
        <a:accent3>
          <a:srgbClr val="AAADB9"/>
        </a:accent3>
        <a:accent4>
          <a:srgbClr val="DCDCDC"/>
        </a:accent4>
        <a:accent5>
          <a:srgbClr val="AACAE2"/>
        </a:accent5>
        <a:accent6>
          <a:srgbClr val="5B5BE5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FF"/>
        </a:dk2>
        <a:lt2>
          <a:srgbClr val="003366"/>
        </a:lt2>
        <a:accent1>
          <a:srgbClr val="6699FF"/>
        </a:accent1>
        <a:accent2>
          <a:srgbClr val="00CCFF"/>
        </a:accent2>
        <a:accent3>
          <a:srgbClr val="AAB9B9"/>
        </a:accent3>
        <a:accent4>
          <a:srgbClr val="DCDCDC"/>
        </a:accent4>
        <a:accent5>
          <a:srgbClr val="B9CAFF"/>
        </a:accent5>
        <a:accent6>
          <a:srgbClr val="00B7E5"/>
        </a:accent6>
        <a:hlink>
          <a:srgbClr val="FFFF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4"/>
        </a:accent3>
        <a:accent4>
          <a:srgbClr val="000000"/>
        </a:accent4>
        <a:accent5>
          <a:srgbClr val="FFE2AA"/>
        </a:accent5>
        <a:accent6>
          <a:srgbClr val="A3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598600"/>
        </a:lt2>
        <a:accent1>
          <a:srgbClr val="33CC33"/>
        </a:accent1>
        <a:accent2>
          <a:srgbClr val="99CC00"/>
        </a:accent2>
        <a:accent3>
          <a:srgbClr val="ADB9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C"/>
        </a:accent5>
        <a:accent6>
          <a:srgbClr val="B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401</Words>
  <Application>WPS 演示</Application>
  <PresentationFormat>在屏幕上显示</PresentationFormat>
  <Paragraphs>68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Verdana</vt:lpstr>
      <vt:lpstr>Times New Roman</vt:lpstr>
      <vt:lpstr>MingLiU</vt:lpstr>
      <vt:lpstr>微软雅黑</vt:lpstr>
      <vt:lpstr>黑体</vt:lpstr>
      <vt:lpstr>Arial Unicode MS</vt:lpstr>
      <vt:lpstr>Arial Narrow</vt:lpstr>
      <vt:lpstr>Calibri</vt:lpstr>
      <vt:lpstr>Wingdings 2</vt:lpstr>
      <vt:lpstr>1_Profile</vt:lpstr>
      <vt:lpstr>一、形态特征</vt:lpstr>
      <vt:lpstr>一、形态特征</vt:lpstr>
      <vt:lpstr>一、形态特征</vt:lpstr>
      <vt:lpstr>一、形态特征</vt:lpstr>
      <vt:lpstr>一、形态特征</vt:lpstr>
      <vt:lpstr>一、形态特征</vt:lpstr>
      <vt:lpstr>二、分布与习性</vt:lpstr>
      <vt:lpstr>三、繁殖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42</cp:revision>
  <dcterms:created xsi:type="dcterms:W3CDTF">2018-05-30T08:31:00Z</dcterms:created>
  <dcterms:modified xsi:type="dcterms:W3CDTF">2018-06-04T09:19:15Z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2052-10.1.0.7245</vt:lpwstr>
  </property>
</Properties>
</file>