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3"/>
    <p:sldId id="305" r:id="rId4"/>
    <p:sldId id="283" r:id="rId5"/>
    <p:sldId id="307" r:id="rId6"/>
    <p:sldId id="308" r:id="rId7"/>
    <p:sldId id="309" r:id="rId8"/>
    <p:sldId id="310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390" y="-96"/>
      </p:cViewPr>
      <p:guideLst>
        <p:guide orient="horz" pos="2172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 sz="4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副标题 7170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sz="2800"/>
            </a:lvl1pPr>
            <a:lvl2pPr marL="457200" lvl="1" indent="14605" algn="ctr">
              <a:buNone/>
              <a:defRPr sz="2800"/>
            </a:lvl2pPr>
            <a:lvl3pPr marL="909955" lvl="2" indent="0" algn="ctr">
              <a:buNone/>
              <a:defRPr sz="2800"/>
            </a:lvl3pPr>
            <a:lvl4pPr marL="1306830" lvl="3" indent="0" algn="ctr">
              <a:buNone/>
              <a:defRPr sz="2800"/>
            </a:lvl4pPr>
            <a:lvl5pPr marL="1695450" lvl="4" indent="0" algn="ctr">
              <a:buNone/>
              <a:defRPr sz="2800"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172" name="日期占位符 717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173" name="页脚占位符 717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200">
                <a:latin typeface="Verdana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174" name="灯片编号占位符 717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7175" name="任意多边形 7174"/>
          <p:cNvSpPr/>
          <p:nvPr/>
        </p:nvSpPr>
        <p:spPr>
          <a:xfrm>
            <a:off x="685800" y="2393950"/>
            <a:ext cx="7772400" cy="109538"/>
          </a:xfrm>
          <a:custGeom>
            <a:avLst/>
            <a:gdLst>
              <a:gd name="A1" fmla="val 618"/>
              <a:gd name="A3" fmla="val 0"/>
              <a:gd name="G0" fmla="+- A1 0 0"/>
            </a:gdLst>
            <a:ahLst/>
            <a:cxnLst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441" y="304800"/>
            <a:ext cx="2002234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90631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049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248" y="1752600"/>
            <a:ext cx="392049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8" name="任意多边形 6147"/>
          <p:cNvSpPr/>
          <p:nvPr/>
        </p:nvSpPr>
        <p:spPr>
          <a:xfrm>
            <a:off x="609600" y="1566863"/>
            <a:ext cx="7958138" cy="109537"/>
          </a:xfrm>
          <a:custGeom>
            <a:avLst/>
            <a:gdLst>
              <a:gd name="A1" fmla="val 585"/>
              <a:gd name="A3" fmla="val 0"/>
              <a:gd name="G0" fmla="+- A1 0 0"/>
            </a:gdLst>
            <a:ahLst/>
            <a:cxnLst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6149" name="直接连接符 6148"/>
          <p:cNvSpPr/>
          <p:nvPr/>
        </p:nvSpPr>
        <p:spPr>
          <a:xfrm flipV="1">
            <a:off x="609600" y="6172200"/>
            <a:ext cx="7924800" cy="0"/>
          </a:xfrm>
          <a:prstGeom prst="line">
            <a:avLst/>
          </a:prstGeom>
          <a:ln w="31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0" name="日期占位符 614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>
                <a:latin typeface="Verdana" pitchFamily="34" charset="0"/>
              </a:defRPr>
            </a:lvl1pPr>
          </a:lstStyle>
          <a:p>
            <a:pPr lvl="0"/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6151" name="页脚占位符 615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200">
                <a:latin typeface="Verdana" pitchFamily="34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152" name="灯片编号占位符 615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latin typeface="Verdana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8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69900" lvl="0" indent="-469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08050" lvl="1" indent="-43624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4925" lvl="2" indent="-39497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94180" lvl="3" indent="-3873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94230" lvl="4" indent="-39878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181100"/>
          </a:xfrm>
        </p:spPr>
        <p:txBody>
          <a:bodyPr/>
          <a:p>
            <a:pPr algn="ctr"/>
            <a:r>
              <a:rPr lang="zh-CN" altLang="en-US" b="1"/>
              <a:t>一、形态特征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1519555"/>
            <a:ext cx="7558405" cy="4875530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别名过路黄、金丝莲等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、常绿或半常绿灌木</a:t>
            </a:r>
            <a:r>
              <a:rPr lang="en-US" altLang="zh-CN">
                <a:solidFill>
                  <a:schemeClr val="tx1"/>
                </a:solidFill>
              </a:rPr>
              <a:t>,高0.5-1.3米</a:t>
            </a:r>
            <a:endParaRPr lang="en-US" altLang="zh-CN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、</a:t>
            </a:r>
            <a:r>
              <a:rPr lang="zh-CN" altLang="en-US">
                <a:solidFill>
                  <a:srgbClr val="0000FF"/>
                </a:solidFill>
              </a:rPr>
              <a:t>小枝纤细</a:t>
            </a:r>
            <a:r>
              <a:rPr lang="zh-CN" altLang="en-US">
                <a:solidFill>
                  <a:schemeClr val="tx1"/>
                </a:solidFill>
              </a:rPr>
              <a:t>且多分枝，叶纸质、</a:t>
            </a:r>
            <a:r>
              <a:rPr lang="zh-CN" altLang="en-US">
                <a:solidFill>
                  <a:srgbClr val="0000FF"/>
                </a:solidFill>
              </a:rPr>
              <a:t>无柄、对生</a:t>
            </a:r>
            <a:r>
              <a:rPr lang="zh-CN" altLang="en-US">
                <a:solidFill>
                  <a:schemeClr val="tx1"/>
                </a:solidFill>
              </a:rPr>
              <a:t>、长椭圆形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、聚伞花序着生在枝顶，花色金黄，</a:t>
            </a:r>
            <a:r>
              <a:rPr lang="zh-CN" altLang="en-US">
                <a:solidFill>
                  <a:srgbClr val="0000FF"/>
                </a:solidFill>
              </a:rPr>
              <a:t>雄蕊花丝</a:t>
            </a:r>
            <a:r>
              <a:rPr lang="zh-CN" altLang="en-US">
                <a:solidFill>
                  <a:schemeClr val="tx1"/>
                </a:solidFill>
              </a:rPr>
              <a:t>也灿若金丝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zh-CN">
                <a:solidFill>
                  <a:schemeClr val="tx1"/>
                </a:solidFill>
              </a:rPr>
              <a:t>、蒴果宽卵珠形或近球形，种子深红褐色，圆柱形</a:t>
            </a:r>
            <a:endParaRPr lang="zh-CN" altLang="zh-CN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5</a:t>
            </a:r>
            <a:r>
              <a:rPr lang="zh-CN" altLang="en-US">
                <a:solidFill>
                  <a:schemeClr val="tx1"/>
                </a:solidFill>
              </a:rPr>
              <a:t>、花期5-8月，果期8-9月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181100"/>
          </a:xfrm>
        </p:spPr>
        <p:txBody>
          <a:bodyPr/>
          <a:p>
            <a:pPr algn="ctr"/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540" y="1519555"/>
            <a:ext cx="7558405" cy="4875530"/>
          </a:xfrm>
        </p:spPr>
        <p:txBody>
          <a:bodyPr/>
          <a:p>
            <a:endParaRPr lang="zh-CN" altLang="en-US">
              <a:sym typeface="+mn-ea"/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-7620"/>
            <a:ext cx="5982970" cy="3242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3234690"/>
            <a:ext cx="4598670" cy="3668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217295"/>
          </a:xfrm>
        </p:spPr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9100" y="1901825"/>
            <a:ext cx="7558405" cy="4431030"/>
          </a:xfrm>
        </p:spPr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42240"/>
            <a:ext cx="3895090" cy="3501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835" y="2493010"/>
            <a:ext cx="5039360" cy="426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217295"/>
          </a:xfrm>
        </p:spPr>
        <p:txBody>
          <a:bodyPr/>
          <a:p>
            <a:pPr algn="ctr"/>
            <a:r>
              <a:rPr lang="zh-CN" altLang="en-US"/>
              <a:t>二、分布与习性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9100" y="1901825"/>
            <a:ext cx="7558405" cy="4431030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、分布于黄河流域以南各地，现各地均有栽培；日本也有引种。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、喜湿润半荫之地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、不甚耐寒，北方地区应将植株种植于向阳处，并于冬季到来之前在它的根部培土，以保护植株的安全越冬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879475"/>
          </a:xfrm>
        </p:spPr>
        <p:txBody>
          <a:bodyPr/>
          <a:p>
            <a:pPr algn="ctr"/>
            <a:r>
              <a:rPr lang="zh-CN" altLang="en-US"/>
              <a:t>三、繁殖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9100" y="1332865"/>
            <a:ext cx="7558405" cy="4999990"/>
          </a:xfrm>
        </p:spPr>
        <p:txBody>
          <a:bodyPr/>
          <a:p>
            <a:r>
              <a:rPr lang="zh-CN" altLang="en-US"/>
              <a:t>常用分株、扦插和播种法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、分株法：多在</a:t>
            </a:r>
            <a:r>
              <a:rPr lang="en-US" altLang="zh-CN"/>
              <a:t>2-3</a:t>
            </a:r>
            <a:r>
              <a:rPr lang="zh-CN" altLang="en-US"/>
              <a:t>月份进行，极易成活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、扦插法：多在梅雨季进行。用嫩枝作插条，插条最好带</a:t>
            </a:r>
            <a:r>
              <a:rPr lang="zh-CN" altLang="en-US">
                <a:solidFill>
                  <a:srgbClr val="0000FF"/>
                </a:solidFill>
              </a:rPr>
              <a:t>踵</a:t>
            </a:r>
            <a:r>
              <a:rPr lang="zh-CN" altLang="en-US"/>
              <a:t>（绿枝扦插一般采用半木质化的枝条，而半木质化枝条下端都连接在老枝上，把半木质化枝条从连接处掰下来，下面就会形成一个马蹄形蒂头。这个马蹄形蒂头就是"踵"。） 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、播种：</a:t>
            </a:r>
            <a:r>
              <a:rPr lang="en-US" altLang="zh-CN"/>
              <a:t>3</a:t>
            </a:r>
            <a:r>
              <a:rPr lang="zh-CN" altLang="en-US"/>
              <a:t>月下旬至</a:t>
            </a:r>
            <a:r>
              <a:rPr lang="en-US" altLang="zh-CN"/>
              <a:t>4</a:t>
            </a:r>
            <a:r>
              <a:rPr lang="zh-CN" altLang="en-US"/>
              <a:t>月上旬播种，</a:t>
            </a:r>
            <a:r>
              <a:rPr lang="en-US" altLang="zh-CN"/>
              <a:t>3</a:t>
            </a:r>
            <a:r>
              <a:rPr lang="zh-CN" altLang="en-US"/>
              <a:t>周左右发芽，第</a:t>
            </a:r>
            <a:r>
              <a:rPr lang="en-US" altLang="zh-CN"/>
              <a:t>2</a:t>
            </a:r>
            <a:r>
              <a:rPr lang="zh-CN" altLang="en-US"/>
              <a:t>年可开花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217295"/>
          </a:xfrm>
        </p:spPr>
        <p:txBody>
          <a:bodyPr/>
          <a:p>
            <a:pPr algn="ctr"/>
            <a:r>
              <a:rPr lang="zh-CN" altLang="en-US"/>
              <a:t>四、园林应用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9100" y="1901825"/>
            <a:ext cx="7558405" cy="4431030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、花叶秀丽，是南方庭院的常用观赏花木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、果实 为常用的鲜切花材---- "红豆" ，常用于制作胸花 、腕花 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、花时一片金黄，鲜明夺目，妍丽异常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7620"/>
            <a:ext cx="9171305" cy="6911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8455"/>
            <a:ext cx="6092190" cy="1217295"/>
          </a:xfrm>
        </p:spPr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9100" y="1901825"/>
            <a:ext cx="7558405" cy="443103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38455"/>
            <a:ext cx="5517515" cy="45294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955" y="3666490"/>
            <a:ext cx="2419350" cy="266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00000"/>
        </a:lt1>
        <a:dk2>
          <a:srgbClr val="FFFFFF"/>
        </a:dk2>
        <a:lt2>
          <a:srgbClr val="A50021"/>
        </a:lt2>
        <a:accent1>
          <a:srgbClr val="FF9900"/>
        </a:accent1>
        <a:accent2>
          <a:srgbClr val="FF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E52D00"/>
        </a:accent6>
        <a:hlink>
          <a:srgbClr val="FFFFCC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1072E"/>
        </a:lt1>
        <a:dk2>
          <a:srgbClr val="FFFFFF"/>
        </a:dk2>
        <a:lt2>
          <a:srgbClr val="3C001E"/>
        </a:lt2>
        <a:accent1>
          <a:srgbClr val="89A38F"/>
        </a:accent1>
        <a:accent2>
          <a:srgbClr val="666699"/>
        </a:accent2>
        <a:accent3>
          <a:srgbClr val="B3AAAC"/>
        </a:accent3>
        <a:accent4>
          <a:srgbClr val="DCDCDC"/>
        </a:accent4>
        <a:accent5>
          <a:srgbClr val="C4CEC6"/>
        </a:accent5>
        <a:accent6>
          <a:srgbClr val="5B5B89"/>
        </a:accent6>
        <a:hlink>
          <a:srgbClr val="8080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333333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CDCDC"/>
        </a:accent4>
        <a:accent5>
          <a:srgbClr val="ADCAFF"/>
        </a:accent5>
        <a:accent6>
          <a:srgbClr val="B70000"/>
        </a:accent6>
        <a:hlink>
          <a:srgbClr val="6666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4B3D1B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CDCDC"/>
        </a:accent4>
        <a:accent5>
          <a:srgbClr val="E2CAAA"/>
        </a:accent5>
        <a:accent6>
          <a:srgbClr val="B75B00"/>
        </a:accent6>
        <a:hlink>
          <a:srgbClr val="666699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FFFFFF"/>
        </a:dk2>
        <a:lt2>
          <a:srgbClr val="006666"/>
        </a:lt2>
        <a:accent1>
          <a:srgbClr val="0099CC"/>
        </a:accent1>
        <a:accent2>
          <a:srgbClr val="6666FF"/>
        </a:accent2>
        <a:accent3>
          <a:srgbClr val="AAADB9"/>
        </a:accent3>
        <a:accent4>
          <a:srgbClr val="DCDCDC"/>
        </a:accent4>
        <a:accent5>
          <a:srgbClr val="AACAE2"/>
        </a:accent5>
        <a:accent6>
          <a:srgbClr val="5B5BE5"/>
        </a:accent6>
        <a:hlink>
          <a:srgbClr val="FFFF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FF"/>
        </a:dk2>
        <a:lt2>
          <a:srgbClr val="003366"/>
        </a:lt2>
        <a:accent1>
          <a:srgbClr val="6699FF"/>
        </a:accent1>
        <a:accent2>
          <a:srgbClr val="00CCFF"/>
        </a:accent2>
        <a:accent3>
          <a:srgbClr val="AAB9B9"/>
        </a:accent3>
        <a:accent4>
          <a:srgbClr val="DCDCDC"/>
        </a:accent4>
        <a:accent5>
          <a:srgbClr val="B9CAFF"/>
        </a:accent5>
        <a:accent6>
          <a:srgbClr val="00B7E5"/>
        </a:accent6>
        <a:hlink>
          <a:srgbClr val="FFFFCC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4"/>
        </a:accent3>
        <a:accent4>
          <a:srgbClr val="000000"/>
        </a:accent4>
        <a:accent5>
          <a:srgbClr val="FFE2AA"/>
        </a:accent5>
        <a:accent6>
          <a:srgbClr val="A3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598600"/>
        </a:lt2>
        <a:accent1>
          <a:srgbClr val="33CC33"/>
        </a:accent1>
        <a:accent2>
          <a:srgbClr val="99CC00"/>
        </a:accent2>
        <a:accent3>
          <a:srgbClr val="ADB9AA"/>
        </a:accent3>
        <a:accent4>
          <a:srgbClr val="DCDCDC"/>
        </a:accent4>
        <a:accent5>
          <a:srgbClr val="ADE2AD"/>
        </a:accent5>
        <a:accent6>
          <a:srgbClr val="89B700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C"/>
        </a:accent5>
        <a:accent6>
          <a:srgbClr val="B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468</Words>
  <Application>WPS 演示</Application>
  <PresentationFormat>在屏幕上显示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Verdana</vt:lpstr>
      <vt:lpstr>Times New Roman</vt:lpstr>
      <vt:lpstr>MingLiU</vt:lpstr>
      <vt:lpstr>微软雅黑</vt:lpstr>
      <vt:lpstr>黑体</vt:lpstr>
      <vt:lpstr>Arial Unicode MS</vt:lpstr>
      <vt:lpstr>Arial Narrow</vt:lpstr>
      <vt:lpstr>Calibri</vt:lpstr>
      <vt:lpstr>Wingdings 2</vt:lpstr>
      <vt:lpstr>1_Profile</vt:lpstr>
      <vt:lpstr>一、形态特征</vt:lpstr>
      <vt:lpstr>一、形态特征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48</cp:revision>
  <dcterms:created xsi:type="dcterms:W3CDTF">2018-05-30T08:31:00Z</dcterms:created>
  <dcterms:modified xsi:type="dcterms:W3CDTF">2018-06-04T08:40:41Z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2052-10.1.0.7245</vt:lpwstr>
  </property>
</Properties>
</file>