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363" r:id="rId3"/>
    <p:sldId id="303" r:id="rId4"/>
    <p:sldId id="456" r:id="rId5"/>
    <p:sldId id="457" r:id="rId6"/>
    <p:sldId id="458" r:id="rId7"/>
    <p:sldId id="459" r:id="rId8"/>
    <p:sldId id="460" r:id="rId9"/>
    <p:sldId id="461" r:id="rId10"/>
    <p:sldId id="462" r:id="rId11"/>
    <p:sldId id="463" r:id="rId12"/>
    <p:sldId id="464" r:id="rId13"/>
    <p:sldId id="465" r:id="rId14"/>
    <p:sldId id="466" r:id="rId15"/>
    <p:sldId id="4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5AF"/>
    <a:srgbClr val="E22028"/>
    <a:srgbClr val="ED7D31"/>
    <a:srgbClr val="000066"/>
    <a:srgbClr val="DF7835"/>
    <a:srgbClr val="DC676F"/>
    <a:srgbClr val="E7C627"/>
    <a:srgbClr val="332E35"/>
    <a:srgbClr val="F2E3E8"/>
    <a:srgbClr val="F9F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4A9D2-AF8F-4A98-82A7-D731AD8A5D56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A5DF5-107B-4028-B3E2-9C09BF4B07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00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19439D2-B12A-4059-9254-1646191E8F2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7D5F-ABB7-492B-95A9-358F6734C3EF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7EB0-01A1-4B1C-8238-5D7408FE6D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7D5F-ABB7-492B-95A9-358F6734C3EF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7EB0-01A1-4B1C-8238-5D7408FE6D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7D5F-ABB7-492B-95A9-358F6734C3EF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7EB0-01A1-4B1C-8238-5D7408FE6D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7D5F-ABB7-492B-95A9-358F6734C3EF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7EB0-01A1-4B1C-8238-5D7408FE6D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7D5F-ABB7-492B-95A9-358F6734C3EF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7EB0-01A1-4B1C-8238-5D7408FE6D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7D5F-ABB7-492B-95A9-358F6734C3EF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7EB0-01A1-4B1C-8238-5D7408FE6D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7D5F-ABB7-492B-95A9-358F6734C3EF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7EB0-01A1-4B1C-8238-5D7408FE6D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7D5F-ABB7-492B-95A9-358F6734C3EF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7EB0-01A1-4B1C-8238-5D7408FE6D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7D5F-ABB7-492B-95A9-358F6734C3EF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7EB0-01A1-4B1C-8238-5D7408FE6D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7D5F-ABB7-492B-95A9-358F6734C3EF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7EB0-01A1-4B1C-8238-5D7408FE6D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7D5F-ABB7-492B-95A9-358F6734C3EF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7EB0-01A1-4B1C-8238-5D7408FE6DA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MH_Others_1"/>
          <p:cNvSpPr/>
          <p:nvPr userDrawn="1">
            <p:custDataLst>
              <p:tags r:id="rId1"/>
            </p:custDataLst>
          </p:nvPr>
        </p:nvSpPr>
        <p:spPr bwMode="auto">
          <a:xfrm flipH="1">
            <a:off x="0" y="1152"/>
            <a:ext cx="9144000" cy="112589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0" tIns="0" rIns="5400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MH_Others_1"/>
          <p:cNvSpPr/>
          <p:nvPr userDrawn="1">
            <p:custDataLst>
              <p:tags r:id="rId2"/>
            </p:custDataLst>
          </p:nvPr>
        </p:nvSpPr>
        <p:spPr bwMode="auto">
          <a:xfrm flipH="1">
            <a:off x="0" y="1148313"/>
            <a:ext cx="9144000" cy="54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0" tIns="0" rIns="5400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zh-CN" altLang="en-US" sz="1050" b="1" dirty="0">
              <a:solidFill>
                <a:srgbClr val="FFFFFF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7D5F-ABB7-492B-95A9-358F6734C3EF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7EB0-01A1-4B1C-8238-5D7408FE6D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E7D5F-ABB7-492B-95A9-358F6734C3EF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7EB0-01A1-4B1C-8238-5D7408FE6D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5"/>
          <p:cNvSpPr txBox="1"/>
          <p:nvPr/>
        </p:nvSpPr>
        <p:spPr>
          <a:xfrm>
            <a:off x="165253" y="922725"/>
            <a:ext cx="8901629" cy="19008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zh-CN" altLang="en-US" sz="3600" b="1" spc="24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3600" b="1" spc="24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11 </a:t>
            </a:r>
            <a:r>
              <a:rPr lang="zh-CN" altLang="en-US" sz="3600" b="1" spc="24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视频的输出与上传</a:t>
            </a:r>
            <a:endParaRPr lang="en-US" sz="3600" b="1" spc="24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4800" b="1" spc="24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经典繁仿黑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3050864"/>
            <a:ext cx="9144000" cy="380713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87186" y="3810803"/>
            <a:ext cx="5151863" cy="248029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"/>
              <a:tabLst>
                <a:tab pos="266700" algn="l"/>
              </a:tabLst>
            </a:pPr>
            <a:r>
              <a:rPr lang="zh-CN" altLang="en-US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了解会声会影包含的输出设备</a:t>
            </a:r>
            <a:endParaRPr lang="en-US" altLang="zh-CN" sz="16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"/>
              <a:tabLst>
                <a:tab pos="266700" algn="l"/>
              </a:tabLst>
            </a:pPr>
            <a:r>
              <a:rPr lang="zh-CN" altLang="en-US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掌握常用的输出格式</a:t>
            </a:r>
            <a:endParaRPr lang="en-US" altLang="zh-CN" sz="16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"/>
              <a:tabLst>
                <a:tab pos="266700" algn="l"/>
              </a:tabLst>
            </a:pPr>
            <a:r>
              <a:rPr lang="zh-CN" altLang="en-US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了解支持视频功能的商品类目</a:t>
            </a:r>
            <a:endParaRPr lang="en-US" altLang="zh-CN" sz="16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"/>
              <a:tabLst>
                <a:tab pos="266700" algn="l"/>
              </a:tabLst>
            </a:pPr>
            <a:r>
              <a:rPr lang="zh-CN" altLang="en-US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熟悉上传视频的要求</a:t>
            </a:r>
            <a:endParaRPr lang="en-US" altLang="zh-CN" sz="16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"/>
              <a:tabLst>
                <a:tab pos="266700" algn="l"/>
              </a:tabLst>
            </a:pPr>
            <a:r>
              <a:rPr lang="zh-CN" altLang="en-US" sz="16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掌握视频的输出与上传</a:t>
            </a:r>
            <a:endParaRPr lang="en-US" altLang="zh-CN" sz="16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5731" y="3441471"/>
            <a:ext cx="1569451" cy="609324"/>
            <a:chOff x="325731" y="3441471"/>
            <a:chExt cx="1569451" cy="609324"/>
          </a:xfrm>
        </p:grpSpPr>
        <p:sp>
          <p:nvSpPr>
            <p:cNvPr id="2" name="文本框 1"/>
            <p:cNvSpPr txBox="1"/>
            <p:nvPr/>
          </p:nvSpPr>
          <p:spPr>
            <a:xfrm>
              <a:off x="787186" y="344147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学习目标</a:t>
              </a:r>
            </a:p>
          </p:txBody>
        </p:sp>
        <p:sp>
          <p:nvSpPr>
            <p:cNvPr id="9" name="KSO_Shape"/>
            <p:cNvSpPr/>
            <p:nvPr/>
          </p:nvSpPr>
          <p:spPr>
            <a:xfrm>
              <a:off x="325731" y="3441471"/>
              <a:ext cx="417387" cy="609324"/>
            </a:xfrm>
            <a:custGeom>
              <a:avLst/>
              <a:gdLst/>
              <a:ahLst/>
              <a:cxnLst/>
              <a:rect l="l" t="t" r="r" b="b"/>
              <a:pathLst>
                <a:path w="973632" h="1420756">
                  <a:moveTo>
                    <a:pt x="0" y="353991"/>
                  </a:moveTo>
                  <a:lnTo>
                    <a:pt x="154850" y="353991"/>
                  </a:lnTo>
                  <a:cubicBezTo>
                    <a:pt x="238822" y="440727"/>
                    <a:pt x="356556" y="494356"/>
                    <a:pt x="486816" y="494356"/>
                  </a:cubicBezTo>
                  <a:cubicBezTo>
                    <a:pt x="617076" y="494356"/>
                    <a:pt x="734810" y="440727"/>
                    <a:pt x="818783" y="353991"/>
                  </a:cubicBezTo>
                  <a:lnTo>
                    <a:pt x="973632" y="353991"/>
                  </a:lnTo>
                  <a:cubicBezTo>
                    <a:pt x="911930" y="446855"/>
                    <a:pt x="824343" y="520985"/>
                    <a:pt x="720816" y="565357"/>
                  </a:cubicBezTo>
                  <a:lnTo>
                    <a:pt x="720816" y="915123"/>
                  </a:lnTo>
                  <a:lnTo>
                    <a:pt x="847224" y="1420756"/>
                  </a:lnTo>
                  <a:lnTo>
                    <a:pt x="738609" y="1420756"/>
                  </a:lnTo>
                  <a:lnTo>
                    <a:pt x="486817" y="986631"/>
                  </a:lnTo>
                  <a:lnTo>
                    <a:pt x="235024" y="1420756"/>
                  </a:lnTo>
                  <a:lnTo>
                    <a:pt x="126408" y="1420756"/>
                  </a:lnTo>
                  <a:lnTo>
                    <a:pt x="252816" y="915123"/>
                  </a:lnTo>
                  <a:lnTo>
                    <a:pt x="252816" y="565357"/>
                  </a:lnTo>
                  <a:cubicBezTo>
                    <a:pt x="149290" y="520985"/>
                    <a:pt x="61703" y="446855"/>
                    <a:pt x="0" y="353991"/>
                  </a:cubicBezTo>
                  <a:close/>
                  <a:moveTo>
                    <a:pt x="486816" y="0"/>
                  </a:moveTo>
                  <a:cubicBezTo>
                    <a:pt x="604876" y="0"/>
                    <a:pt x="700583" y="95707"/>
                    <a:pt x="700583" y="213767"/>
                  </a:cubicBezTo>
                  <a:cubicBezTo>
                    <a:pt x="700583" y="331827"/>
                    <a:pt x="604876" y="427534"/>
                    <a:pt x="486816" y="427534"/>
                  </a:cubicBezTo>
                  <a:cubicBezTo>
                    <a:pt x="368756" y="427534"/>
                    <a:pt x="273049" y="331827"/>
                    <a:pt x="273049" y="213767"/>
                  </a:cubicBezTo>
                  <a:cubicBezTo>
                    <a:pt x="273049" y="95707"/>
                    <a:pt x="368756" y="0"/>
                    <a:pt x="4868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上传视频到淘宝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235068" y="1419092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434209" y="1559483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二、 任务实施</a:t>
            </a:r>
          </a:p>
        </p:txBody>
      </p:sp>
      <p:sp>
        <p:nvSpPr>
          <p:cNvPr id="6" name="副标题 3">
            <a:extLst>
              <a:ext uri="{FF2B5EF4-FFF2-40B4-BE49-F238E27FC236}">
                <a16:creationId xmlns:a16="http://schemas.microsoft.com/office/drawing/2014/main" id="{4D56AF9C-61BE-49C1-8411-F08E41D94A43}"/>
              </a:ext>
            </a:extLst>
          </p:cNvPr>
          <p:cNvSpPr txBox="1">
            <a:spLocks/>
          </p:cNvSpPr>
          <p:nvPr/>
        </p:nvSpPr>
        <p:spPr>
          <a:xfrm>
            <a:off x="135047" y="2086804"/>
            <a:ext cx="4804943" cy="58594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rgbClr val="C00000"/>
                </a:solidFill>
              </a:rPr>
              <a:t>（一） 上传主图视频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A2392FC-7F6C-4DB1-8A62-C2DC3F2BB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7" y="2672751"/>
            <a:ext cx="4905103" cy="28916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A77E079-380F-49BC-AF9A-096D60464D67}"/>
              </a:ext>
            </a:extLst>
          </p:cNvPr>
          <p:cNvSpPr/>
          <p:nvPr/>
        </p:nvSpPr>
        <p:spPr>
          <a:xfrm>
            <a:off x="234547" y="5564406"/>
            <a:ext cx="2706190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1.</a:t>
            </a:r>
            <a:r>
              <a:rPr lang="zh-CN" altLang="en-US" sz="2000" dirty="0">
                <a:solidFill>
                  <a:schemeClr val="bg1"/>
                </a:solidFill>
              </a:rPr>
              <a:t>输入发布的类目信息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3AD56D6-8E20-48D8-89D6-E2661F446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60" y="3098710"/>
            <a:ext cx="3670303" cy="2039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F3A6E87-AFAF-465D-B70E-08C12FB702B9}"/>
              </a:ext>
            </a:extLst>
          </p:cNvPr>
          <p:cNvSpPr/>
          <p:nvPr/>
        </p:nvSpPr>
        <p:spPr>
          <a:xfrm>
            <a:off x="5354560" y="5164296"/>
            <a:ext cx="2449710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2.</a:t>
            </a:r>
            <a:r>
              <a:rPr lang="zh-CN" altLang="en-US" sz="2000" dirty="0">
                <a:solidFill>
                  <a:schemeClr val="bg1"/>
                </a:solidFill>
              </a:rPr>
              <a:t>单击上传视频按钮</a:t>
            </a:r>
          </a:p>
        </p:txBody>
      </p:sp>
    </p:spTree>
    <p:extLst>
      <p:ext uri="{BB962C8B-B14F-4D97-AF65-F5344CB8AC3E}">
        <p14:creationId xmlns:p14="http://schemas.microsoft.com/office/powerpoint/2010/main" val="354066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上传视频到淘宝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235068" y="1419092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434209" y="1559483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二、 任务实施</a:t>
            </a:r>
          </a:p>
        </p:txBody>
      </p:sp>
      <p:sp>
        <p:nvSpPr>
          <p:cNvPr id="6" name="副标题 3">
            <a:extLst>
              <a:ext uri="{FF2B5EF4-FFF2-40B4-BE49-F238E27FC236}">
                <a16:creationId xmlns:a16="http://schemas.microsoft.com/office/drawing/2014/main" id="{4D56AF9C-61BE-49C1-8411-F08E41D94A43}"/>
              </a:ext>
            </a:extLst>
          </p:cNvPr>
          <p:cNvSpPr txBox="1">
            <a:spLocks/>
          </p:cNvSpPr>
          <p:nvPr/>
        </p:nvSpPr>
        <p:spPr>
          <a:xfrm>
            <a:off x="135047" y="2086804"/>
            <a:ext cx="4804943" cy="58594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rgbClr val="C00000"/>
                </a:solidFill>
              </a:rPr>
              <a:t>（一） 上传主图视频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A3FF242-CD76-449A-A3C2-1509DEA58792}"/>
              </a:ext>
            </a:extLst>
          </p:cNvPr>
          <p:cNvSpPr/>
          <p:nvPr/>
        </p:nvSpPr>
        <p:spPr>
          <a:xfrm>
            <a:off x="6022081" y="4101195"/>
            <a:ext cx="1423788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4.</a:t>
            </a:r>
            <a:r>
              <a:rPr lang="zh-CN" altLang="en-US" sz="2000" dirty="0">
                <a:solidFill>
                  <a:schemeClr val="bg1"/>
                </a:solidFill>
              </a:rPr>
              <a:t>等待上传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21908B7-F13D-4472-8DC4-AED651F45970}"/>
              </a:ext>
            </a:extLst>
          </p:cNvPr>
          <p:cNvSpPr/>
          <p:nvPr/>
        </p:nvSpPr>
        <p:spPr>
          <a:xfrm>
            <a:off x="235068" y="2701271"/>
            <a:ext cx="2193229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3.</a:t>
            </a:r>
            <a:r>
              <a:rPr lang="zh-CN" altLang="en-US" sz="2000" dirty="0">
                <a:solidFill>
                  <a:schemeClr val="bg1"/>
                </a:solidFill>
              </a:rPr>
              <a:t>选择电脑端视频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E9FF492-100A-4330-90A0-355D1D04A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8" y="3086772"/>
            <a:ext cx="5427471" cy="1809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69DF2673-E4C1-4D06-83CE-EFD7F3418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56" y="4501350"/>
            <a:ext cx="5125251" cy="2069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98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上传视频到淘宝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235068" y="1419092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434209" y="1559483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二、 任务实施</a:t>
            </a:r>
          </a:p>
        </p:txBody>
      </p:sp>
      <p:sp>
        <p:nvSpPr>
          <p:cNvPr id="6" name="副标题 3">
            <a:extLst>
              <a:ext uri="{FF2B5EF4-FFF2-40B4-BE49-F238E27FC236}">
                <a16:creationId xmlns:a16="http://schemas.microsoft.com/office/drawing/2014/main" id="{4D56AF9C-61BE-49C1-8411-F08E41D94A43}"/>
              </a:ext>
            </a:extLst>
          </p:cNvPr>
          <p:cNvSpPr txBox="1">
            <a:spLocks/>
          </p:cNvSpPr>
          <p:nvPr/>
        </p:nvSpPr>
        <p:spPr>
          <a:xfrm>
            <a:off x="135047" y="2086804"/>
            <a:ext cx="4804943" cy="58594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rgbClr val="C00000"/>
                </a:solidFill>
              </a:rPr>
              <a:t>（一） 上传主图视频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AEA4524-53C3-4298-829F-8648D623E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55" y="2944397"/>
            <a:ext cx="3864953" cy="32988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B9A35FB7-F392-4A6D-8DBF-841F2E2F387F}"/>
              </a:ext>
            </a:extLst>
          </p:cNvPr>
          <p:cNvSpPr/>
          <p:nvPr/>
        </p:nvSpPr>
        <p:spPr>
          <a:xfrm>
            <a:off x="2840855" y="6257286"/>
            <a:ext cx="1423788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5.</a:t>
            </a:r>
            <a:r>
              <a:rPr lang="zh-CN" altLang="en-US" sz="2000" dirty="0">
                <a:solidFill>
                  <a:schemeClr val="bg1"/>
                </a:solidFill>
              </a:rPr>
              <a:t>输入信息</a:t>
            </a:r>
          </a:p>
        </p:txBody>
      </p:sp>
    </p:spTree>
    <p:extLst>
      <p:ext uri="{BB962C8B-B14F-4D97-AF65-F5344CB8AC3E}">
        <p14:creationId xmlns:p14="http://schemas.microsoft.com/office/powerpoint/2010/main" val="224067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上传视频到淘宝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235068" y="1419092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434209" y="1559483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二、 任务实施</a:t>
            </a:r>
          </a:p>
        </p:txBody>
      </p:sp>
      <p:sp>
        <p:nvSpPr>
          <p:cNvPr id="6" name="副标题 3">
            <a:extLst>
              <a:ext uri="{FF2B5EF4-FFF2-40B4-BE49-F238E27FC236}">
                <a16:creationId xmlns:a16="http://schemas.microsoft.com/office/drawing/2014/main" id="{4D56AF9C-61BE-49C1-8411-F08E41D94A43}"/>
              </a:ext>
            </a:extLst>
          </p:cNvPr>
          <p:cNvSpPr txBox="1">
            <a:spLocks/>
          </p:cNvSpPr>
          <p:nvPr/>
        </p:nvSpPr>
        <p:spPr>
          <a:xfrm>
            <a:off x="135047" y="2086804"/>
            <a:ext cx="4804943" cy="58594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rgbClr val="C00000"/>
                </a:solidFill>
              </a:rPr>
              <a:t>（一） 上传主图视频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F82EABF-C1F8-4AD4-B831-9818C7A4C726}"/>
              </a:ext>
            </a:extLst>
          </p:cNvPr>
          <p:cNvSpPr/>
          <p:nvPr/>
        </p:nvSpPr>
        <p:spPr>
          <a:xfrm>
            <a:off x="541418" y="3728067"/>
            <a:ext cx="1423788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6.</a:t>
            </a:r>
            <a:r>
              <a:rPr lang="zh-CN" altLang="en-US" sz="2000" dirty="0">
                <a:solidFill>
                  <a:schemeClr val="bg1"/>
                </a:solidFill>
              </a:rPr>
              <a:t>等待审核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3D2E6FF-2805-42EC-97F6-5EC2CD8B761B}"/>
              </a:ext>
            </a:extLst>
          </p:cNvPr>
          <p:cNvSpPr/>
          <p:nvPr/>
        </p:nvSpPr>
        <p:spPr>
          <a:xfrm>
            <a:off x="4228096" y="2757958"/>
            <a:ext cx="1423788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7.</a:t>
            </a:r>
            <a:r>
              <a:rPr lang="zh-CN" altLang="en-US" sz="2000" dirty="0">
                <a:solidFill>
                  <a:schemeClr val="bg1"/>
                </a:solidFill>
              </a:rPr>
              <a:t>查看视频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55CBEE8D-F022-4CF1-BDDE-BE9AEFABA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503" y="3254024"/>
            <a:ext cx="4681890" cy="20444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89D5E25-6B47-4C3D-82AA-CB9669C45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21" y="4235407"/>
            <a:ext cx="3710986" cy="21266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02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上传视频到淘宝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235068" y="1419092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434209" y="1559483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二、 任务实施</a:t>
            </a:r>
          </a:p>
        </p:txBody>
      </p:sp>
      <p:sp>
        <p:nvSpPr>
          <p:cNvPr id="6" name="副标题 3">
            <a:extLst>
              <a:ext uri="{FF2B5EF4-FFF2-40B4-BE49-F238E27FC236}">
                <a16:creationId xmlns:a16="http://schemas.microsoft.com/office/drawing/2014/main" id="{4D56AF9C-61BE-49C1-8411-F08E41D94A43}"/>
              </a:ext>
            </a:extLst>
          </p:cNvPr>
          <p:cNvSpPr txBox="1">
            <a:spLocks/>
          </p:cNvSpPr>
          <p:nvPr/>
        </p:nvSpPr>
        <p:spPr>
          <a:xfrm>
            <a:off x="135047" y="2086804"/>
            <a:ext cx="4804943" cy="58594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rgbClr val="C00000"/>
                </a:solidFill>
              </a:rPr>
              <a:t>（二） 添加详情页视频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901D8E6-F067-44E4-811E-E1821BAAEAEA}"/>
              </a:ext>
            </a:extLst>
          </p:cNvPr>
          <p:cNvSpPr/>
          <p:nvPr/>
        </p:nvSpPr>
        <p:spPr>
          <a:xfrm>
            <a:off x="3860106" y="3605466"/>
            <a:ext cx="1423788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2.</a:t>
            </a:r>
            <a:r>
              <a:rPr lang="zh-CN" altLang="en-US" sz="2000" dirty="0">
                <a:solidFill>
                  <a:schemeClr val="bg1"/>
                </a:solidFill>
              </a:rPr>
              <a:t>新建模块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22EA246-A41D-4E45-8D6F-94F62B703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30" y="2978382"/>
            <a:ext cx="3066357" cy="380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CF4DABAA-FCBB-463D-9B16-5CDDAC83AFD1}"/>
              </a:ext>
            </a:extLst>
          </p:cNvPr>
          <p:cNvSpPr/>
          <p:nvPr/>
        </p:nvSpPr>
        <p:spPr>
          <a:xfrm>
            <a:off x="519154" y="2876699"/>
            <a:ext cx="1423788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1.</a:t>
            </a:r>
            <a:r>
              <a:rPr lang="zh-CN" altLang="en-US" sz="2000" dirty="0">
                <a:solidFill>
                  <a:schemeClr val="bg1"/>
                </a:solidFill>
              </a:rPr>
              <a:t>复制代码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0313B2EC-C82D-4DEE-A98B-221EF3627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406" y="4005485"/>
            <a:ext cx="4817326" cy="15109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29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上传视频到淘宝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235068" y="1419092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434209" y="1559483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二、 任务实施</a:t>
            </a:r>
          </a:p>
        </p:txBody>
      </p:sp>
      <p:sp>
        <p:nvSpPr>
          <p:cNvPr id="6" name="副标题 3">
            <a:extLst>
              <a:ext uri="{FF2B5EF4-FFF2-40B4-BE49-F238E27FC236}">
                <a16:creationId xmlns:a16="http://schemas.microsoft.com/office/drawing/2014/main" id="{4D56AF9C-61BE-49C1-8411-F08E41D94A43}"/>
              </a:ext>
            </a:extLst>
          </p:cNvPr>
          <p:cNvSpPr txBox="1">
            <a:spLocks/>
          </p:cNvSpPr>
          <p:nvPr/>
        </p:nvSpPr>
        <p:spPr>
          <a:xfrm>
            <a:off x="135047" y="2086804"/>
            <a:ext cx="4804943" cy="58594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rgbClr val="C00000"/>
                </a:solidFill>
              </a:rPr>
              <a:t>（二） 添加详情页视频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5D5D37F-FDAD-4795-B30A-11E1BA492CFB}"/>
              </a:ext>
            </a:extLst>
          </p:cNvPr>
          <p:cNvSpPr/>
          <p:nvPr/>
        </p:nvSpPr>
        <p:spPr>
          <a:xfrm>
            <a:off x="4817066" y="3097940"/>
            <a:ext cx="1423788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4.</a:t>
            </a:r>
            <a:r>
              <a:rPr lang="zh-CN" altLang="en-US" sz="2000" dirty="0">
                <a:solidFill>
                  <a:schemeClr val="bg1"/>
                </a:solidFill>
              </a:rPr>
              <a:t>插入视频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849076F-0529-4EFA-A668-405E01FD64A1}"/>
              </a:ext>
            </a:extLst>
          </p:cNvPr>
          <p:cNvSpPr/>
          <p:nvPr/>
        </p:nvSpPr>
        <p:spPr>
          <a:xfrm>
            <a:off x="122664" y="3159895"/>
            <a:ext cx="1423788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3.</a:t>
            </a:r>
            <a:r>
              <a:rPr lang="zh-CN" altLang="en-US" sz="2000" dirty="0">
                <a:solidFill>
                  <a:schemeClr val="bg1"/>
                </a:solidFill>
              </a:rPr>
              <a:t>复制代码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DD74EDE1-FE81-4CF9-B71C-A113A8446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4" y="3550670"/>
            <a:ext cx="4578992" cy="236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62BF7940-9974-4609-B7F0-B9D6FA2E4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066" y="3560005"/>
            <a:ext cx="4096115" cy="289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64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MH_Others_1"/>
          <p:cNvSpPr/>
          <p:nvPr>
            <p:custDataLst>
              <p:tags r:id="rId2"/>
            </p:custDataLst>
          </p:nvPr>
        </p:nvSpPr>
        <p:spPr bwMode="auto">
          <a:xfrm flipH="1">
            <a:off x="0" y="1148313"/>
            <a:ext cx="9144000" cy="54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0" tIns="0" rIns="5400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zh-CN" altLang="en-US" sz="1050" b="1" dirty="0">
              <a:solidFill>
                <a:srgbClr val="FFFFFF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65341" y="211872"/>
            <a:ext cx="1813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录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991323" y="1993122"/>
            <a:ext cx="5180656" cy="509848"/>
            <a:chOff x="1258010" y="1822081"/>
            <a:chExt cx="5528380" cy="509848"/>
          </a:xfrm>
        </p:grpSpPr>
        <p:sp>
          <p:nvSpPr>
            <p:cNvPr id="30" name="MH_SubTitle_1"/>
            <p:cNvSpPr/>
            <p:nvPr>
              <p:custDataLst>
                <p:tags r:id="rId9"/>
              </p:custDataLst>
            </p:nvPr>
          </p:nvSpPr>
          <p:spPr>
            <a:xfrm>
              <a:off x="2256873" y="1834916"/>
              <a:ext cx="4529517" cy="437221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44000" anchor="ctr">
              <a:noAutofit/>
            </a:bodyPr>
            <a:lstStyle/>
            <a:p>
              <a:pPr defTabSz="914400">
                <a:lnSpc>
                  <a:spcPct val="130000"/>
                </a:lnSpc>
                <a:defRPr/>
              </a:pPr>
              <a:r>
                <a:rPr lang="zh-CN" altLang="en-US" kern="0" dirty="0">
                  <a:solidFill>
                    <a:srgbClr val="FFFFFF"/>
                  </a:solidFill>
                  <a:latin typeface="Verdana" panose="020B0604030504040204"/>
                  <a:ea typeface="微软雅黑" panose="020B0503020204020204" pitchFamily="34" charset="-122"/>
                </a:rPr>
                <a:t>           输出视频</a:t>
              </a:r>
            </a:p>
          </p:txBody>
        </p:sp>
        <p:cxnSp>
          <p:nvCxnSpPr>
            <p:cNvPr id="31" name="MH_Other_2"/>
            <p:cNvCxnSpPr>
              <a:stCxn id="30" idx="3"/>
            </p:cNvCxnSpPr>
            <p:nvPr>
              <p:custDataLst>
                <p:tags r:id="rId10"/>
              </p:custDataLst>
            </p:nvPr>
          </p:nvCxnSpPr>
          <p:spPr>
            <a:xfrm flipH="1">
              <a:off x="6312665" y="2053527"/>
              <a:ext cx="473725" cy="218610"/>
            </a:xfrm>
            <a:prstGeom prst="line">
              <a:avLst/>
            </a:prstGeom>
            <a:solidFill>
              <a:srgbClr val="73BAD7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32" name="MH_Other_3"/>
            <p:cNvCxnSpPr/>
            <p:nvPr>
              <p:custDataLst>
                <p:tags r:id="rId11"/>
              </p:custDataLst>
            </p:nvPr>
          </p:nvCxnSpPr>
          <p:spPr>
            <a:xfrm>
              <a:off x="1586429" y="2331929"/>
              <a:ext cx="5199961" cy="0"/>
            </a:xfrm>
            <a:prstGeom prst="line">
              <a:avLst/>
            </a:prstGeom>
            <a:noFill/>
            <a:ln w="19050" cap="flat" cmpd="sng" algn="ctr">
              <a:solidFill>
                <a:srgbClr val="C2C2C2"/>
              </a:solidFill>
              <a:prstDash val="solid"/>
              <a:miter lim="800000"/>
            </a:ln>
            <a:effectLst/>
          </p:spPr>
        </p:cxnSp>
        <p:sp>
          <p:nvSpPr>
            <p:cNvPr id="47" name="MH_Other_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258010" y="1822081"/>
              <a:ext cx="13370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chemeClr val="accent1"/>
                  </a:solidFill>
                  <a:latin typeface="+mj-ea"/>
                  <a:ea typeface="+mj-ea"/>
                  <a:cs typeface="Arial" panose="020B0604020202020204" pitchFamily="34" charset="0"/>
                </a:rPr>
                <a:t>任务</a:t>
              </a:r>
              <a:r>
                <a:rPr lang="en-US" altLang="zh-CN" sz="2400" b="1" dirty="0">
                  <a:solidFill>
                    <a:schemeClr val="accent1"/>
                  </a:solidFill>
                  <a:latin typeface="+mj-ea"/>
                  <a:ea typeface="+mj-ea"/>
                  <a:cs typeface="Arial" panose="020B0604020202020204" pitchFamily="34" charset="0"/>
                </a:rPr>
                <a:t>1</a:t>
              </a:r>
              <a:endParaRPr lang="zh-CN" altLang="en-US" sz="2400" b="1" dirty="0">
                <a:solidFill>
                  <a:schemeClr val="accent1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972019" y="2919152"/>
            <a:ext cx="5199961" cy="509848"/>
            <a:chOff x="1586429" y="1822081"/>
            <a:chExt cx="5199961" cy="509848"/>
          </a:xfrm>
        </p:grpSpPr>
        <p:sp>
          <p:nvSpPr>
            <p:cNvPr id="49" name="MH_SubTitle_1"/>
            <p:cNvSpPr/>
            <p:nvPr>
              <p:custDataLst>
                <p:tags r:id="rId5"/>
              </p:custDataLst>
            </p:nvPr>
          </p:nvSpPr>
          <p:spPr>
            <a:xfrm>
              <a:off x="2595106" y="1834916"/>
              <a:ext cx="4191284" cy="437221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44000" anchor="ctr">
              <a:no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zh-CN" altLang="en-US" kern="0" dirty="0">
                  <a:solidFill>
                    <a:srgbClr val="FFFFFF"/>
                  </a:solidFill>
                  <a:latin typeface="Verdana" panose="020B0604030504040204"/>
                  <a:ea typeface="微软雅黑" panose="020B0503020204020204" pitchFamily="34" charset="-122"/>
                </a:rPr>
                <a:t>          上传视频到淘宝</a:t>
              </a:r>
            </a:p>
          </p:txBody>
        </p:sp>
        <p:cxnSp>
          <p:nvCxnSpPr>
            <p:cNvPr id="50" name="MH_Other_2"/>
            <p:cNvCxnSpPr>
              <a:stCxn id="49" idx="3"/>
            </p:cNvCxnSpPr>
            <p:nvPr>
              <p:custDataLst>
                <p:tags r:id="rId6"/>
              </p:custDataLst>
            </p:nvPr>
          </p:nvCxnSpPr>
          <p:spPr>
            <a:xfrm flipH="1">
              <a:off x="6312666" y="2053527"/>
              <a:ext cx="473724" cy="218610"/>
            </a:xfrm>
            <a:prstGeom prst="line">
              <a:avLst/>
            </a:prstGeom>
            <a:solidFill>
              <a:srgbClr val="73BAD7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51" name="MH_Other_3"/>
            <p:cNvCxnSpPr/>
            <p:nvPr>
              <p:custDataLst>
                <p:tags r:id="rId7"/>
              </p:custDataLst>
            </p:nvPr>
          </p:nvCxnSpPr>
          <p:spPr>
            <a:xfrm>
              <a:off x="1586429" y="2331929"/>
              <a:ext cx="5199961" cy="0"/>
            </a:xfrm>
            <a:prstGeom prst="line">
              <a:avLst/>
            </a:prstGeom>
            <a:noFill/>
            <a:ln w="19050" cap="flat" cmpd="sng" algn="ctr">
              <a:solidFill>
                <a:srgbClr val="C2C2C2"/>
              </a:solidFill>
              <a:prstDash val="solid"/>
              <a:miter lim="800000"/>
            </a:ln>
            <a:effectLst/>
          </p:spPr>
        </p:cxnSp>
        <p:sp>
          <p:nvSpPr>
            <p:cNvPr id="52" name="MH_Other_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05733" y="1822081"/>
              <a:ext cx="98937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chemeClr val="accent1"/>
                  </a:solidFill>
                  <a:latin typeface="+mj-ea"/>
                  <a:ea typeface="+mj-ea"/>
                  <a:cs typeface="Arial" panose="020B0604020202020204" pitchFamily="34" charset="0"/>
                </a:rPr>
                <a:t>任务</a:t>
              </a:r>
              <a:r>
                <a:rPr lang="en-US" altLang="zh-CN" sz="2400" b="1" dirty="0">
                  <a:solidFill>
                    <a:schemeClr val="accent1"/>
                  </a:solidFill>
                  <a:latin typeface="+mj-ea"/>
                  <a:ea typeface="+mj-ea"/>
                  <a:cs typeface="Arial" panose="020B0604020202020204" pitchFamily="34" charset="0"/>
                </a:rPr>
                <a:t>2</a:t>
              </a:r>
              <a:endParaRPr lang="zh-CN" altLang="en-US" sz="2400" b="1" dirty="0">
                <a:solidFill>
                  <a:schemeClr val="accent1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cxnSp>
        <p:nvCxnSpPr>
          <p:cNvPr id="23" name="MH_Other_2">
            <a:extLst>
              <a:ext uri="{FF2B5EF4-FFF2-40B4-BE49-F238E27FC236}">
                <a16:creationId xmlns:a16="http://schemas.microsoft.com/office/drawing/2014/main" id="{98D7842A-32FC-4E13-9D47-8149A8F19FF2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 flipH="1">
            <a:off x="6713152" y="4925847"/>
            <a:ext cx="473724" cy="218610"/>
          </a:xfrm>
          <a:prstGeom prst="line">
            <a:avLst/>
          </a:prstGeom>
          <a:solidFill>
            <a:srgbClr val="73BAD7"/>
          </a:solidFill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28" name="MH_Other_2">
            <a:extLst>
              <a:ext uri="{FF2B5EF4-FFF2-40B4-BE49-F238E27FC236}">
                <a16:creationId xmlns:a16="http://schemas.microsoft.com/office/drawing/2014/main" id="{D3804A51-A6A1-4378-9C0E-FB55B6618DE2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flipH="1">
            <a:off x="6735180" y="5754173"/>
            <a:ext cx="473724" cy="218610"/>
          </a:xfrm>
          <a:prstGeom prst="line">
            <a:avLst/>
          </a:prstGeom>
          <a:solidFill>
            <a:srgbClr val="73BAD7"/>
          </a:solidFill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拍摄主图视频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235068" y="1419092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434209" y="1559483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一、 任务描述</a:t>
            </a:r>
          </a:p>
        </p:txBody>
      </p:sp>
      <p:sp>
        <p:nvSpPr>
          <p:cNvPr id="6" name="内容占位符 6">
            <a:extLst>
              <a:ext uri="{FF2B5EF4-FFF2-40B4-BE49-F238E27FC236}">
                <a16:creationId xmlns:a16="http://schemas.microsoft.com/office/drawing/2014/main" id="{FF4D19A5-9C38-457A-87F7-5FB201B7458B}"/>
              </a:ext>
            </a:extLst>
          </p:cNvPr>
          <p:cNvSpPr>
            <a:spLocks noGrp="1"/>
          </p:cNvSpPr>
          <p:nvPr/>
        </p:nvSpPr>
        <p:spPr bwMode="auto">
          <a:xfrm>
            <a:off x="434209" y="2933613"/>
            <a:ext cx="8285181" cy="216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       视频制作完成后，可共享给他人，也可将其上传至网络，供给店铺使用。本任务将根据淘宝主图的要求输出制作好的主图视频，通过“共享”面板，输出与项目要求相同的</a:t>
            </a:r>
            <a:r>
              <a:rPr lang="en-US" altLang="zh-CN" dirty="0"/>
              <a:t>800×800</a:t>
            </a:r>
            <a:r>
              <a:rPr lang="zh-CN" altLang="en-US" dirty="0"/>
              <a:t>像素的</a:t>
            </a:r>
            <a:r>
              <a:rPr lang="en-US" altLang="zh-CN" dirty="0"/>
              <a:t>AVI</a:t>
            </a:r>
            <a:r>
              <a:rPr lang="zh-CN" altLang="en-US" dirty="0"/>
              <a:t>格式。</a:t>
            </a:r>
          </a:p>
        </p:txBody>
      </p:sp>
    </p:spTree>
    <p:extLst>
      <p:ext uri="{BB962C8B-B14F-4D97-AF65-F5344CB8AC3E}">
        <p14:creationId xmlns:p14="http://schemas.microsoft.com/office/powerpoint/2010/main" val="45913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拍摄主图视频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235068" y="1419092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434209" y="1559483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二、 相关知识</a:t>
            </a:r>
          </a:p>
        </p:txBody>
      </p:sp>
      <p:sp>
        <p:nvSpPr>
          <p:cNvPr id="7" name="文本框 29">
            <a:extLst>
              <a:ext uri="{FF2B5EF4-FFF2-40B4-BE49-F238E27FC236}">
                <a16:creationId xmlns:a16="http://schemas.microsoft.com/office/drawing/2014/main" id="{C74F1DF2-DEBE-4F2B-892A-FBBCD9FACC06}"/>
              </a:ext>
            </a:extLst>
          </p:cNvPr>
          <p:cNvSpPr txBox="1"/>
          <p:nvPr/>
        </p:nvSpPr>
        <p:spPr>
          <a:xfrm>
            <a:off x="735531" y="4942187"/>
            <a:ext cx="11098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</a:t>
            </a:r>
          </a:p>
        </p:txBody>
      </p:sp>
      <p:sp>
        <p:nvSpPr>
          <p:cNvPr id="8" name="文本框 30">
            <a:extLst>
              <a:ext uri="{FF2B5EF4-FFF2-40B4-BE49-F238E27FC236}">
                <a16:creationId xmlns:a16="http://schemas.microsoft.com/office/drawing/2014/main" id="{F5D0FE95-6B53-4997-AEDD-6844A8D4D6B7}"/>
              </a:ext>
            </a:extLst>
          </p:cNvPr>
          <p:cNvSpPr txBox="1"/>
          <p:nvPr/>
        </p:nvSpPr>
        <p:spPr>
          <a:xfrm>
            <a:off x="4382995" y="4942187"/>
            <a:ext cx="1113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光盘</a:t>
            </a:r>
          </a:p>
        </p:txBody>
      </p:sp>
      <p:sp>
        <p:nvSpPr>
          <p:cNvPr id="9" name="文本框 31">
            <a:extLst>
              <a:ext uri="{FF2B5EF4-FFF2-40B4-BE49-F238E27FC236}">
                <a16:creationId xmlns:a16="http://schemas.microsoft.com/office/drawing/2014/main" id="{F9F06BE9-A010-4030-9F4B-FD8443D15AB1}"/>
              </a:ext>
            </a:extLst>
          </p:cNvPr>
          <p:cNvSpPr txBox="1"/>
          <p:nvPr/>
        </p:nvSpPr>
        <p:spPr>
          <a:xfrm>
            <a:off x="2045579" y="4942187"/>
            <a:ext cx="971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</a:p>
        </p:txBody>
      </p:sp>
      <p:sp>
        <p:nvSpPr>
          <p:cNvPr id="10" name="文本框 32">
            <a:extLst>
              <a:ext uri="{FF2B5EF4-FFF2-40B4-BE49-F238E27FC236}">
                <a16:creationId xmlns:a16="http://schemas.microsoft.com/office/drawing/2014/main" id="{D86722D8-DA74-40FB-BE72-5547C7E3074C}"/>
              </a:ext>
            </a:extLst>
          </p:cNvPr>
          <p:cNvSpPr txBox="1"/>
          <p:nvPr/>
        </p:nvSpPr>
        <p:spPr>
          <a:xfrm>
            <a:off x="3318828" y="4942187"/>
            <a:ext cx="9906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</a:t>
            </a:r>
          </a:p>
        </p:txBody>
      </p:sp>
      <p:sp>
        <p:nvSpPr>
          <p:cNvPr id="11" name="文本框 30">
            <a:extLst>
              <a:ext uri="{FF2B5EF4-FFF2-40B4-BE49-F238E27FC236}">
                <a16:creationId xmlns:a16="http://schemas.microsoft.com/office/drawing/2014/main" id="{4760D94C-2F24-4B0D-9016-99906423AD55}"/>
              </a:ext>
            </a:extLst>
          </p:cNvPr>
          <p:cNvSpPr txBox="1"/>
          <p:nvPr/>
        </p:nvSpPr>
        <p:spPr>
          <a:xfrm>
            <a:off x="5754205" y="4942187"/>
            <a:ext cx="1344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影片</a:t>
            </a:r>
          </a:p>
        </p:txBody>
      </p:sp>
      <p:sp>
        <p:nvSpPr>
          <p:cNvPr id="12" name="副标题 3">
            <a:extLst>
              <a:ext uri="{FF2B5EF4-FFF2-40B4-BE49-F238E27FC236}">
                <a16:creationId xmlns:a16="http://schemas.microsoft.com/office/drawing/2014/main" id="{720BFFCD-2D23-4E7F-B443-F7CDF6A7AC38}"/>
              </a:ext>
            </a:extLst>
          </p:cNvPr>
          <p:cNvSpPr txBox="1">
            <a:spLocks/>
          </p:cNvSpPr>
          <p:nvPr/>
        </p:nvSpPr>
        <p:spPr>
          <a:xfrm>
            <a:off x="235068" y="2710002"/>
            <a:ext cx="4195959" cy="52682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rgbClr val="C00000"/>
                </a:solidFill>
              </a:rPr>
              <a:t>（一） 输出设备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34DC39-B29F-46A8-9AED-E9220FFBD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329" y="2284511"/>
            <a:ext cx="3297656" cy="243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8F8EB9B-18F7-4190-8B17-6AA3B5884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810" y="2431995"/>
            <a:ext cx="3156741" cy="210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23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拍摄主图视频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235068" y="1419092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434209" y="1559483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二、 相关知识</a:t>
            </a:r>
          </a:p>
        </p:txBody>
      </p:sp>
      <p:sp>
        <p:nvSpPr>
          <p:cNvPr id="12" name="副标题 3">
            <a:extLst>
              <a:ext uri="{FF2B5EF4-FFF2-40B4-BE49-F238E27FC236}">
                <a16:creationId xmlns:a16="http://schemas.microsoft.com/office/drawing/2014/main" id="{720BFFCD-2D23-4E7F-B443-F7CDF6A7AC38}"/>
              </a:ext>
            </a:extLst>
          </p:cNvPr>
          <p:cNvSpPr txBox="1">
            <a:spLocks/>
          </p:cNvSpPr>
          <p:nvPr/>
        </p:nvSpPr>
        <p:spPr>
          <a:xfrm>
            <a:off x="235068" y="2710002"/>
            <a:ext cx="4195959" cy="52682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rgbClr val="C00000"/>
                </a:solidFill>
              </a:rPr>
              <a:t>（二） 常用的视频格式</a:t>
            </a:r>
          </a:p>
        </p:txBody>
      </p:sp>
      <p:sp>
        <p:nvSpPr>
          <p:cNvPr id="13" name="文本框 29">
            <a:extLst>
              <a:ext uri="{FF2B5EF4-FFF2-40B4-BE49-F238E27FC236}">
                <a16:creationId xmlns:a16="http://schemas.microsoft.com/office/drawing/2014/main" id="{3D2079BD-8504-486A-9A84-220E9EF46327}"/>
              </a:ext>
            </a:extLst>
          </p:cNvPr>
          <p:cNvSpPr txBox="1"/>
          <p:nvPr/>
        </p:nvSpPr>
        <p:spPr>
          <a:xfrm>
            <a:off x="1115147" y="3730586"/>
            <a:ext cx="1109893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AVI</a:t>
            </a:r>
            <a:endParaRPr lang="zh-CN" altLang="en-US" sz="2000" b="1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30">
            <a:extLst>
              <a:ext uri="{FF2B5EF4-FFF2-40B4-BE49-F238E27FC236}">
                <a16:creationId xmlns:a16="http://schemas.microsoft.com/office/drawing/2014/main" id="{CF24BF01-4D3B-4ADE-B12C-655269779372}"/>
              </a:ext>
            </a:extLst>
          </p:cNvPr>
          <p:cNvSpPr txBox="1"/>
          <p:nvPr/>
        </p:nvSpPr>
        <p:spPr>
          <a:xfrm>
            <a:off x="5487915" y="4124258"/>
            <a:ext cx="111399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WMV</a:t>
            </a:r>
            <a:endParaRPr lang="zh-CN" altLang="en-US" sz="2000" b="1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31">
            <a:extLst>
              <a:ext uri="{FF2B5EF4-FFF2-40B4-BE49-F238E27FC236}">
                <a16:creationId xmlns:a16="http://schemas.microsoft.com/office/drawing/2014/main" id="{3B555C90-AFAB-4F30-B787-B7FA6DAC54EF}"/>
              </a:ext>
            </a:extLst>
          </p:cNvPr>
          <p:cNvSpPr txBox="1"/>
          <p:nvPr/>
        </p:nvSpPr>
        <p:spPr>
          <a:xfrm>
            <a:off x="2407039" y="4230210"/>
            <a:ext cx="97149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MPEG</a:t>
            </a:r>
            <a:endParaRPr lang="zh-CN" altLang="en-US" sz="2000" b="1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32">
            <a:extLst>
              <a:ext uri="{FF2B5EF4-FFF2-40B4-BE49-F238E27FC236}">
                <a16:creationId xmlns:a16="http://schemas.microsoft.com/office/drawing/2014/main" id="{DB1D350E-FD0E-400D-BAE3-F0FA89650C45}"/>
              </a:ext>
            </a:extLst>
          </p:cNvPr>
          <p:cNvSpPr txBox="1"/>
          <p:nvPr/>
        </p:nvSpPr>
        <p:spPr>
          <a:xfrm>
            <a:off x="3815110" y="3621177"/>
            <a:ext cx="990674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MOV</a:t>
            </a:r>
            <a:endParaRPr lang="zh-CN" altLang="en-US" sz="2000" b="1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30">
            <a:extLst>
              <a:ext uri="{FF2B5EF4-FFF2-40B4-BE49-F238E27FC236}">
                <a16:creationId xmlns:a16="http://schemas.microsoft.com/office/drawing/2014/main" id="{385498B1-26FC-4D19-9684-37006E366575}"/>
              </a:ext>
            </a:extLst>
          </p:cNvPr>
          <p:cNvSpPr txBox="1"/>
          <p:nvPr/>
        </p:nvSpPr>
        <p:spPr>
          <a:xfrm>
            <a:off x="7288318" y="3604984"/>
            <a:ext cx="134421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3GPP</a:t>
            </a:r>
            <a:endParaRPr lang="zh-CN" altLang="en-US" sz="2000" b="1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757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拍摄主图视频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235068" y="1419092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434209" y="1559483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三、 任务实施</a:t>
            </a:r>
          </a:p>
        </p:txBody>
      </p:sp>
      <p:sp>
        <p:nvSpPr>
          <p:cNvPr id="12" name="副标题 3">
            <a:extLst>
              <a:ext uri="{FF2B5EF4-FFF2-40B4-BE49-F238E27FC236}">
                <a16:creationId xmlns:a16="http://schemas.microsoft.com/office/drawing/2014/main" id="{720BFFCD-2D23-4E7F-B443-F7CDF6A7AC38}"/>
              </a:ext>
            </a:extLst>
          </p:cNvPr>
          <p:cNvSpPr txBox="1">
            <a:spLocks/>
          </p:cNvSpPr>
          <p:nvPr/>
        </p:nvSpPr>
        <p:spPr>
          <a:xfrm>
            <a:off x="235068" y="2710002"/>
            <a:ext cx="4195959" cy="52682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C00000"/>
                </a:solidFill>
              </a:rPr>
              <a:t>1</a:t>
            </a:r>
            <a:r>
              <a:rPr lang="zh-CN" altLang="en-US" dirty="0">
                <a:solidFill>
                  <a:srgbClr val="C00000"/>
                </a:solidFill>
              </a:rPr>
              <a:t>、选择输出格式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C8CC0A13-814B-404E-8D9D-693359001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672" y="2279046"/>
            <a:ext cx="6206260" cy="413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12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拍摄主图视频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235068" y="1419092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434209" y="1559483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三、 任务实施</a:t>
            </a:r>
          </a:p>
        </p:txBody>
      </p:sp>
      <p:sp>
        <p:nvSpPr>
          <p:cNvPr id="12" name="副标题 3">
            <a:extLst>
              <a:ext uri="{FF2B5EF4-FFF2-40B4-BE49-F238E27FC236}">
                <a16:creationId xmlns:a16="http://schemas.microsoft.com/office/drawing/2014/main" id="{720BFFCD-2D23-4E7F-B443-F7CDF6A7AC38}"/>
              </a:ext>
            </a:extLst>
          </p:cNvPr>
          <p:cNvSpPr txBox="1">
            <a:spLocks/>
          </p:cNvSpPr>
          <p:nvPr/>
        </p:nvSpPr>
        <p:spPr>
          <a:xfrm>
            <a:off x="433347" y="2312603"/>
            <a:ext cx="4195959" cy="52682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C00000"/>
                </a:solidFill>
              </a:rPr>
              <a:t>2</a:t>
            </a:r>
            <a:r>
              <a:rPr lang="zh-CN" altLang="en-US" dirty="0">
                <a:solidFill>
                  <a:srgbClr val="C00000"/>
                </a:solidFill>
              </a:rPr>
              <a:t>、输出设置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F9B681B-5896-4829-8838-938B86FCC775}"/>
              </a:ext>
            </a:extLst>
          </p:cNvPr>
          <p:cNvGrpSpPr/>
          <p:nvPr/>
        </p:nvGrpSpPr>
        <p:grpSpPr>
          <a:xfrm>
            <a:off x="3098308" y="2312603"/>
            <a:ext cx="5464696" cy="4322372"/>
            <a:chOff x="2919413" y="1850753"/>
            <a:chExt cx="6353175" cy="4665981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E525B76-D4BD-4DD8-A2B5-334391E922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413" y="1857375"/>
              <a:ext cx="6353175" cy="3143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8147544F-CB50-4D2D-918E-3CB8DCD850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70"/>
            <a:stretch/>
          </p:blipFill>
          <p:spPr bwMode="auto">
            <a:xfrm>
              <a:off x="2919413" y="1850753"/>
              <a:ext cx="514350" cy="4665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F13F0141-AFB0-4F81-932C-211C038A9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965" y="4999084"/>
              <a:ext cx="5934075" cy="150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492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拍摄主图视频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235068" y="1419092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434209" y="1559483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三、 任务实施</a:t>
            </a:r>
          </a:p>
        </p:txBody>
      </p:sp>
      <p:sp>
        <p:nvSpPr>
          <p:cNvPr id="12" name="副标题 3">
            <a:extLst>
              <a:ext uri="{FF2B5EF4-FFF2-40B4-BE49-F238E27FC236}">
                <a16:creationId xmlns:a16="http://schemas.microsoft.com/office/drawing/2014/main" id="{720BFFCD-2D23-4E7F-B443-F7CDF6A7AC38}"/>
              </a:ext>
            </a:extLst>
          </p:cNvPr>
          <p:cNvSpPr txBox="1">
            <a:spLocks/>
          </p:cNvSpPr>
          <p:nvPr/>
        </p:nvSpPr>
        <p:spPr>
          <a:xfrm>
            <a:off x="585747" y="3720444"/>
            <a:ext cx="4195959" cy="52682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C00000"/>
                </a:solidFill>
              </a:rPr>
              <a:t>4</a:t>
            </a:r>
            <a:r>
              <a:rPr lang="zh-CN" altLang="en-US" dirty="0">
                <a:solidFill>
                  <a:srgbClr val="C00000"/>
                </a:solidFill>
              </a:rPr>
              <a:t>、渲染成功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2670713-4735-4812-82DE-D88336B1F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6" y="3067096"/>
            <a:ext cx="43053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副标题 3">
            <a:extLst>
              <a:ext uri="{FF2B5EF4-FFF2-40B4-BE49-F238E27FC236}">
                <a16:creationId xmlns:a16="http://schemas.microsoft.com/office/drawing/2014/main" id="{C70559EE-AE62-40D6-816C-666E43470018}"/>
              </a:ext>
            </a:extLst>
          </p:cNvPr>
          <p:cNvSpPr txBox="1">
            <a:spLocks/>
          </p:cNvSpPr>
          <p:nvPr/>
        </p:nvSpPr>
        <p:spPr>
          <a:xfrm>
            <a:off x="585747" y="2465003"/>
            <a:ext cx="4195959" cy="52682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C00000"/>
                </a:solidFill>
              </a:rPr>
              <a:t>3</a:t>
            </a:r>
            <a:r>
              <a:rPr lang="zh-CN" altLang="en-US" dirty="0">
                <a:solidFill>
                  <a:srgbClr val="C00000"/>
                </a:solidFill>
              </a:rPr>
              <a:t>、渲染影片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59F2DAE8-0DD1-4EB5-BE03-99F368CCC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6" y="4247265"/>
            <a:ext cx="2009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副标题 3">
            <a:extLst>
              <a:ext uri="{FF2B5EF4-FFF2-40B4-BE49-F238E27FC236}">
                <a16:creationId xmlns:a16="http://schemas.microsoft.com/office/drawing/2014/main" id="{739487DF-CCD5-4963-BE27-E7C05B6CB6E6}"/>
              </a:ext>
            </a:extLst>
          </p:cNvPr>
          <p:cNvSpPr txBox="1">
            <a:spLocks/>
          </p:cNvSpPr>
          <p:nvPr/>
        </p:nvSpPr>
        <p:spPr>
          <a:xfrm>
            <a:off x="5052394" y="2465003"/>
            <a:ext cx="4195959" cy="52682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C00000"/>
                </a:solidFill>
              </a:rPr>
              <a:t>5</a:t>
            </a:r>
            <a:r>
              <a:rPr lang="zh-CN" altLang="en-US" dirty="0">
                <a:solidFill>
                  <a:srgbClr val="C00000"/>
                </a:solidFill>
              </a:rPr>
              <a:t>、渲染成果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651F426D-9890-4D40-BC01-80328EFB1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394" y="3004957"/>
            <a:ext cx="3842924" cy="248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05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上传视频到淘宝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235068" y="1419092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434209" y="1559483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一、 任务描述</a:t>
            </a:r>
          </a:p>
        </p:txBody>
      </p:sp>
      <p:sp>
        <p:nvSpPr>
          <p:cNvPr id="20" name="内容占位符 6">
            <a:extLst>
              <a:ext uri="{FF2B5EF4-FFF2-40B4-BE49-F238E27FC236}">
                <a16:creationId xmlns:a16="http://schemas.microsoft.com/office/drawing/2014/main" id="{FA62740A-88AA-44B6-B528-4B0B5A5830D9}"/>
              </a:ext>
            </a:extLst>
          </p:cNvPr>
          <p:cNvSpPr txBox="1">
            <a:spLocks/>
          </p:cNvSpPr>
          <p:nvPr/>
        </p:nvSpPr>
        <p:spPr>
          <a:xfrm>
            <a:off x="725715" y="2467427"/>
            <a:ext cx="7708072" cy="1704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</a:pPr>
            <a:r>
              <a:rPr lang="zh-CN" altLang="en-US" sz="2000" dirty="0">
                <a:solidFill>
                  <a:schemeClr val="tx1"/>
                </a:solidFill>
              </a:rPr>
              <a:t>       视频输出后可将其上传到视频中心，应用到淘宝主图、首页或详情页中。本任务将一款青花瓷餐具的视频上传至淘宝店铺，然后在淘宝视频页面填写相关信息后进行应用。</a:t>
            </a:r>
          </a:p>
        </p:txBody>
      </p:sp>
    </p:spTree>
    <p:extLst>
      <p:ext uri="{BB962C8B-B14F-4D97-AF65-F5344CB8AC3E}">
        <p14:creationId xmlns:p14="http://schemas.microsoft.com/office/powerpoint/2010/main" val="36398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2150407"/>
  <p:tag name="MH_LIBRARY" val="CONTENTS"/>
  <p:tag name="MH_TYPE" val="OTHERS"/>
  <p:tag name="ID" val="5535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3134253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3134253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3134253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3134253"/>
  <p:tag name="MH_LIBRARY" val="GRAPHIC"/>
  <p:tag name="MH_TYPE" val="Other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3134253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2150407"/>
  <p:tag name="MH_LIBRARY" val="CONTENTS"/>
  <p:tag name="MH_TYPE" val="OTHERS"/>
  <p:tag name="ID" val="5535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2150407"/>
  <p:tag name="MH_LIBRARY" val="CONTENTS"/>
  <p:tag name="MH_AUTOCOLOR" val="TRUE"/>
  <p:tag name="MH_TYPE" val="CONTENTS"/>
  <p:tag name="ID" val="5535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2150407"/>
  <p:tag name="MH_LIBRARY" val="CONTENTS"/>
  <p:tag name="MH_TYPE" val="OTHERS"/>
  <p:tag name="ID" val="5535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313425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3134253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3134253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3134253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3134253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自定义 1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7167</TotalTime>
  <Words>471</Words>
  <Application>Microsoft Office PowerPoint</Application>
  <PresentationFormat>全屏显示(4:3)</PresentationFormat>
  <Paragraphs>76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等线</vt:lpstr>
      <vt:lpstr>等线 Light</vt:lpstr>
      <vt:lpstr>微软雅黑</vt:lpstr>
      <vt:lpstr>Arial</vt:lpstr>
      <vt:lpstr>Calibri</vt:lpstr>
      <vt:lpstr>Verdana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人事部 李飞</dc:creator>
  <cp:lastModifiedBy>xia qingsong</cp:lastModifiedBy>
  <cp:revision>339</cp:revision>
  <dcterms:created xsi:type="dcterms:W3CDTF">2017-08-22T06:46:00Z</dcterms:created>
  <dcterms:modified xsi:type="dcterms:W3CDTF">2022-03-09T08:45:31Z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