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363" r:id="rId3"/>
    <p:sldId id="303" r:id="rId4"/>
    <p:sldId id="419" r:id="rId5"/>
    <p:sldId id="420" r:id="rId6"/>
    <p:sldId id="421" r:id="rId7"/>
    <p:sldId id="422" r:id="rId8"/>
    <p:sldId id="423" r:id="rId9"/>
    <p:sldId id="424"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5AF"/>
    <a:srgbClr val="E22028"/>
    <a:srgbClr val="ED7D31"/>
    <a:srgbClr val="000066"/>
    <a:srgbClr val="DF7835"/>
    <a:srgbClr val="DC676F"/>
    <a:srgbClr val="E7C627"/>
    <a:srgbClr val="332E35"/>
    <a:srgbClr val="F2E3E8"/>
    <a:srgbClr val="F9F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382"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4A9D2-AF8F-4A98-82A7-D731AD8A5D56}" type="datetimeFigureOut">
              <a:rPr lang="zh-CN" altLang="en-US" smtClean="0"/>
              <a:t>2022/4/16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A5DF5-107B-4028-B3E2-9C09BF4B07F0}" type="slidenum">
              <a:rPr lang="zh-CN" altLang="en-US" smtClean="0"/>
              <a:t>‹#›</a:t>
            </a:fld>
            <a:endParaRPr lang="zh-CN" altLang="en-US"/>
          </a:p>
        </p:txBody>
      </p:sp>
    </p:spTree>
    <p:extLst>
      <p:ext uri="{BB962C8B-B14F-4D97-AF65-F5344CB8AC3E}">
        <p14:creationId xmlns:p14="http://schemas.microsoft.com/office/powerpoint/2010/main" val="2615006907"/>
      </p:ext>
    </p:extLst>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19439D2-B12A-4059-9254-1646191E8F2C}"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3CE7D5F-ABB7-492B-95A9-358F6734C3EF}" type="datetimeFigureOut">
              <a:rPr lang="zh-CN" altLang="en-US" smtClean="0"/>
              <a:t>2022/4/16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377EB0-01A1-4B1C-8238-5D7408FE6DA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3CE7D5F-ABB7-492B-95A9-358F6734C3EF}" type="datetimeFigureOut">
              <a:rPr lang="zh-CN" altLang="en-US" smtClean="0"/>
              <a:t>2022/4/16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C377EB0-01A1-4B1C-8238-5D7408FE6DA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3CE7D5F-ABB7-492B-95A9-358F6734C3EF}" type="datetimeFigureOut">
              <a:rPr lang="zh-CN" altLang="en-US" smtClean="0"/>
              <a:t>2022/4/16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377EB0-01A1-4B1C-8238-5D7408FE6DA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3CE7D5F-ABB7-492B-95A9-358F6734C3EF}" type="datetimeFigureOut">
              <a:rPr lang="zh-CN" altLang="en-US" smtClean="0"/>
              <a:t>2022/4/16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377EB0-01A1-4B1C-8238-5D7408FE6DA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3CE7D5F-ABB7-492B-95A9-358F6734C3EF}" type="datetimeFigureOut">
              <a:rPr lang="zh-CN" altLang="en-US" smtClean="0"/>
              <a:t>2022/4/16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377EB0-01A1-4B1C-8238-5D7408FE6DA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3CE7D5F-ABB7-492B-95A9-358F6734C3EF}" type="datetimeFigureOut">
              <a:rPr lang="zh-CN" altLang="en-US" smtClean="0"/>
              <a:t>2022/4/16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377EB0-01A1-4B1C-8238-5D7408FE6DA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3CE7D5F-ABB7-492B-95A9-358F6734C3EF}" type="datetimeFigureOut">
              <a:rPr lang="zh-CN" altLang="en-US" smtClean="0"/>
              <a:t>2022/4/16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C377EB0-01A1-4B1C-8238-5D7408FE6DA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3CE7D5F-ABB7-492B-95A9-358F6734C3EF}" type="datetimeFigureOut">
              <a:rPr lang="zh-CN" altLang="en-US" smtClean="0"/>
              <a:t>2022/4/16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C377EB0-01A1-4B1C-8238-5D7408FE6DA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3CE7D5F-ABB7-492B-95A9-358F6734C3EF}" type="datetimeFigureOut">
              <a:rPr lang="zh-CN" altLang="en-US" smtClean="0"/>
              <a:t>2022/4/16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C377EB0-01A1-4B1C-8238-5D7408FE6DA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E7D5F-ABB7-492B-95A9-358F6734C3EF}" type="datetimeFigureOut">
              <a:rPr lang="zh-CN" altLang="en-US" smtClean="0"/>
              <a:t>2022/4/16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C377EB0-01A1-4B1C-8238-5D7408FE6DA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3CE7D5F-ABB7-492B-95A9-358F6734C3EF}" type="datetimeFigureOut">
              <a:rPr lang="zh-CN" altLang="en-US" smtClean="0"/>
              <a:t>2022/4/16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377EB0-01A1-4B1C-8238-5D7408FE6DAD}" type="slidenum">
              <a:rPr lang="zh-CN" altLang="en-US" smtClean="0"/>
              <a:t>‹#›</a:t>
            </a:fld>
            <a:endParaRPr lang="zh-CN" altLang="en-US"/>
          </a:p>
        </p:txBody>
      </p:sp>
      <p:sp>
        <p:nvSpPr>
          <p:cNvPr id="6" name="MH_Others_1"/>
          <p:cNvSpPr/>
          <p:nvPr userDrawn="1">
            <p:custDataLst>
              <p:tags r:id="rId1"/>
            </p:custDataLst>
          </p:nvPr>
        </p:nvSpPr>
        <p:spPr bwMode="auto">
          <a:xfrm flipH="1">
            <a:off x="0" y="1152"/>
            <a:ext cx="9144000" cy="1125899"/>
          </a:xfrm>
          <a:prstGeom prst="rect">
            <a:avLst/>
          </a:prstGeom>
          <a:solidFill>
            <a:schemeClr val="accent1"/>
          </a:solidFill>
          <a:ln w="9525">
            <a:noFill/>
            <a:miter lim="800000"/>
          </a:ln>
        </p:spPr>
        <p:txBody>
          <a:bodyPr wrap="square" lIns="0" tIns="0" rIns="5400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defRPr/>
            </a:pPr>
            <a:endParaRPr lang="zh-CN" altLang="en-US" sz="4400" b="1" dirty="0">
              <a:solidFill>
                <a:srgbClr val="FFFFFF"/>
              </a:solidFill>
              <a:latin typeface="微软雅黑" panose="020B0503020204020204" pitchFamily="34" charset="-122"/>
              <a:cs typeface="Times New Roman" panose="02020603050405020304" pitchFamily="18" charset="0"/>
            </a:endParaRPr>
          </a:p>
        </p:txBody>
      </p:sp>
      <p:sp>
        <p:nvSpPr>
          <p:cNvPr id="7" name="MH_Others_1"/>
          <p:cNvSpPr/>
          <p:nvPr userDrawn="1">
            <p:custDataLst>
              <p:tags r:id="rId2"/>
            </p:custDataLst>
          </p:nvPr>
        </p:nvSpPr>
        <p:spPr bwMode="auto">
          <a:xfrm flipH="1">
            <a:off x="0" y="1148313"/>
            <a:ext cx="9144000" cy="54000"/>
          </a:xfrm>
          <a:prstGeom prst="rect">
            <a:avLst/>
          </a:prstGeom>
          <a:solidFill>
            <a:schemeClr val="accent1"/>
          </a:solidFill>
          <a:ln w="9525">
            <a:noFill/>
            <a:miter lim="800000"/>
          </a:ln>
        </p:spPr>
        <p:txBody>
          <a:bodyPr wrap="square" lIns="0" tIns="0" rIns="5400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defRPr/>
            </a:pPr>
            <a:endParaRPr lang="zh-CN" altLang="en-US" sz="1050" b="1" dirty="0">
              <a:solidFill>
                <a:srgbClr val="FFFFFF"/>
              </a:solidFill>
              <a:latin typeface="微软雅黑" panose="020B0503020204020204" pitchFamily="34" charset="-122"/>
              <a:cs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3CE7D5F-ABB7-492B-95A9-358F6734C3EF}" type="datetimeFigureOut">
              <a:rPr lang="zh-CN" altLang="en-US" smtClean="0"/>
              <a:t>2022/4/16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C377EB0-01A1-4B1C-8238-5D7408FE6DA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E7D5F-ABB7-492B-95A9-358F6734C3EF}" type="datetimeFigureOut">
              <a:rPr lang="zh-CN" altLang="en-US" smtClean="0"/>
              <a:t>2022/4/16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77EB0-01A1-4B1C-8238-5D7408FE6DA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slideLayout" Target="../slideLayouts/slideLayout8.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slideLayout" Target="../slideLayouts/slideLayout8.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5"/>
          <p:cNvSpPr txBox="1"/>
          <p:nvPr/>
        </p:nvSpPr>
        <p:spPr>
          <a:xfrm>
            <a:off x="165253" y="922725"/>
            <a:ext cx="8901629" cy="1900841"/>
          </a:xfrm>
          <a:prstGeom prst="rect">
            <a:avLst/>
          </a:prstGeom>
          <a:noFill/>
          <a:ln>
            <a:noFill/>
          </a:ln>
          <a:effectLst>
            <a:outerShdw dist="35921" dir="2700000" algn="ctr" rotWithShape="0">
              <a:srgbClr val="808080"/>
            </a:outerShdw>
          </a:effectLst>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zh-CN" altLang="en-US" sz="3600" b="1" spc="24" dirty="0">
                <a:ln w="1143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a:t>
            </a:r>
            <a:r>
              <a:rPr lang="en-US" altLang="zh-CN" sz="3600" b="1" spc="24" dirty="0">
                <a:ln w="1143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 </a:t>
            </a:r>
            <a:r>
              <a:rPr lang="zh-CN" altLang="en-US" sz="3600" b="1" spc="24" dirty="0">
                <a:ln w="1143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拍摄宝贝视频</a:t>
            </a:r>
            <a:endParaRPr lang="en-US" sz="3600" b="1" spc="24" dirty="0">
              <a:ln w="1143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pPr>
            <a:endParaRPr lang="zh-CN" altLang="en-US" sz="4800" b="1" spc="24" dirty="0">
              <a:ln w="1143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经典繁仿黑" pitchFamily="49" charset="-122"/>
            </a:endParaRPr>
          </a:p>
        </p:txBody>
      </p:sp>
      <p:sp>
        <p:nvSpPr>
          <p:cNvPr id="16" name="矩形 15"/>
          <p:cNvSpPr/>
          <p:nvPr/>
        </p:nvSpPr>
        <p:spPr>
          <a:xfrm>
            <a:off x="0" y="3050864"/>
            <a:ext cx="9144000" cy="380713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87186" y="3810803"/>
            <a:ext cx="5151863" cy="2972737"/>
          </a:xfrm>
          <a:prstGeom prst="rect">
            <a:avLst/>
          </a:prstGeom>
        </p:spPr>
        <p:txBody>
          <a:bodyPr wrap="square" numCol="1">
            <a:spAutoFit/>
          </a:bodyPr>
          <a:lstStyle/>
          <a:p>
            <a:pPr marL="342900" indent="-342900">
              <a:lnSpc>
                <a:spcPct val="200000"/>
              </a:lnSpc>
              <a:buFont typeface="Wingdings" panose="05000000000000000000" pitchFamily="2" charset="2"/>
              <a:buChar char=""/>
              <a:tabLst>
                <a:tab pos="266700" algn="l"/>
              </a:tabLst>
            </a:pPr>
            <a:r>
              <a:rPr lang="zh-CN" altLang="en-US" sz="1600" kern="100" dirty="0">
                <a:solidFill>
                  <a:schemeClr val="bg1"/>
                </a:solidFill>
                <a:latin typeface="微软雅黑" panose="020B0503020204020204" pitchFamily="34" charset="-122"/>
                <a:ea typeface="微软雅黑" panose="020B0503020204020204" pitchFamily="34" charset="-122"/>
              </a:rPr>
              <a:t>了解视频的基本术语</a:t>
            </a:r>
            <a:endParaRPr lang="en-US" altLang="zh-CN" sz="1600" kern="100" dirty="0">
              <a:solidFill>
                <a:schemeClr val="bg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
              <a:tabLst>
                <a:tab pos="266700" algn="l"/>
              </a:tabLst>
            </a:pPr>
            <a:r>
              <a:rPr lang="zh-CN" altLang="en-US" sz="1600" kern="100" dirty="0">
                <a:solidFill>
                  <a:schemeClr val="bg1"/>
                </a:solidFill>
                <a:latin typeface="微软雅黑" panose="020B0503020204020204" pitchFamily="34" charset="-122"/>
                <a:ea typeface="微软雅黑" panose="020B0503020204020204" pitchFamily="34" charset="-122"/>
              </a:rPr>
              <a:t>掌握视频拍摄的要求</a:t>
            </a:r>
            <a:endParaRPr lang="en-US" altLang="zh-CN" sz="1600" kern="100" dirty="0">
              <a:solidFill>
                <a:schemeClr val="bg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
              <a:tabLst>
                <a:tab pos="266700" algn="l"/>
              </a:tabLst>
            </a:pPr>
            <a:r>
              <a:rPr lang="zh-CN" altLang="en-US" sz="1600" kern="100" dirty="0">
                <a:solidFill>
                  <a:schemeClr val="bg1"/>
                </a:solidFill>
                <a:latin typeface="微软雅黑" panose="020B0503020204020204" pitchFamily="34" charset="-122"/>
                <a:ea typeface="微软雅黑" panose="020B0503020204020204" pitchFamily="34" charset="-122"/>
              </a:rPr>
              <a:t>熟悉视频拍摄设置</a:t>
            </a:r>
            <a:endParaRPr lang="en-US" altLang="zh-CN" sz="1600" kern="100" dirty="0">
              <a:solidFill>
                <a:schemeClr val="bg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
              <a:tabLst>
                <a:tab pos="266700" algn="l"/>
              </a:tabLst>
            </a:pPr>
            <a:r>
              <a:rPr lang="zh-CN" altLang="en-US" sz="1600" kern="100" dirty="0">
                <a:solidFill>
                  <a:schemeClr val="bg1"/>
                </a:solidFill>
                <a:latin typeface="微软雅黑" panose="020B0503020204020204" pitchFamily="34" charset="-122"/>
                <a:ea typeface="微软雅黑" panose="020B0503020204020204" pitchFamily="34" charset="-122"/>
              </a:rPr>
              <a:t>掌握视频拍摄的流程</a:t>
            </a:r>
            <a:endParaRPr lang="en-US" altLang="zh-CN" sz="1600" kern="100" dirty="0">
              <a:solidFill>
                <a:schemeClr val="bg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
              <a:tabLst>
                <a:tab pos="266700" algn="l"/>
              </a:tabLst>
            </a:pPr>
            <a:r>
              <a:rPr lang="zh-CN" altLang="en-US" sz="1600" kern="100" dirty="0">
                <a:solidFill>
                  <a:schemeClr val="bg1"/>
                </a:solidFill>
                <a:latin typeface="微软雅黑" panose="020B0503020204020204" pitchFamily="34" charset="-122"/>
                <a:ea typeface="微软雅黑" panose="020B0503020204020204" pitchFamily="34" charset="-122"/>
              </a:rPr>
              <a:t>了解光线的运用</a:t>
            </a:r>
            <a:endParaRPr lang="en-US" altLang="zh-CN" sz="1600" kern="100" dirty="0">
              <a:solidFill>
                <a:schemeClr val="bg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
              <a:tabLst>
                <a:tab pos="266700" algn="l"/>
              </a:tabLst>
            </a:pPr>
            <a:r>
              <a:rPr lang="zh-CN" altLang="en-US" sz="1600" kern="100" dirty="0">
                <a:solidFill>
                  <a:schemeClr val="bg1"/>
                </a:solidFill>
                <a:latin typeface="微软雅黑" panose="020B0503020204020204" pitchFamily="34" charset="-122"/>
                <a:ea typeface="微软雅黑" panose="020B0503020204020204" pitchFamily="34" charset="-122"/>
              </a:rPr>
              <a:t>掌握景别与角度</a:t>
            </a:r>
            <a:endParaRPr lang="en-US" altLang="zh-CN" sz="1600" kern="1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25731" y="3441471"/>
            <a:ext cx="1569451" cy="609324"/>
            <a:chOff x="325731" y="3441471"/>
            <a:chExt cx="1569451" cy="609324"/>
          </a:xfrm>
        </p:grpSpPr>
        <p:sp>
          <p:nvSpPr>
            <p:cNvPr id="2" name="文本框 1"/>
            <p:cNvSpPr txBox="1"/>
            <p:nvPr/>
          </p:nvSpPr>
          <p:spPr>
            <a:xfrm>
              <a:off x="787186" y="3441471"/>
              <a:ext cx="1107996" cy="369332"/>
            </a:xfrm>
            <a:prstGeom prst="rect">
              <a:avLst/>
            </a:prstGeom>
            <a:noFill/>
          </p:spPr>
          <p:txBody>
            <a:bodyPr wrap="none" rtlCol="0">
              <a:spAutoFit/>
            </a:bodyPr>
            <a:lstStyle/>
            <a:p>
              <a:r>
                <a:rPr lang="zh-CN" altLang="en-US" b="1" dirty="0">
                  <a:solidFill>
                    <a:schemeClr val="bg1"/>
                  </a:solidFill>
                </a:rPr>
                <a:t>学习目标</a:t>
              </a:r>
            </a:p>
          </p:txBody>
        </p:sp>
        <p:sp>
          <p:nvSpPr>
            <p:cNvPr id="9" name="KSO_Shape"/>
            <p:cNvSpPr/>
            <p:nvPr/>
          </p:nvSpPr>
          <p:spPr>
            <a:xfrm>
              <a:off x="325731" y="3441471"/>
              <a:ext cx="417387" cy="609324"/>
            </a:xfrm>
            <a:custGeom>
              <a:avLst/>
              <a:gdLst/>
              <a:ahLst/>
              <a:cxnLst/>
              <a:rect l="l" t="t" r="r" b="b"/>
              <a:pathLst>
                <a:path w="973632" h="1420756">
                  <a:moveTo>
                    <a:pt x="0" y="353991"/>
                  </a:moveTo>
                  <a:lnTo>
                    <a:pt x="154850" y="353991"/>
                  </a:lnTo>
                  <a:cubicBezTo>
                    <a:pt x="238822" y="440727"/>
                    <a:pt x="356556" y="494356"/>
                    <a:pt x="486816" y="494356"/>
                  </a:cubicBezTo>
                  <a:cubicBezTo>
                    <a:pt x="617076" y="494356"/>
                    <a:pt x="734810" y="440727"/>
                    <a:pt x="818783" y="353991"/>
                  </a:cubicBezTo>
                  <a:lnTo>
                    <a:pt x="973632" y="353991"/>
                  </a:lnTo>
                  <a:cubicBezTo>
                    <a:pt x="911930" y="446855"/>
                    <a:pt x="824343" y="520985"/>
                    <a:pt x="720816" y="565357"/>
                  </a:cubicBezTo>
                  <a:lnTo>
                    <a:pt x="720816" y="915123"/>
                  </a:lnTo>
                  <a:lnTo>
                    <a:pt x="847224" y="1420756"/>
                  </a:lnTo>
                  <a:lnTo>
                    <a:pt x="738609" y="1420756"/>
                  </a:lnTo>
                  <a:lnTo>
                    <a:pt x="486817" y="986631"/>
                  </a:lnTo>
                  <a:lnTo>
                    <a:pt x="235024" y="1420756"/>
                  </a:lnTo>
                  <a:lnTo>
                    <a:pt x="126408" y="1420756"/>
                  </a:lnTo>
                  <a:lnTo>
                    <a:pt x="252816" y="915123"/>
                  </a:lnTo>
                  <a:lnTo>
                    <a:pt x="252816" y="565357"/>
                  </a:lnTo>
                  <a:cubicBezTo>
                    <a:pt x="149290" y="520985"/>
                    <a:pt x="61703" y="446855"/>
                    <a:pt x="0" y="353991"/>
                  </a:cubicBezTo>
                  <a:close/>
                  <a:moveTo>
                    <a:pt x="486816" y="0"/>
                  </a:moveTo>
                  <a:cubicBezTo>
                    <a:pt x="604876" y="0"/>
                    <a:pt x="700583" y="95707"/>
                    <a:pt x="700583" y="213767"/>
                  </a:cubicBezTo>
                  <a:cubicBezTo>
                    <a:pt x="700583" y="331827"/>
                    <a:pt x="604876" y="427534"/>
                    <a:pt x="486816" y="427534"/>
                  </a:cubicBezTo>
                  <a:cubicBezTo>
                    <a:pt x="368756" y="427534"/>
                    <a:pt x="273049" y="331827"/>
                    <a:pt x="273049" y="213767"/>
                  </a:cubicBezTo>
                  <a:cubicBezTo>
                    <a:pt x="273049" y="95707"/>
                    <a:pt x="368756" y="0"/>
                    <a:pt x="486816" y="0"/>
                  </a:cubicBezTo>
                  <a:close/>
                </a:path>
              </a:pathLst>
            </a:custGeom>
            <a:solidFill>
              <a:schemeClr val="accent2">
                <a:lumMod val="20000"/>
                <a:lumOff val="80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微软雅黑" panose="020B0503020204020204" pitchFamily="34" charset="-122"/>
                <a:cs typeface="+mn-cs"/>
              </a:endParaRPr>
            </a:p>
          </p:txBody>
        </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拍摄主图视频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二、 相关知识</a:t>
            </a:r>
          </a:p>
        </p:txBody>
      </p:sp>
      <p:sp>
        <p:nvSpPr>
          <p:cNvPr id="10" name="副标题 3">
            <a:extLst>
              <a:ext uri="{FF2B5EF4-FFF2-40B4-BE49-F238E27FC236}">
                <a16:creationId xmlns:a16="http://schemas.microsoft.com/office/drawing/2014/main" id="{0FDE3300-6134-4440-859B-16C611EA3C43}"/>
              </a:ext>
            </a:extLst>
          </p:cNvPr>
          <p:cNvSpPr txBox="1">
            <a:spLocks/>
          </p:cNvSpPr>
          <p:nvPr/>
        </p:nvSpPr>
        <p:spPr>
          <a:xfrm>
            <a:off x="155859" y="2104554"/>
            <a:ext cx="4195959" cy="52682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sz="2000" dirty="0">
                <a:solidFill>
                  <a:schemeClr val="bg2">
                    <a:lumMod val="25000"/>
                  </a:schemeClr>
                </a:solidFill>
              </a:rPr>
              <a:t>（三） 视频拍摄的要求</a:t>
            </a:r>
          </a:p>
        </p:txBody>
      </p:sp>
      <p:sp>
        <p:nvSpPr>
          <p:cNvPr id="11" name="副标题 3">
            <a:extLst>
              <a:ext uri="{FF2B5EF4-FFF2-40B4-BE49-F238E27FC236}">
                <a16:creationId xmlns:a16="http://schemas.microsoft.com/office/drawing/2014/main" id="{0E3BAD80-7798-4771-AB2C-9FCAF0BA9128}"/>
              </a:ext>
            </a:extLst>
          </p:cNvPr>
          <p:cNvSpPr txBox="1">
            <a:spLocks/>
          </p:cNvSpPr>
          <p:nvPr/>
        </p:nvSpPr>
        <p:spPr>
          <a:xfrm>
            <a:off x="433346" y="2535274"/>
            <a:ext cx="4195959" cy="526822"/>
          </a:xfrm>
          <a:prstGeom prst="rect">
            <a:avLst/>
          </a:prstGeom>
        </p:spPr>
        <p:txBody>
          <a:bodyPr/>
          <a:lstStyle>
            <a:lvl1pPr marL="342900" indent="-342900" algn="l" rtl="0" eaLnBrk="0" fontAlgn="base" hangingPunct="0">
              <a:lnSpc>
                <a:spcPct val="130000"/>
              </a:lnSpc>
              <a:spcBef>
                <a:spcPct val="20000"/>
              </a:spcBef>
              <a:spcAft>
                <a:spcPct val="0"/>
              </a:spcAft>
              <a:buSzPct val="80000"/>
              <a:buFont typeface="Wingdings" pitchFamily="2" charset="2"/>
              <a:buChar char="l"/>
              <a:defRPr sz="2000" kern="1200">
                <a:solidFill>
                  <a:schemeClr val="tx1"/>
                </a:solidFill>
                <a:latin typeface="+mn-ea"/>
                <a:ea typeface="+mn-ea"/>
                <a:cs typeface="+mn-cs"/>
              </a:defRPr>
            </a:lvl1pPr>
            <a:lvl2pPr marL="742950" indent="-28575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2pPr>
            <a:lvl3pPr marL="11430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3pPr>
            <a:lvl4pPr marL="16002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4pPr>
            <a:lvl5pPr marL="20574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a:solidFill>
                  <a:srgbClr val="C00000"/>
                </a:solidFill>
              </a:rPr>
              <a:t>4. </a:t>
            </a:r>
            <a:r>
              <a:rPr lang="zh-CN" altLang="en-US" dirty="0">
                <a:solidFill>
                  <a:srgbClr val="C00000"/>
                </a:solidFill>
              </a:rPr>
              <a:t>独特的拍摄视角</a:t>
            </a:r>
          </a:p>
        </p:txBody>
      </p:sp>
      <p:grpSp>
        <p:nvGrpSpPr>
          <p:cNvPr id="8" name="组合 7">
            <a:extLst>
              <a:ext uri="{FF2B5EF4-FFF2-40B4-BE49-F238E27FC236}">
                <a16:creationId xmlns:a16="http://schemas.microsoft.com/office/drawing/2014/main" id="{A7018ED2-E3E4-4607-9623-8332EEEC560A}"/>
              </a:ext>
            </a:extLst>
          </p:cNvPr>
          <p:cNvGrpSpPr/>
          <p:nvPr/>
        </p:nvGrpSpPr>
        <p:grpSpPr>
          <a:xfrm>
            <a:off x="2486474" y="3062096"/>
            <a:ext cx="4095422" cy="713865"/>
            <a:chOff x="2428876" y="1614834"/>
            <a:chExt cx="4187825" cy="606425"/>
          </a:xfrm>
        </p:grpSpPr>
        <p:sp>
          <p:nvSpPr>
            <p:cNvPr id="12" name="MH_Other_1">
              <a:extLst>
                <a:ext uri="{FF2B5EF4-FFF2-40B4-BE49-F238E27FC236}">
                  <a16:creationId xmlns:a16="http://schemas.microsoft.com/office/drawing/2014/main" id="{32DE5F36-5EF2-45D9-9EB7-68D539180B39}"/>
                </a:ext>
              </a:extLst>
            </p:cNvPr>
            <p:cNvSpPr>
              <a:spLocks/>
            </p:cNvSpPr>
            <p:nvPr>
              <p:custDataLst>
                <p:tags r:id="rId10"/>
              </p:custDataLst>
            </p:nvPr>
          </p:nvSpPr>
          <p:spPr bwMode="gray">
            <a:xfrm>
              <a:off x="2566988" y="1964084"/>
              <a:ext cx="3913187" cy="257175"/>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BFBFBF"/>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ndParaRPr>
            </a:p>
          </p:txBody>
        </p:sp>
        <p:sp>
          <p:nvSpPr>
            <p:cNvPr id="13" name="MH_SubTitle_1">
              <a:extLst>
                <a:ext uri="{FF2B5EF4-FFF2-40B4-BE49-F238E27FC236}">
                  <a16:creationId xmlns:a16="http://schemas.microsoft.com/office/drawing/2014/main" id="{6AA517B6-2C27-447F-AC4D-D5428F6C03CF}"/>
                </a:ext>
              </a:extLst>
            </p:cNvPr>
            <p:cNvSpPr>
              <a:spLocks noChangeArrowheads="1"/>
            </p:cNvSpPr>
            <p:nvPr>
              <p:custDataLst>
                <p:tags r:id="rId11"/>
              </p:custDataLst>
            </p:nvPr>
          </p:nvSpPr>
          <p:spPr bwMode="gray">
            <a:xfrm>
              <a:off x="2428876" y="1614834"/>
              <a:ext cx="4187825" cy="531813"/>
            </a:xfrm>
            <a:prstGeom prst="rect">
              <a:avLst/>
            </a:prstGeom>
            <a:gradFill rotWithShape="1">
              <a:gsLst>
                <a:gs pos="0">
                  <a:srgbClr val="FFD521"/>
                </a:gs>
                <a:gs pos="100000">
                  <a:srgbClr val="D2AA00"/>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36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chemeClr val="tx2"/>
                  </a:solidFill>
                  <a:uLnTx/>
                  <a:uFillTx/>
                  <a:latin typeface="微软雅黑" pitchFamily="34" charset="-122"/>
                  <a:ea typeface="微软雅黑" pitchFamily="34" charset="-122"/>
                </a:rPr>
                <a:t>黄金分割定律</a:t>
              </a:r>
              <a:endParaRPr kumimoji="0" lang="en-US" altLang="zh-CN" sz="1600" b="1" i="0" u="none" strike="noStrike" kern="0" cap="none" spc="0" normalizeH="0" baseline="0" noProof="0" dirty="0">
                <a:ln>
                  <a:noFill/>
                </a:ln>
                <a:solidFill>
                  <a:schemeClr val="tx2"/>
                </a:solidFill>
                <a:uLnTx/>
                <a:uFillTx/>
                <a:latin typeface="微软雅黑" pitchFamily="34" charset="-122"/>
                <a:ea typeface="微软雅黑" pitchFamily="34" charset="-122"/>
              </a:endParaRPr>
            </a:p>
          </p:txBody>
        </p:sp>
        <p:sp>
          <p:nvSpPr>
            <p:cNvPr id="14" name="MH_Other_2">
              <a:extLst>
                <a:ext uri="{FF2B5EF4-FFF2-40B4-BE49-F238E27FC236}">
                  <a16:creationId xmlns:a16="http://schemas.microsoft.com/office/drawing/2014/main" id="{B8963AA0-C95C-496B-BF22-15A997024CC3}"/>
                </a:ext>
              </a:extLst>
            </p:cNvPr>
            <p:cNvSpPr>
              <a:spLocks noChangeArrowheads="1"/>
            </p:cNvSpPr>
            <p:nvPr>
              <p:custDataLst>
                <p:tags r:id="rId12"/>
              </p:custDataLst>
            </p:nvPr>
          </p:nvSpPr>
          <p:spPr bwMode="auto">
            <a:xfrm>
              <a:off x="2503488" y="1670397"/>
              <a:ext cx="227012" cy="2317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36000" rIns="0" bIns="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DEB509"/>
                  </a:solidFill>
                  <a:effectLst/>
                  <a:uLnTx/>
                  <a:uFillTx/>
                  <a:latin typeface="Raavi" pitchFamily="34" charset="0"/>
                  <a:ea typeface="方正舒体" pitchFamily="2" charset="-122"/>
                  <a:cs typeface="Raavi" pitchFamily="34" charset="0"/>
                </a:rPr>
                <a:t>1</a:t>
              </a:r>
              <a:endParaRPr kumimoji="0" lang="zh-CN" altLang="en-US" sz="1600" b="1" i="0" u="none" strike="noStrike" kern="0" cap="none" spc="0" normalizeH="0" baseline="0" noProof="0" dirty="0">
                <a:ln>
                  <a:noFill/>
                </a:ln>
                <a:solidFill>
                  <a:srgbClr val="DEB509"/>
                </a:solidFill>
                <a:effectLst/>
                <a:uLnTx/>
                <a:uFillTx/>
                <a:latin typeface="Raavi" pitchFamily="34" charset="0"/>
                <a:ea typeface="方正舒体" pitchFamily="2" charset="-122"/>
                <a:cs typeface="Raavi" pitchFamily="34" charset="0"/>
              </a:endParaRPr>
            </a:p>
          </p:txBody>
        </p:sp>
      </p:grpSp>
      <p:grpSp>
        <p:nvGrpSpPr>
          <p:cNvPr id="16" name="组合 15">
            <a:extLst>
              <a:ext uri="{FF2B5EF4-FFF2-40B4-BE49-F238E27FC236}">
                <a16:creationId xmlns:a16="http://schemas.microsoft.com/office/drawing/2014/main" id="{877C0281-A96A-4C45-9431-083AB10750AD}"/>
              </a:ext>
            </a:extLst>
          </p:cNvPr>
          <p:cNvGrpSpPr/>
          <p:nvPr/>
        </p:nvGrpSpPr>
        <p:grpSpPr>
          <a:xfrm>
            <a:off x="2531325" y="3983593"/>
            <a:ext cx="4058939" cy="783037"/>
            <a:chOff x="2428874" y="2386360"/>
            <a:chExt cx="4187825" cy="606424"/>
          </a:xfrm>
        </p:grpSpPr>
        <p:sp>
          <p:nvSpPr>
            <p:cNvPr id="17" name="MH_Other_3">
              <a:extLst>
                <a:ext uri="{FF2B5EF4-FFF2-40B4-BE49-F238E27FC236}">
                  <a16:creationId xmlns:a16="http://schemas.microsoft.com/office/drawing/2014/main" id="{F7F2E807-D5E9-4A04-A889-CBFC568BB252}"/>
                </a:ext>
              </a:extLst>
            </p:cNvPr>
            <p:cNvSpPr>
              <a:spLocks/>
            </p:cNvSpPr>
            <p:nvPr>
              <p:custDataLst>
                <p:tags r:id="rId7"/>
              </p:custDataLst>
            </p:nvPr>
          </p:nvSpPr>
          <p:spPr bwMode="gray">
            <a:xfrm>
              <a:off x="2566988" y="2735609"/>
              <a:ext cx="3913187" cy="257175"/>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BFBFBF"/>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ndParaRPr>
            </a:p>
          </p:txBody>
        </p:sp>
        <p:sp>
          <p:nvSpPr>
            <p:cNvPr id="18" name="MH_SubTitle_2">
              <a:extLst>
                <a:ext uri="{FF2B5EF4-FFF2-40B4-BE49-F238E27FC236}">
                  <a16:creationId xmlns:a16="http://schemas.microsoft.com/office/drawing/2014/main" id="{D494C225-B49D-48D7-B9D1-BA57D1DAA45B}"/>
                </a:ext>
              </a:extLst>
            </p:cNvPr>
            <p:cNvSpPr>
              <a:spLocks noChangeArrowheads="1"/>
            </p:cNvSpPr>
            <p:nvPr>
              <p:custDataLst>
                <p:tags r:id="rId8"/>
              </p:custDataLst>
            </p:nvPr>
          </p:nvSpPr>
          <p:spPr bwMode="gray">
            <a:xfrm>
              <a:off x="2428874" y="2386360"/>
              <a:ext cx="4187825" cy="531813"/>
            </a:xfrm>
            <a:prstGeom prst="rect">
              <a:avLst/>
            </a:prstGeom>
            <a:gradFill rotWithShape="1">
              <a:gsLst>
                <a:gs pos="0">
                  <a:srgbClr val="A3E391"/>
                </a:gs>
                <a:gs pos="100000">
                  <a:srgbClr val="62D044"/>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36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chemeClr val="tx2"/>
                  </a:solidFill>
                  <a:uLnTx/>
                  <a:uFillTx/>
                  <a:latin typeface="微软雅黑" pitchFamily="34" charset="-122"/>
                  <a:ea typeface="微软雅黑" pitchFamily="34" charset="-122"/>
                </a:rPr>
                <a:t>三角形构图</a:t>
              </a:r>
              <a:endParaRPr kumimoji="0" lang="en-US" altLang="zh-CN" sz="1600" b="1" i="0" u="none" strike="noStrike" kern="0" cap="none" spc="0" normalizeH="0" baseline="0" noProof="0" dirty="0">
                <a:ln>
                  <a:noFill/>
                </a:ln>
                <a:solidFill>
                  <a:schemeClr val="tx2"/>
                </a:solidFill>
                <a:uLnTx/>
                <a:uFillTx/>
                <a:latin typeface="微软雅黑" pitchFamily="34" charset="-122"/>
                <a:ea typeface="微软雅黑" pitchFamily="34" charset="-122"/>
              </a:endParaRPr>
            </a:p>
          </p:txBody>
        </p:sp>
        <p:sp>
          <p:nvSpPr>
            <p:cNvPr id="19" name="MH_Other_4">
              <a:extLst>
                <a:ext uri="{FF2B5EF4-FFF2-40B4-BE49-F238E27FC236}">
                  <a16:creationId xmlns:a16="http://schemas.microsoft.com/office/drawing/2014/main" id="{3D59B2F1-E335-4546-B4C7-39707B73A757}"/>
                </a:ext>
              </a:extLst>
            </p:cNvPr>
            <p:cNvSpPr>
              <a:spLocks noChangeArrowheads="1"/>
            </p:cNvSpPr>
            <p:nvPr>
              <p:custDataLst>
                <p:tags r:id="rId9"/>
              </p:custDataLst>
            </p:nvPr>
          </p:nvSpPr>
          <p:spPr bwMode="auto">
            <a:xfrm>
              <a:off x="2503488" y="2441922"/>
              <a:ext cx="227012" cy="2317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36000" rIns="0" bIns="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62D044"/>
                  </a:solidFill>
                  <a:effectLst/>
                  <a:uLnTx/>
                  <a:uFillTx/>
                  <a:latin typeface="Raavi" pitchFamily="34" charset="0"/>
                  <a:ea typeface="方正舒体" pitchFamily="2" charset="-122"/>
                  <a:cs typeface="Raavi" pitchFamily="34" charset="0"/>
                </a:rPr>
                <a:t>2</a:t>
              </a:r>
              <a:endParaRPr kumimoji="0" lang="zh-CN" altLang="en-US" sz="1600" b="1" i="0" u="none" strike="noStrike" kern="0" cap="none" spc="0" normalizeH="0" baseline="0" noProof="0" dirty="0">
                <a:ln>
                  <a:noFill/>
                </a:ln>
                <a:solidFill>
                  <a:srgbClr val="62D044"/>
                </a:solidFill>
                <a:effectLst/>
                <a:uLnTx/>
                <a:uFillTx/>
                <a:latin typeface="Raavi" pitchFamily="34" charset="0"/>
                <a:ea typeface="方正舒体" pitchFamily="2" charset="-122"/>
                <a:cs typeface="Raavi" pitchFamily="34" charset="0"/>
              </a:endParaRPr>
            </a:p>
          </p:txBody>
        </p:sp>
      </p:grpSp>
      <p:grpSp>
        <p:nvGrpSpPr>
          <p:cNvPr id="20" name="组合 19">
            <a:extLst>
              <a:ext uri="{FF2B5EF4-FFF2-40B4-BE49-F238E27FC236}">
                <a16:creationId xmlns:a16="http://schemas.microsoft.com/office/drawing/2014/main" id="{A162EF48-2BBB-4104-818C-1BFE6C094E86}"/>
              </a:ext>
            </a:extLst>
          </p:cNvPr>
          <p:cNvGrpSpPr/>
          <p:nvPr/>
        </p:nvGrpSpPr>
        <p:grpSpPr>
          <a:xfrm>
            <a:off x="2542530" y="4992048"/>
            <a:ext cx="4095422" cy="713865"/>
            <a:chOff x="2428876" y="1614834"/>
            <a:chExt cx="4187825" cy="606425"/>
          </a:xfrm>
        </p:grpSpPr>
        <p:sp>
          <p:nvSpPr>
            <p:cNvPr id="21" name="MH_Other_1">
              <a:extLst>
                <a:ext uri="{FF2B5EF4-FFF2-40B4-BE49-F238E27FC236}">
                  <a16:creationId xmlns:a16="http://schemas.microsoft.com/office/drawing/2014/main" id="{DFF8B9AE-AA41-486F-A5C5-5F99BD3D07CF}"/>
                </a:ext>
              </a:extLst>
            </p:cNvPr>
            <p:cNvSpPr>
              <a:spLocks/>
            </p:cNvSpPr>
            <p:nvPr>
              <p:custDataLst>
                <p:tags r:id="rId4"/>
              </p:custDataLst>
            </p:nvPr>
          </p:nvSpPr>
          <p:spPr bwMode="gray">
            <a:xfrm>
              <a:off x="2566988" y="1964084"/>
              <a:ext cx="3913187" cy="257175"/>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BFBFBF"/>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ndParaRPr>
            </a:p>
          </p:txBody>
        </p:sp>
        <p:sp>
          <p:nvSpPr>
            <p:cNvPr id="22" name="MH_SubTitle_1">
              <a:extLst>
                <a:ext uri="{FF2B5EF4-FFF2-40B4-BE49-F238E27FC236}">
                  <a16:creationId xmlns:a16="http://schemas.microsoft.com/office/drawing/2014/main" id="{46AAA60F-620B-494A-9E8F-70E7A60C8EDC}"/>
                </a:ext>
              </a:extLst>
            </p:cNvPr>
            <p:cNvSpPr>
              <a:spLocks noChangeArrowheads="1"/>
            </p:cNvSpPr>
            <p:nvPr>
              <p:custDataLst>
                <p:tags r:id="rId5"/>
              </p:custDataLst>
            </p:nvPr>
          </p:nvSpPr>
          <p:spPr bwMode="gray">
            <a:xfrm>
              <a:off x="2428876" y="1614834"/>
              <a:ext cx="4187825" cy="531813"/>
            </a:xfrm>
            <a:prstGeom prst="rect">
              <a:avLst/>
            </a:prstGeom>
            <a:gradFill rotWithShape="1">
              <a:gsLst>
                <a:gs pos="0">
                  <a:srgbClr val="FFD521"/>
                </a:gs>
                <a:gs pos="100000">
                  <a:srgbClr val="D2AA00"/>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36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chemeClr val="tx2"/>
                  </a:solidFill>
                  <a:uLnTx/>
                  <a:uFillTx/>
                  <a:latin typeface="微软雅黑" pitchFamily="34" charset="-122"/>
                  <a:ea typeface="微软雅黑" pitchFamily="34" charset="-122"/>
                </a:rPr>
                <a:t>S</a:t>
              </a:r>
              <a:r>
                <a:rPr kumimoji="0" lang="zh-CN" altLang="en-US" sz="1600" b="1" i="0" u="none" strike="noStrike" kern="0" cap="none" spc="0" normalizeH="0" baseline="0" noProof="0" dirty="0">
                  <a:ln>
                    <a:noFill/>
                  </a:ln>
                  <a:solidFill>
                    <a:schemeClr val="tx2"/>
                  </a:solidFill>
                  <a:uLnTx/>
                  <a:uFillTx/>
                  <a:latin typeface="微软雅黑" pitchFamily="34" charset="-122"/>
                  <a:ea typeface="微软雅黑" pitchFamily="34" charset="-122"/>
                </a:rPr>
                <a:t>形构图</a:t>
              </a:r>
              <a:endParaRPr kumimoji="0" lang="en-US" altLang="zh-CN" sz="1600" b="1" i="0" u="none" strike="noStrike" kern="0" cap="none" spc="0" normalizeH="0" baseline="0" noProof="0" dirty="0">
                <a:ln>
                  <a:noFill/>
                </a:ln>
                <a:solidFill>
                  <a:schemeClr val="tx2"/>
                </a:solidFill>
                <a:uLnTx/>
                <a:uFillTx/>
                <a:latin typeface="微软雅黑" pitchFamily="34" charset="-122"/>
                <a:ea typeface="微软雅黑" pitchFamily="34" charset="-122"/>
              </a:endParaRPr>
            </a:p>
          </p:txBody>
        </p:sp>
        <p:sp>
          <p:nvSpPr>
            <p:cNvPr id="23" name="MH_Other_2">
              <a:extLst>
                <a:ext uri="{FF2B5EF4-FFF2-40B4-BE49-F238E27FC236}">
                  <a16:creationId xmlns:a16="http://schemas.microsoft.com/office/drawing/2014/main" id="{93DFB85D-DE79-45EE-9BCD-0E5BAF27045E}"/>
                </a:ext>
              </a:extLst>
            </p:cNvPr>
            <p:cNvSpPr>
              <a:spLocks noChangeArrowheads="1"/>
            </p:cNvSpPr>
            <p:nvPr>
              <p:custDataLst>
                <p:tags r:id="rId6"/>
              </p:custDataLst>
            </p:nvPr>
          </p:nvSpPr>
          <p:spPr bwMode="auto">
            <a:xfrm>
              <a:off x="2503488" y="1670397"/>
              <a:ext cx="227012" cy="2317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36000" rIns="0" bIns="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DEB509"/>
                  </a:solidFill>
                  <a:effectLst/>
                  <a:uLnTx/>
                  <a:uFillTx/>
                  <a:latin typeface="Raavi" pitchFamily="34" charset="0"/>
                  <a:ea typeface="方正舒体" pitchFamily="2" charset="-122"/>
                  <a:cs typeface="Raavi" pitchFamily="34" charset="0"/>
                </a:rPr>
                <a:t>3</a:t>
              </a:r>
              <a:endParaRPr kumimoji="0" lang="zh-CN" altLang="en-US" sz="1600" b="1" i="0" u="none" strike="noStrike" kern="0" cap="none" spc="0" normalizeH="0" baseline="0" noProof="0" dirty="0">
                <a:ln>
                  <a:noFill/>
                </a:ln>
                <a:solidFill>
                  <a:srgbClr val="DEB509"/>
                </a:solidFill>
                <a:effectLst/>
                <a:uLnTx/>
                <a:uFillTx/>
                <a:latin typeface="Raavi" pitchFamily="34" charset="0"/>
                <a:ea typeface="方正舒体" pitchFamily="2" charset="-122"/>
                <a:cs typeface="Raavi" pitchFamily="34" charset="0"/>
              </a:endParaRPr>
            </a:p>
          </p:txBody>
        </p:sp>
      </p:grpSp>
      <p:grpSp>
        <p:nvGrpSpPr>
          <p:cNvPr id="24" name="组合 23">
            <a:extLst>
              <a:ext uri="{FF2B5EF4-FFF2-40B4-BE49-F238E27FC236}">
                <a16:creationId xmlns:a16="http://schemas.microsoft.com/office/drawing/2014/main" id="{DB76B8EB-7CB9-4CCE-AC22-7EDC404C6F08}"/>
              </a:ext>
            </a:extLst>
          </p:cNvPr>
          <p:cNvGrpSpPr/>
          <p:nvPr/>
        </p:nvGrpSpPr>
        <p:grpSpPr>
          <a:xfrm>
            <a:off x="2579013" y="5936944"/>
            <a:ext cx="4058939" cy="783037"/>
            <a:chOff x="2428874" y="2386360"/>
            <a:chExt cx="4187825" cy="606424"/>
          </a:xfrm>
        </p:grpSpPr>
        <p:sp>
          <p:nvSpPr>
            <p:cNvPr id="25" name="MH_Other_3">
              <a:extLst>
                <a:ext uri="{FF2B5EF4-FFF2-40B4-BE49-F238E27FC236}">
                  <a16:creationId xmlns:a16="http://schemas.microsoft.com/office/drawing/2014/main" id="{178FF0A7-13C8-4A7F-9505-65AB2D1B1066}"/>
                </a:ext>
              </a:extLst>
            </p:cNvPr>
            <p:cNvSpPr>
              <a:spLocks/>
            </p:cNvSpPr>
            <p:nvPr>
              <p:custDataLst>
                <p:tags r:id="rId1"/>
              </p:custDataLst>
            </p:nvPr>
          </p:nvSpPr>
          <p:spPr bwMode="gray">
            <a:xfrm>
              <a:off x="2566988" y="2735609"/>
              <a:ext cx="3913187" cy="257175"/>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BFBFBF"/>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ndParaRPr>
            </a:p>
          </p:txBody>
        </p:sp>
        <p:sp>
          <p:nvSpPr>
            <p:cNvPr id="26" name="MH_SubTitle_2">
              <a:extLst>
                <a:ext uri="{FF2B5EF4-FFF2-40B4-BE49-F238E27FC236}">
                  <a16:creationId xmlns:a16="http://schemas.microsoft.com/office/drawing/2014/main" id="{8ADF0F32-C109-494D-80C2-54CB02148ED4}"/>
                </a:ext>
              </a:extLst>
            </p:cNvPr>
            <p:cNvSpPr>
              <a:spLocks noChangeArrowheads="1"/>
            </p:cNvSpPr>
            <p:nvPr>
              <p:custDataLst>
                <p:tags r:id="rId2"/>
              </p:custDataLst>
            </p:nvPr>
          </p:nvSpPr>
          <p:spPr bwMode="gray">
            <a:xfrm>
              <a:off x="2428874" y="2386360"/>
              <a:ext cx="4187825" cy="531813"/>
            </a:xfrm>
            <a:prstGeom prst="rect">
              <a:avLst/>
            </a:prstGeom>
            <a:gradFill rotWithShape="1">
              <a:gsLst>
                <a:gs pos="0">
                  <a:srgbClr val="A3E391"/>
                </a:gs>
                <a:gs pos="100000">
                  <a:srgbClr val="62D044"/>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36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a:ln>
                    <a:noFill/>
                  </a:ln>
                  <a:solidFill>
                    <a:schemeClr val="tx2"/>
                  </a:solidFill>
                  <a:uLnTx/>
                  <a:uFillTx/>
                  <a:latin typeface="微软雅黑" pitchFamily="34" charset="-122"/>
                  <a:ea typeface="微软雅黑" pitchFamily="34" charset="-122"/>
                </a:rPr>
                <a:t>框架式构图</a:t>
              </a:r>
              <a:endParaRPr kumimoji="0" lang="en-US" altLang="zh-CN" sz="1600" b="1" i="0" u="none" strike="noStrike" kern="0" cap="none" spc="0" normalizeH="0" baseline="0" noProof="0" dirty="0">
                <a:ln>
                  <a:noFill/>
                </a:ln>
                <a:solidFill>
                  <a:schemeClr val="tx2"/>
                </a:solidFill>
                <a:uLnTx/>
                <a:uFillTx/>
                <a:latin typeface="微软雅黑" pitchFamily="34" charset="-122"/>
                <a:ea typeface="微软雅黑" pitchFamily="34" charset="-122"/>
              </a:endParaRPr>
            </a:p>
          </p:txBody>
        </p:sp>
        <p:sp>
          <p:nvSpPr>
            <p:cNvPr id="27" name="MH_Other_4">
              <a:extLst>
                <a:ext uri="{FF2B5EF4-FFF2-40B4-BE49-F238E27FC236}">
                  <a16:creationId xmlns:a16="http://schemas.microsoft.com/office/drawing/2014/main" id="{BDF9ADBE-7AA2-48F7-BAAF-B6B87622C188}"/>
                </a:ext>
              </a:extLst>
            </p:cNvPr>
            <p:cNvSpPr>
              <a:spLocks noChangeArrowheads="1"/>
            </p:cNvSpPr>
            <p:nvPr>
              <p:custDataLst>
                <p:tags r:id="rId3"/>
              </p:custDataLst>
            </p:nvPr>
          </p:nvSpPr>
          <p:spPr bwMode="auto">
            <a:xfrm>
              <a:off x="2503488" y="2441922"/>
              <a:ext cx="227012" cy="2317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36000" rIns="0" bIns="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62D044"/>
                  </a:solidFill>
                  <a:effectLst/>
                  <a:uLnTx/>
                  <a:uFillTx/>
                  <a:latin typeface="Raavi" pitchFamily="34" charset="0"/>
                  <a:ea typeface="方正舒体" pitchFamily="2" charset="-122"/>
                  <a:cs typeface="Raavi" pitchFamily="34" charset="0"/>
                </a:rPr>
                <a:t>4</a:t>
              </a:r>
              <a:endParaRPr kumimoji="0" lang="zh-CN" altLang="en-US" sz="1600" b="1" i="0" u="none" strike="noStrike" kern="0" cap="none" spc="0" normalizeH="0" baseline="0" noProof="0" dirty="0">
                <a:ln>
                  <a:noFill/>
                </a:ln>
                <a:solidFill>
                  <a:srgbClr val="62D044"/>
                </a:solidFill>
                <a:effectLst/>
                <a:uLnTx/>
                <a:uFillTx/>
                <a:latin typeface="Raavi" pitchFamily="34" charset="0"/>
                <a:ea typeface="方正舒体" pitchFamily="2" charset="-122"/>
                <a:cs typeface="Raavi" pitchFamily="34" charset="0"/>
              </a:endParaRPr>
            </a:p>
          </p:txBody>
        </p:sp>
      </p:grpSp>
    </p:spTree>
    <p:extLst>
      <p:ext uri="{BB962C8B-B14F-4D97-AF65-F5344CB8AC3E}">
        <p14:creationId xmlns:p14="http://schemas.microsoft.com/office/powerpoint/2010/main" val="428395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拍摄主图视频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二、 相关知识</a:t>
            </a:r>
          </a:p>
        </p:txBody>
      </p:sp>
      <p:sp>
        <p:nvSpPr>
          <p:cNvPr id="8" name="副标题 3">
            <a:extLst>
              <a:ext uri="{FF2B5EF4-FFF2-40B4-BE49-F238E27FC236}">
                <a16:creationId xmlns:a16="http://schemas.microsoft.com/office/drawing/2014/main" id="{B86B862F-C6DA-431B-BA8B-6502710B2224}"/>
              </a:ext>
            </a:extLst>
          </p:cNvPr>
          <p:cNvSpPr txBox="1">
            <a:spLocks/>
          </p:cNvSpPr>
          <p:nvPr/>
        </p:nvSpPr>
        <p:spPr>
          <a:xfrm>
            <a:off x="122664" y="2233390"/>
            <a:ext cx="4195959" cy="52682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rgbClr val="C00000"/>
                </a:solidFill>
              </a:rPr>
              <a:t>（四） 视频拍摄的流程</a:t>
            </a:r>
          </a:p>
        </p:txBody>
      </p:sp>
      <p:sp>
        <p:nvSpPr>
          <p:cNvPr id="12" name="副标题 3">
            <a:extLst>
              <a:ext uri="{FF2B5EF4-FFF2-40B4-BE49-F238E27FC236}">
                <a16:creationId xmlns:a16="http://schemas.microsoft.com/office/drawing/2014/main" id="{9EDC11CA-6C0D-47D1-B4CD-053E61B41EB8}"/>
              </a:ext>
            </a:extLst>
          </p:cNvPr>
          <p:cNvSpPr txBox="1">
            <a:spLocks/>
          </p:cNvSpPr>
          <p:nvPr/>
        </p:nvSpPr>
        <p:spPr>
          <a:xfrm>
            <a:off x="528466" y="2902178"/>
            <a:ext cx="4195959" cy="52682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altLang="zh-CN" dirty="0">
                <a:solidFill>
                  <a:srgbClr val="C00000"/>
                </a:solidFill>
              </a:rPr>
              <a:t>1. </a:t>
            </a:r>
            <a:r>
              <a:rPr lang="zh-CN" altLang="en-US" dirty="0">
                <a:solidFill>
                  <a:srgbClr val="C00000"/>
                </a:solidFill>
              </a:rPr>
              <a:t>了解商品的特点</a:t>
            </a:r>
          </a:p>
        </p:txBody>
      </p:sp>
      <p:sp>
        <p:nvSpPr>
          <p:cNvPr id="13" name="内容占位符 2">
            <a:extLst>
              <a:ext uri="{FF2B5EF4-FFF2-40B4-BE49-F238E27FC236}">
                <a16:creationId xmlns:a16="http://schemas.microsoft.com/office/drawing/2014/main" id="{72BB815E-786B-4480-ABFD-11B2B22E8DCD}"/>
              </a:ext>
            </a:extLst>
          </p:cNvPr>
          <p:cNvSpPr>
            <a:spLocks noGrp="1"/>
          </p:cNvSpPr>
          <p:nvPr/>
        </p:nvSpPr>
        <p:spPr bwMode="auto">
          <a:xfrm>
            <a:off x="446298" y="3531393"/>
            <a:ext cx="5375621" cy="29083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SzPct val="80000"/>
              <a:buFont typeface="Wingdings" pitchFamily="2" charset="2"/>
              <a:buChar char="l"/>
              <a:defRPr sz="2000" kern="1200">
                <a:solidFill>
                  <a:schemeClr val="tx1"/>
                </a:solidFill>
                <a:latin typeface="+mn-ea"/>
                <a:ea typeface="+mn-ea"/>
                <a:cs typeface="+mn-cs"/>
              </a:defRPr>
            </a:lvl1pPr>
            <a:lvl2pPr marL="742950" indent="-28575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2pPr>
            <a:lvl3pPr marL="11430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3pPr>
            <a:lvl4pPr marL="16002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4pPr>
            <a:lvl5pPr marL="20574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800" dirty="0"/>
              <a:t>       在拍摄淘宝视频前需要对拍摄的商品有一定的认识，需了解商品的特点、使用方法和使用后的效果等。只有对商品有所了解后，才能选择合适的模特、拍摄环境、拍摄时间，然后根据商品的大小和材质来选择拍摄的器材和布光等。在拍摄时，将重点表现商品的特色，可以帮助消费者更好地了解商品，提高其转化率。</a:t>
            </a:r>
          </a:p>
        </p:txBody>
      </p:sp>
      <p:pic>
        <p:nvPicPr>
          <p:cNvPr id="14" name="Picture 2">
            <a:extLst>
              <a:ext uri="{FF2B5EF4-FFF2-40B4-BE49-F238E27FC236}">
                <a16:creationId xmlns:a16="http://schemas.microsoft.com/office/drawing/2014/main" id="{4FA0C768-BDD6-4C78-9C88-D143D887F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387" y="2760212"/>
            <a:ext cx="3199417" cy="314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4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拍摄主图视频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二、 相关知识</a:t>
            </a:r>
          </a:p>
        </p:txBody>
      </p:sp>
      <p:sp>
        <p:nvSpPr>
          <p:cNvPr id="8" name="副标题 3">
            <a:extLst>
              <a:ext uri="{FF2B5EF4-FFF2-40B4-BE49-F238E27FC236}">
                <a16:creationId xmlns:a16="http://schemas.microsoft.com/office/drawing/2014/main" id="{B86B862F-C6DA-431B-BA8B-6502710B2224}"/>
              </a:ext>
            </a:extLst>
          </p:cNvPr>
          <p:cNvSpPr txBox="1">
            <a:spLocks/>
          </p:cNvSpPr>
          <p:nvPr/>
        </p:nvSpPr>
        <p:spPr>
          <a:xfrm>
            <a:off x="122664" y="2233390"/>
            <a:ext cx="4195959" cy="52682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rgbClr val="C00000"/>
                </a:solidFill>
              </a:rPr>
              <a:t>（四） 视频拍摄的流程</a:t>
            </a:r>
          </a:p>
        </p:txBody>
      </p:sp>
      <p:sp>
        <p:nvSpPr>
          <p:cNvPr id="12" name="副标题 3">
            <a:extLst>
              <a:ext uri="{FF2B5EF4-FFF2-40B4-BE49-F238E27FC236}">
                <a16:creationId xmlns:a16="http://schemas.microsoft.com/office/drawing/2014/main" id="{9EDC11CA-6C0D-47D1-B4CD-053E61B41EB8}"/>
              </a:ext>
            </a:extLst>
          </p:cNvPr>
          <p:cNvSpPr txBox="1">
            <a:spLocks/>
          </p:cNvSpPr>
          <p:nvPr/>
        </p:nvSpPr>
        <p:spPr>
          <a:xfrm>
            <a:off x="784947" y="2710287"/>
            <a:ext cx="4195959" cy="52682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altLang="zh-CN" dirty="0">
                <a:solidFill>
                  <a:srgbClr val="C00000"/>
                </a:solidFill>
              </a:rPr>
              <a:t>2. </a:t>
            </a:r>
            <a:r>
              <a:rPr lang="zh-CN" altLang="en-US" dirty="0">
                <a:solidFill>
                  <a:srgbClr val="C00000"/>
                </a:solidFill>
              </a:rPr>
              <a:t>道具、模特与场景的准备</a:t>
            </a:r>
          </a:p>
        </p:txBody>
      </p:sp>
      <p:pic>
        <p:nvPicPr>
          <p:cNvPr id="5" name="图片 4">
            <a:extLst>
              <a:ext uri="{FF2B5EF4-FFF2-40B4-BE49-F238E27FC236}">
                <a16:creationId xmlns:a16="http://schemas.microsoft.com/office/drawing/2014/main" id="{13FB20E1-5334-4D3E-9AEB-6FCC8F1ADFB4}"/>
              </a:ext>
            </a:extLst>
          </p:cNvPr>
          <p:cNvPicPr>
            <a:picLocks noChangeAspect="1"/>
          </p:cNvPicPr>
          <p:nvPr/>
        </p:nvPicPr>
        <p:blipFill>
          <a:blip r:embed="rId2"/>
          <a:stretch>
            <a:fillRect/>
          </a:stretch>
        </p:blipFill>
        <p:spPr>
          <a:xfrm>
            <a:off x="1208647" y="3473476"/>
            <a:ext cx="2640656" cy="2895886"/>
          </a:xfrm>
          <a:prstGeom prst="rect">
            <a:avLst/>
          </a:prstGeom>
        </p:spPr>
      </p:pic>
      <p:pic>
        <p:nvPicPr>
          <p:cNvPr id="7" name="图片 6">
            <a:extLst>
              <a:ext uri="{FF2B5EF4-FFF2-40B4-BE49-F238E27FC236}">
                <a16:creationId xmlns:a16="http://schemas.microsoft.com/office/drawing/2014/main" id="{51CDC108-56C9-4653-90E9-0540E770F53C}"/>
              </a:ext>
            </a:extLst>
          </p:cNvPr>
          <p:cNvPicPr>
            <a:picLocks noChangeAspect="1"/>
          </p:cNvPicPr>
          <p:nvPr/>
        </p:nvPicPr>
        <p:blipFill>
          <a:blip r:embed="rId3"/>
          <a:stretch>
            <a:fillRect/>
          </a:stretch>
        </p:blipFill>
        <p:spPr>
          <a:xfrm>
            <a:off x="4684810" y="2671332"/>
            <a:ext cx="3088422" cy="3918057"/>
          </a:xfrm>
          <a:prstGeom prst="rect">
            <a:avLst/>
          </a:prstGeom>
        </p:spPr>
      </p:pic>
    </p:spTree>
    <p:extLst>
      <p:ext uri="{BB962C8B-B14F-4D97-AF65-F5344CB8AC3E}">
        <p14:creationId xmlns:p14="http://schemas.microsoft.com/office/powerpoint/2010/main" val="394605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拍摄主图视频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二、 相关知识</a:t>
            </a:r>
          </a:p>
        </p:txBody>
      </p:sp>
      <p:sp>
        <p:nvSpPr>
          <p:cNvPr id="8" name="副标题 3">
            <a:extLst>
              <a:ext uri="{FF2B5EF4-FFF2-40B4-BE49-F238E27FC236}">
                <a16:creationId xmlns:a16="http://schemas.microsoft.com/office/drawing/2014/main" id="{B86B862F-C6DA-431B-BA8B-6502710B2224}"/>
              </a:ext>
            </a:extLst>
          </p:cNvPr>
          <p:cNvSpPr txBox="1">
            <a:spLocks/>
          </p:cNvSpPr>
          <p:nvPr/>
        </p:nvSpPr>
        <p:spPr>
          <a:xfrm>
            <a:off x="122664" y="2233390"/>
            <a:ext cx="4195959" cy="52682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rgbClr val="C00000"/>
                </a:solidFill>
              </a:rPr>
              <a:t>（四） 视频拍摄的流程</a:t>
            </a:r>
          </a:p>
        </p:txBody>
      </p:sp>
      <p:sp>
        <p:nvSpPr>
          <p:cNvPr id="10" name="副标题 3">
            <a:extLst>
              <a:ext uri="{FF2B5EF4-FFF2-40B4-BE49-F238E27FC236}">
                <a16:creationId xmlns:a16="http://schemas.microsoft.com/office/drawing/2014/main" id="{DCAD2670-E085-44EE-8E8C-B9E2F7BD58B6}"/>
              </a:ext>
            </a:extLst>
          </p:cNvPr>
          <p:cNvSpPr txBox="1">
            <a:spLocks/>
          </p:cNvSpPr>
          <p:nvPr/>
        </p:nvSpPr>
        <p:spPr>
          <a:xfrm>
            <a:off x="784947" y="2765680"/>
            <a:ext cx="4195959" cy="52682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altLang="zh-CN" dirty="0">
                <a:solidFill>
                  <a:srgbClr val="C00000"/>
                </a:solidFill>
              </a:rPr>
              <a:t>3. </a:t>
            </a:r>
            <a:r>
              <a:rPr lang="zh-CN" altLang="en-US" dirty="0">
                <a:solidFill>
                  <a:srgbClr val="C00000"/>
                </a:solidFill>
              </a:rPr>
              <a:t>视频拍摄</a:t>
            </a:r>
          </a:p>
        </p:txBody>
      </p:sp>
      <p:sp>
        <p:nvSpPr>
          <p:cNvPr id="11" name="内容占位符 2">
            <a:extLst>
              <a:ext uri="{FF2B5EF4-FFF2-40B4-BE49-F238E27FC236}">
                <a16:creationId xmlns:a16="http://schemas.microsoft.com/office/drawing/2014/main" id="{E729F7EB-C8E3-4A96-9D04-379EE43C62E9}"/>
              </a:ext>
            </a:extLst>
          </p:cNvPr>
          <p:cNvSpPr>
            <a:spLocks noGrp="1"/>
          </p:cNvSpPr>
          <p:nvPr/>
        </p:nvSpPr>
        <p:spPr bwMode="auto">
          <a:xfrm>
            <a:off x="654830" y="3128630"/>
            <a:ext cx="8098552" cy="116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SzPct val="80000"/>
              <a:buFont typeface="Wingdings" pitchFamily="2" charset="2"/>
              <a:buChar char="l"/>
              <a:defRPr sz="2000" kern="1200">
                <a:solidFill>
                  <a:schemeClr val="tx1"/>
                </a:solidFill>
                <a:latin typeface="+mn-ea"/>
                <a:ea typeface="+mn-ea"/>
                <a:cs typeface="+mn-cs"/>
              </a:defRPr>
            </a:lvl1pPr>
            <a:lvl2pPr marL="742950" indent="-28575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2pPr>
            <a:lvl3pPr marL="11430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3pPr>
            <a:lvl4pPr marL="16002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4pPr>
            <a:lvl5pPr marL="20574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dirty="0"/>
              <a:t>       一切准备就绪后，便可进行视频拍摄，在拍摄过程中为了保持画面的平衡，需要使用三脚架。</a:t>
            </a:r>
          </a:p>
        </p:txBody>
      </p:sp>
      <p:pic>
        <p:nvPicPr>
          <p:cNvPr id="13" name="Picture 2">
            <a:extLst>
              <a:ext uri="{FF2B5EF4-FFF2-40B4-BE49-F238E27FC236}">
                <a16:creationId xmlns:a16="http://schemas.microsoft.com/office/drawing/2014/main" id="{0D9FA107-A54D-4B05-BA59-8B7332455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507" y="4252097"/>
            <a:ext cx="3350330" cy="223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3A64F123-ED9F-4C33-AAED-D7FD3764D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990" y="4252097"/>
            <a:ext cx="3350330" cy="218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42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拍摄主图视频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二、 相关知识</a:t>
            </a:r>
          </a:p>
        </p:txBody>
      </p:sp>
      <p:sp>
        <p:nvSpPr>
          <p:cNvPr id="8" name="副标题 3">
            <a:extLst>
              <a:ext uri="{FF2B5EF4-FFF2-40B4-BE49-F238E27FC236}">
                <a16:creationId xmlns:a16="http://schemas.microsoft.com/office/drawing/2014/main" id="{B86B862F-C6DA-431B-BA8B-6502710B2224}"/>
              </a:ext>
            </a:extLst>
          </p:cNvPr>
          <p:cNvSpPr txBox="1">
            <a:spLocks/>
          </p:cNvSpPr>
          <p:nvPr/>
        </p:nvSpPr>
        <p:spPr>
          <a:xfrm>
            <a:off x="122664" y="2233390"/>
            <a:ext cx="4195959" cy="52682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rgbClr val="C00000"/>
                </a:solidFill>
              </a:rPr>
              <a:t>（四） 视频拍摄的流程</a:t>
            </a:r>
          </a:p>
        </p:txBody>
      </p:sp>
      <p:sp>
        <p:nvSpPr>
          <p:cNvPr id="10" name="副标题 3">
            <a:extLst>
              <a:ext uri="{FF2B5EF4-FFF2-40B4-BE49-F238E27FC236}">
                <a16:creationId xmlns:a16="http://schemas.microsoft.com/office/drawing/2014/main" id="{DCAD2670-E085-44EE-8E8C-B9E2F7BD58B6}"/>
              </a:ext>
            </a:extLst>
          </p:cNvPr>
          <p:cNvSpPr txBox="1">
            <a:spLocks/>
          </p:cNvSpPr>
          <p:nvPr/>
        </p:nvSpPr>
        <p:spPr>
          <a:xfrm>
            <a:off x="784947" y="2765680"/>
            <a:ext cx="4195959" cy="52682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altLang="zh-CN" dirty="0">
                <a:solidFill>
                  <a:srgbClr val="C00000"/>
                </a:solidFill>
              </a:rPr>
              <a:t>4. </a:t>
            </a:r>
            <a:r>
              <a:rPr lang="zh-CN" altLang="en-US" dirty="0">
                <a:solidFill>
                  <a:srgbClr val="C00000"/>
                </a:solidFill>
              </a:rPr>
              <a:t>后期合成</a:t>
            </a:r>
          </a:p>
        </p:txBody>
      </p:sp>
      <p:sp>
        <p:nvSpPr>
          <p:cNvPr id="12" name="内容占位符 6">
            <a:extLst>
              <a:ext uri="{FF2B5EF4-FFF2-40B4-BE49-F238E27FC236}">
                <a16:creationId xmlns:a16="http://schemas.microsoft.com/office/drawing/2014/main" id="{6CD5C1B0-3B02-4528-8D59-E3D4E929FA5B}"/>
              </a:ext>
            </a:extLst>
          </p:cNvPr>
          <p:cNvSpPr>
            <a:spLocks noGrp="1"/>
          </p:cNvSpPr>
          <p:nvPr/>
        </p:nvSpPr>
        <p:spPr bwMode="auto">
          <a:xfrm>
            <a:off x="608365" y="3565499"/>
            <a:ext cx="8162773" cy="15330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SzPct val="80000"/>
              <a:buFont typeface="Wingdings" pitchFamily="2" charset="2"/>
              <a:buChar char="l"/>
              <a:defRPr sz="2000" kern="1200">
                <a:solidFill>
                  <a:schemeClr val="tx1"/>
                </a:solidFill>
                <a:latin typeface="+mn-ea"/>
                <a:ea typeface="+mn-ea"/>
                <a:cs typeface="+mn-cs"/>
              </a:defRPr>
            </a:lvl1pPr>
            <a:lvl2pPr marL="742950" indent="-28575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2pPr>
            <a:lvl3pPr marL="11430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3pPr>
            <a:lvl4pPr marL="16002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4pPr>
            <a:lvl5pPr marL="20574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dirty="0"/>
              <a:t>       视频拍摄完成后，需要将多余的部分剪切掉，进行多场景的组合；还需添加字幕、音频、转场和特效等操作，这些操作需要通过视频编辑软件完成。常用的视频编辑软件有会声会影和</a:t>
            </a:r>
            <a:r>
              <a:rPr lang="en-US" altLang="zh-CN" dirty="0"/>
              <a:t>Premiere</a:t>
            </a:r>
            <a:r>
              <a:rPr lang="zh-CN" altLang="en-US" dirty="0"/>
              <a:t>等。对新手来说，会声会影操作简单更易掌握。</a:t>
            </a:r>
          </a:p>
        </p:txBody>
      </p:sp>
    </p:spTree>
    <p:extLst>
      <p:ext uri="{BB962C8B-B14F-4D97-AF65-F5344CB8AC3E}">
        <p14:creationId xmlns:p14="http://schemas.microsoft.com/office/powerpoint/2010/main" val="298613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拍摄主图视频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三、 任务实施</a:t>
            </a:r>
          </a:p>
        </p:txBody>
      </p:sp>
      <p:sp>
        <p:nvSpPr>
          <p:cNvPr id="13" name="矩形 12">
            <a:extLst>
              <a:ext uri="{FF2B5EF4-FFF2-40B4-BE49-F238E27FC236}">
                <a16:creationId xmlns:a16="http://schemas.microsoft.com/office/drawing/2014/main" id="{D032FFAB-DE3C-4E35-BE61-495940939998}"/>
              </a:ext>
            </a:extLst>
          </p:cNvPr>
          <p:cNvSpPr/>
          <p:nvPr/>
        </p:nvSpPr>
        <p:spPr>
          <a:xfrm>
            <a:off x="443882" y="3540587"/>
            <a:ext cx="1850178" cy="400110"/>
          </a:xfrm>
          <a:prstGeom prst="rect">
            <a:avLst/>
          </a:prstGeom>
          <a:solidFill>
            <a:srgbClr val="C60418"/>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rPr>
              <a:t>1</a:t>
            </a:r>
            <a:r>
              <a:rPr lang="zh-CN" altLang="en-US" sz="2000" dirty="0">
                <a:solidFill>
                  <a:schemeClr val="bg1"/>
                </a:solidFill>
              </a:rPr>
              <a:t>、正面展示</a:t>
            </a:r>
          </a:p>
        </p:txBody>
      </p:sp>
      <p:sp>
        <p:nvSpPr>
          <p:cNvPr id="14" name="矩形 13">
            <a:extLst>
              <a:ext uri="{FF2B5EF4-FFF2-40B4-BE49-F238E27FC236}">
                <a16:creationId xmlns:a16="http://schemas.microsoft.com/office/drawing/2014/main" id="{28E592E1-F19E-44E0-8910-28458277764D}"/>
              </a:ext>
            </a:extLst>
          </p:cNvPr>
          <p:cNvSpPr/>
          <p:nvPr/>
        </p:nvSpPr>
        <p:spPr>
          <a:xfrm>
            <a:off x="3708400" y="3545997"/>
            <a:ext cx="1727200" cy="400110"/>
          </a:xfrm>
          <a:prstGeom prst="rect">
            <a:avLst/>
          </a:prstGeom>
          <a:solidFill>
            <a:srgbClr val="C60418"/>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rPr>
              <a:t>2</a:t>
            </a:r>
            <a:r>
              <a:rPr lang="zh-CN" altLang="en-US" sz="2000" dirty="0">
                <a:solidFill>
                  <a:schemeClr val="bg1"/>
                </a:solidFill>
              </a:rPr>
              <a:t>、侧面展示</a:t>
            </a:r>
          </a:p>
        </p:txBody>
      </p:sp>
      <p:pic>
        <p:nvPicPr>
          <p:cNvPr id="15" name="Picture 2">
            <a:extLst>
              <a:ext uri="{FF2B5EF4-FFF2-40B4-BE49-F238E27FC236}">
                <a16:creationId xmlns:a16="http://schemas.microsoft.com/office/drawing/2014/main" id="{EBCFE4BB-2C87-4000-8BC6-EA449B1918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882" y="4250056"/>
            <a:ext cx="2696080" cy="179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755839D7-595C-4597-B673-7BD60A01F9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192" y="4248389"/>
            <a:ext cx="2696080" cy="17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a:extLst>
              <a:ext uri="{FF2B5EF4-FFF2-40B4-BE49-F238E27FC236}">
                <a16:creationId xmlns:a16="http://schemas.microsoft.com/office/drawing/2014/main" id="{8F2C9FEC-D3FD-4080-BDC3-8CCF2AD8C1AF}"/>
              </a:ext>
            </a:extLst>
          </p:cNvPr>
          <p:cNvSpPr/>
          <p:nvPr/>
        </p:nvSpPr>
        <p:spPr>
          <a:xfrm>
            <a:off x="6721453" y="3540587"/>
            <a:ext cx="1727200" cy="400110"/>
          </a:xfrm>
          <a:prstGeom prst="rect">
            <a:avLst/>
          </a:prstGeom>
          <a:solidFill>
            <a:srgbClr val="C60418"/>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rPr>
              <a:t>3</a:t>
            </a:r>
            <a:r>
              <a:rPr lang="zh-CN" altLang="en-US" sz="2000" dirty="0">
                <a:solidFill>
                  <a:schemeClr val="bg1"/>
                </a:solidFill>
              </a:rPr>
              <a:t>、背面拍摄</a:t>
            </a:r>
          </a:p>
        </p:txBody>
      </p:sp>
      <p:pic>
        <p:nvPicPr>
          <p:cNvPr id="18" name="Picture 4">
            <a:extLst>
              <a:ext uri="{FF2B5EF4-FFF2-40B4-BE49-F238E27FC236}">
                <a16:creationId xmlns:a16="http://schemas.microsoft.com/office/drawing/2014/main" id="{02C0162D-EEDF-4867-800C-6E0004171A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6214" y="4248389"/>
            <a:ext cx="2697678" cy="179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65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拍摄主图视频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三、 任务实施</a:t>
            </a:r>
          </a:p>
        </p:txBody>
      </p:sp>
      <p:sp>
        <p:nvSpPr>
          <p:cNvPr id="11" name="矩形 10">
            <a:extLst>
              <a:ext uri="{FF2B5EF4-FFF2-40B4-BE49-F238E27FC236}">
                <a16:creationId xmlns:a16="http://schemas.microsoft.com/office/drawing/2014/main" id="{441D7D30-BD4E-4487-A4A1-E6178E95A7FF}"/>
              </a:ext>
            </a:extLst>
          </p:cNvPr>
          <p:cNvSpPr/>
          <p:nvPr/>
        </p:nvSpPr>
        <p:spPr>
          <a:xfrm>
            <a:off x="4711712" y="2634431"/>
            <a:ext cx="1924414" cy="400110"/>
          </a:xfrm>
          <a:prstGeom prst="rect">
            <a:avLst/>
          </a:prstGeom>
          <a:solidFill>
            <a:srgbClr val="C60418"/>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rPr>
              <a:t>5</a:t>
            </a:r>
            <a:r>
              <a:rPr lang="zh-CN" altLang="en-US" sz="2000" dirty="0">
                <a:solidFill>
                  <a:schemeClr val="bg1"/>
                </a:solidFill>
              </a:rPr>
              <a:t>、瓶口展示</a:t>
            </a:r>
          </a:p>
        </p:txBody>
      </p:sp>
      <p:sp>
        <p:nvSpPr>
          <p:cNvPr id="12" name="矩形 11">
            <a:extLst>
              <a:ext uri="{FF2B5EF4-FFF2-40B4-BE49-F238E27FC236}">
                <a16:creationId xmlns:a16="http://schemas.microsoft.com/office/drawing/2014/main" id="{45610EF3-75D2-4619-9A10-1B7FFE63EB5B}"/>
              </a:ext>
            </a:extLst>
          </p:cNvPr>
          <p:cNvSpPr/>
          <p:nvPr/>
        </p:nvSpPr>
        <p:spPr>
          <a:xfrm>
            <a:off x="341599" y="2634431"/>
            <a:ext cx="2769283" cy="400110"/>
          </a:xfrm>
          <a:prstGeom prst="rect">
            <a:avLst/>
          </a:prstGeom>
          <a:solidFill>
            <a:srgbClr val="C60418"/>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rPr>
              <a:t>4</a:t>
            </a:r>
            <a:r>
              <a:rPr lang="zh-CN" altLang="en-US" sz="2000" dirty="0">
                <a:solidFill>
                  <a:schemeClr val="bg1"/>
                </a:solidFill>
              </a:rPr>
              <a:t>、使用前的效果</a:t>
            </a:r>
          </a:p>
        </p:txBody>
      </p:sp>
      <p:pic>
        <p:nvPicPr>
          <p:cNvPr id="19" name="Picture 2">
            <a:extLst>
              <a:ext uri="{FF2B5EF4-FFF2-40B4-BE49-F238E27FC236}">
                <a16:creationId xmlns:a16="http://schemas.microsoft.com/office/drawing/2014/main" id="{A5C6BAA3-CF0A-4910-955F-04CD6A2D15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599" y="3379912"/>
            <a:ext cx="4098094" cy="273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AEB78C25-C120-47DC-8F45-9244163A0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870" y="3379912"/>
            <a:ext cx="4006531" cy="273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5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拍摄主图视频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三、 任务实施</a:t>
            </a:r>
          </a:p>
        </p:txBody>
      </p:sp>
      <p:sp>
        <p:nvSpPr>
          <p:cNvPr id="10" name="矩形 9">
            <a:extLst>
              <a:ext uri="{FF2B5EF4-FFF2-40B4-BE49-F238E27FC236}">
                <a16:creationId xmlns:a16="http://schemas.microsoft.com/office/drawing/2014/main" id="{F75C4E24-922F-403B-875F-022017353A67}"/>
              </a:ext>
            </a:extLst>
          </p:cNvPr>
          <p:cNvSpPr/>
          <p:nvPr/>
        </p:nvSpPr>
        <p:spPr>
          <a:xfrm>
            <a:off x="3196021" y="3429000"/>
            <a:ext cx="2751959" cy="400110"/>
          </a:xfrm>
          <a:prstGeom prst="rect">
            <a:avLst/>
          </a:prstGeom>
          <a:solidFill>
            <a:srgbClr val="C60418"/>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rPr>
              <a:t>7</a:t>
            </a:r>
            <a:r>
              <a:rPr lang="zh-CN" altLang="en-US" sz="2000" dirty="0">
                <a:solidFill>
                  <a:schemeClr val="bg1"/>
                </a:solidFill>
              </a:rPr>
              <a:t>、涂抹护手霜</a:t>
            </a:r>
          </a:p>
        </p:txBody>
      </p:sp>
      <p:sp>
        <p:nvSpPr>
          <p:cNvPr id="13" name="矩形 12">
            <a:extLst>
              <a:ext uri="{FF2B5EF4-FFF2-40B4-BE49-F238E27FC236}">
                <a16:creationId xmlns:a16="http://schemas.microsoft.com/office/drawing/2014/main" id="{C9BDC701-4043-4C34-9404-A9C68E701186}"/>
              </a:ext>
            </a:extLst>
          </p:cNvPr>
          <p:cNvSpPr/>
          <p:nvPr/>
        </p:nvSpPr>
        <p:spPr>
          <a:xfrm>
            <a:off x="204186" y="3352071"/>
            <a:ext cx="2590006" cy="400110"/>
          </a:xfrm>
          <a:prstGeom prst="rect">
            <a:avLst/>
          </a:prstGeom>
          <a:solidFill>
            <a:srgbClr val="C60418"/>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rPr>
              <a:t>6</a:t>
            </a:r>
            <a:r>
              <a:rPr lang="zh-CN" altLang="en-US" sz="2000" dirty="0">
                <a:solidFill>
                  <a:schemeClr val="bg1"/>
                </a:solidFill>
              </a:rPr>
              <a:t>、使用护手霜</a:t>
            </a:r>
          </a:p>
        </p:txBody>
      </p:sp>
      <p:sp>
        <p:nvSpPr>
          <p:cNvPr id="14" name="矩形 13">
            <a:extLst>
              <a:ext uri="{FF2B5EF4-FFF2-40B4-BE49-F238E27FC236}">
                <a16:creationId xmlns:a16="http://schemas.microsoft.com/office/drawing/2014/main" id="{BD063621-0B18-4F14-BAB8-1C1B720EF22A}"/>
              </a:ext>
            </a:extLst>
          </p:cNvPr>
          <p:cNvSpPr/>
          <p:nvPr/>
        </p:nvSpPr>
        <p:spPr>
          <a:xfrm>
            <a:off x="6187855" y="3429000"/>
            <a:ext cx="2751959" cy="400110"/>
          </a:xfrm>
          <a:prstGeom prst="rect">
            <a:avLst/>
          </a:prstGeom>
          <a:solidFill>
            <a:srgbClr val="C60418"/>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rPr>
              <a:t>8</a:t>
            </a:r>
            <a:r>
              <a:rPr lang="zh-CN" altLang="en-US" sz="2000" dirty="0">
                <a:solidFill>
                  <a:schemeClr val="bg1"/>
                </a:solidFill>
              </a:rPr>
              <a:t>、使用后的效果</a:t>
            </a:r>
          </a:p>
        </p:txBody>
      </p:sp>
      <p:pic>
        <p:nvPicPr>
          <p:cNvPr id="15" name="Picture 2">
            <a:extLst>
              <a:ext uri="{FF2B5EF4-FFF2-40B4-BE49-F238E27FC236}">
                <a16:creationId xmlns:a16="http://schemas.microsoft.com/office/drawing/2014/main" id="{9E7F4BBA-0952-45A3-84A9-2AFC417E9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3944088"/>
            <a:ext cx="2688554" cy="187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F021B66F-CFA1-4894-A2F9-BC183EF368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021" y="3944087"/>
            <a:ext cx="2751959" cy="183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a:extLst>
              <a:ext uri="{FF2B5EF4-FFF2-40B4-BE49-F238E27FC236}">
                <a16:creationId xmlns:a16="http://schemas.microsoft.com/office/drawing/2014/main" id="{661BB9F6-0A73-4EC8-B4FE-343C39E5F5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8421" y="3944087"/>
            <a:ext cx="2771393" cy="18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94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拍摄详情页视频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一、 任务描述</a:t>
            </a:r>
          </a:p>
        </p:txBody>
      </p:sp>
      <p:sp>
        <p:nvSpPr>
          <p:cNvPr id="11" name="内容占位符 6">
            <a:extLst>
              <a:ext uri="{FF2B5EF4-FFF2-40B4-BE49-F238E27FC236}">
                <a16:creationId xmlns:a16="http://schemas.microsoft.com/office/drawing/2014/main" id="{F937CBAC-A3CD-428B-A09E-4D42426A7942}"/>
              </a:ext>
            </a:extLst>
          </p:cNvPr>
          <p:cNvSpPr>
            <a:spLocks noGrp="1"/>
          </p:cNvSpPr>
          <p:nvPr/>
        </p:nvSpPr>
        <p:spPr bwMode="auto">
          <a:xfrm>
            <a:off x="727969" y="2576738"/>
            <a:ext cx="7652552" cy="1704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SzPct val="80000"/>
              <a:buFont typeface="Wingdings" pitchFamily="2" charset="2"/>
              <a:buChar char="l"/>
              <a:defRPr sz="2000" kern="1200">
                <a:solidFill>
                  <a:schemeClr val="tx1"/>
                </a:solidFill>
                <a:latin typeface="+mn-ea"/>
                <a:ea typeface="+mn-ea"/>
                <a:cs typeface="+mn-cs"/>
              </a:defRPr>
            </a:lvl1pPr>
            <a:lvl2pPr marL="742950" indent="-28575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2pPr>
            <a:lvl3pPr marL="11430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3pPr>
            <a:lvl4pPr marL="16002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4pPr>
            <a:lvl5pPr marL="20574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dirty="0"/>
              <a:t>       在详情页中不仅可添加产品的描述信息，还可添加视频。通过视频展示产品的功能性和特点，使买家更能直观的看到效果。视频可拍摄产品的使用方法，也可拍摄产品的测试功能，或拍摄产品的质量检测等。详情页的视频长度在</a:t>
            </a:r>
            <a:r>
              <a:rPr lang="en-US" altLang="zh-CN" dirty="0"/>
              <a:t>1</a:t>
            </a:r>
            <a:r>
              <a:rPr lang="zh-CN" altLang="en-US" dirty="0"/>
              <a:t>分钟左右较为合适，太长容易使买家观看疲劳。本任务将拍摄一款喷雾产品详情页的视频，先拍摄喷雾的整体效果，然后在喷雾上撒上水珠，使喷雾看上去更加水润。</a:t>
            </a:r>
          </a:p>
        </p:txBody>
      </p:sp>
    </p:spTree>
    <p:extLst>
      <p:ext uri="{BB962C8B-B14F-4D97-AF65-F5344CB8AC3E}">
        <p14:creationId xmlns:p14="http://schemas.microsoft.com/office/powerpoint/2010/main" val="347582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拍摄详情页视频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二、 相关知识</a:t>
            </a:r>
          </a:p>
        </p:txBody>
      </p:sp>
      <p:sp>
        <p:nvSpPr>
          <p:cNvPr id="6" name="副标题 3">
            <a:extLst>
              <a:ext uri="{FF2B5EF4-FFF2-40B4-BE49-F238E27FC236}">
                <a16:creationId xmlns:a16="http://schemas.microsoft.com/office/drawing/2014/main" id="{966BBB26-B58D-4030-951D-7D6DA29DC5AD}"/>
              </a:ext>
            </a:extLst>
          </p:cNvPr>
          <p:cNvSpPr txBox="1">
            <a:spLocks/>
          </p:cNvSpPr>
          <p:nvPr/>
        </p:nvSpPr>
        <p:spPr>
          <a:xfrm>
            <a:off x="341599" y="2305019"/>
            <a:ext cx="3693197" cy="703246"/>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rgbClr val="C00000"/>
                </a:solidFill>
              </a:rPr>
              <a:t>（一） 光线的运用</a:t>
            </a:r>
          </a:p>
        </p:txBody>
      </p:sp>
      <p:sp>
        <p:nvSpPr>
          <p:cNvPr id="7" name="文本框 25">
            <a:extLst>
              <a:ext uri="{FF2B5EF4-FFF2-40B4-BE49-F238E27FC236}">
                <a16:creationId xmlns:a16="http://schemas.microsoft.com/office/drawing/2014/main" id="{D5AE6643-4FFE-4E1D-9344-E4303C823AC7}"/>
              </a:ext>
            </a:extLst>
          </p:cNvPr>
          <p:cNvSpPr txBox="1"/>
          <p:nvPr/>
        </p:nvSpPr>
        <p:spPr>
          <a:xfrm>
            <a:off x="854926" y="3429000"/>
            <a:ext cx="3352800" cy="18846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硬质光即强烈的直射光，指未经过柔化处理的光线，如晴天的阳光，未进行任何遮挡灯光。</a:t>
            </a:r>
          </a:p>
        </p:txBody>
      </p:sp>
      <p:sp>
        <p:nvSpPr>
          <p:cNvPr id="8" name="文本框 26">
            <a:extLst>
              <a:ext uri="{FF2B5EF4-FFF2-40B4-BE49-F238E27FC236}">
                <a16:creationId xmlns:a16="http://schemas.microsoft.com/office/drawing/2014/main" id="{681BF57F-B0B2-458F-AA21-325DB29A4ED6}"/>
              </a:ext>
            </a:extLst>
          </p:cNvPr>
          <p:cNvSpPr txBox="1"/>
          <p:nvPr/>
        </p:nvSpPr>
        <p:spPr>
          <a:xfrm>
            <a:off x="4727031" y="3429000"/>
            <a:ext cx="3951221" cy="24006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软质光是一种漫散射性质的光，光线的投射没有明确的方向性，不会在被拍摄物体表面留下明显的阴影，如阴天的阳光，泛光灯光源等。</a:t>
            </a:r>
          </a:p>
        </p:txBody>
      </p:sp>
    </p:spTree>
    <p:extLst>
      <p:ext uri="{BB962C8B-B14F-4D97-AF65-F5344CB8AC3E}">
        <p14:creationId xmlns:p14="http://schemas.microsoft.com/office/powerpoint/2010/main" val="283455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MH_Others_1"/>
          <p:cNvSpPr/>
          <p:nvPr>
            <p:custDataLst>
              <p:tags r:id="rId2"/>
            </p:custDataLst>
          </p:nvPr>
        </p:nvSpPr>
        <p:spPr bwMode="auto">
          <a:xfrm flipH="1">
            <a:off x="0" y="1148313"/>
            <a:ext cx="9144000" cy="54000"/>
          </a:xfrm>
          <a:prstGeom prst="rect">
            <a:avLst/>
          </a:prstGeom>
          <a:solidFill>
            <a:schemeClr val="accent1"/>
          </a:solidFill>
          <a:ln w="9525">
            <a:noFill/>
            <a:miter lim="800000"/>
          </a:ln>
        </p:spPr>
        <p:txBody>
          <a:bodyPr wrap="square" lIns="0" tIns="0" rIns="5400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defRPr/>
            </a:pPr>
            <a:endParaRPr lang="zh-CN" altLang="en-US" sz="1050" b="1" dirty="0">
              <a:solidFill>
                <a:srgbClr val="FFFFFF"/>
              </a:solidFill>
              <a:latin typeface="微软雅黑" panose="020B0503020204020204" pitchFamily="34" charset="-122"/>
              <a:cs typeface="Times New Roman" panose="02020603050405020304" pitchFamily="18" charset="0"/>
            </a:endParaRPr>
          </a:p>
        </p:txBody>
      </p:sp>
      <p:sp>
        <p:nvSpPr>
          <p:cNvPr id="7" name="文本框 6"/>
          <p:cNvSpPr txBox="1"/>
          <p:nvPr/>
        </p:nvSpPr>
        <p:spPr>
          <a:xfrm>
            <a:off x="3665341" y="211872"/>
            <a:ext cx="1813317" cy="769441"/>
          </a:xfrm>
          <a:prstGeom prst="rect">
            <a:avLst/>
          </a:prstGeom>
          <a:noFill/>
        </p:spPr>
        <p:txBody>
          <a:bodyPr wrap="non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目   录</a:t>
            </a:r>
          </a:p>
        </p:txBody>
      </p:sp>
      <p:grpSp>
        <p:nvGrpSpPr>
          <p:cNvPr id="29" name="组合 28"/>
          <p:cNvGrpSpPr/>
          <p:nvPr/>
        </p:nvGrpSpPr>
        <p:grpSpPr>
          <a:xfrm>
            <a:off x="1991323" y="1993122"/>
            <a:ext cx="5180656" cy="509848"/>
            <a:chOff x="1258010" y="1822081"/>
            <a:chExt cx="5528380" cy="509848"/>
          </a:xfrm>
        </p:grpSpPr>
        <p:sp>
          <p:nvSpPr>
            <p:cNvPr id="30" name="MH_SubTitle_1"/>
            <p:cNvSpPr/>
            <p:nvPr>
              <p:custDataLst>
                <p:tags r:id="rId9"/>
              </p:custDataLst>
            </p:nvPr>
          </p:nvSpPr>
          <p:spPr>
            <a:xfrm>
              <a:off x="2256873" y="1834916"/>
              <a:ext cx="4529517" cy="437221"/>
            </a:xfrm>
            <a:prstGeom prst="rect">
              <a:avLst/>
            </a:prstGeom>
            <a:solidFill>
              <a:srgbClr val="4472C4"/>
            </a:solidFill>
            <a:ln w="12700" cap="flat" cmpd="sng" algn="ctr">
              <a:noFill/>
              <a:prstDash val="solid"/>
              <a:miter lim="800000"/>
            </a:ln>
            <a:effectLst/>
          </p:spPr>
          <p:txBody>
            <a:bodyPr lIns="144000" anchor="ctr">
              <a:noAutofit/>
            </a:bodyPr>
            <a:lstStyle/>
            <a:p>
              <a:pPr defTabSz="914400">
                <a:lnSpc>
                  <a:spcPct val="130000"/>
                </a:lnSpc>
                <a:defRPr/>
              </a:pPr>
              <a:r>
                <a:rPr lang="zh-CN" altLang="en-US" kern="0" dirty="0">
                  <a:solidFill>
                    <a:srgbClr val="FFFFFF"/>
                  </a:solidFill>
                  <a:latin typeface="Verdana" panose="020B0604030504040204"/>
                  <a:ea typeface="微软雅黑" panose="020B0503020204020204" pitchFamily="34" charset="-122"/>
                </a:rPr>
                <a:t>          拍摄主图视频</a:t>
              </a:r>
            </a:p>
          </p:txBody>
        </p:sp>
        <p:cxnSp>
          <p:nvCxnSpPr>
            <p:cNvPr id="31" name="MH_Other_2"/>
            <p:cNvCxnSpPr>
              <a:stCxn id="30" idx="3"/>
            </p:cNvCxnSpPr>
            <p:nvPr>
              <p:custDataLst>
                <p:tags r:id="rId10"/>
              </p:custDataLst>
            </p:nvPr>
          </p:nvCxnSpPr>
          <p:spPr>
            <a:xfrm flipH="1">
              <a:off x="6312665" y="2053527"/>
              <a:ext cx="473725" cy="218610"/>
            </a:xfrm>
            <a:prstGeom prst="line">
              <a:avLst/>
            </a:prstGeom>
            <a:solidFill>
              <a:srgbClr val="73BAD7"/>
            </a:solidFill>
            <a:ln w="38100" cap="flat" cmpd="sng" algn="ctr">
              <a:solidFill>
                <a:srgbClr val="FFFFFF"/>
              </a:solidFill>
              <a:prstDash val="solid"/>
              <a:miter lim="800000"/>
            </a:ln>
            <a:effectLst/>
          </p:spPr>
        </p:cxnSp>
        <p:cxnSp>
          <p:nvCxnSpPr>
            <p:cNvPr id="32" name="MH_Other_3"/>
            <p:cNvCxnSpPr/>
            <p:nvPr>
              <p:custDataLst>
                <p:tags r:id="rId11"/>
              </p:custDataLst>
            </p:nvPr>
          </p:nvCxnSpPr>
          <p:spPr>
            <a:xfrm>
              <a:off x="1586429" y="2331929"/>
              <a:ext cx="5199961" cy="0"/>
            </a:xfrm>
            <a:prstGeom prst="line">
              <a:avLst/>
            </a:prstGeom>
            <a:noFill/>
            <a:ln w="19050" cap="flat" cmpd="sng" algn="ctr">
              <a:solidFill>
                <a:srgbClr val="C2C2C2"/>
              </a:solidFill>
              <a:prstDash val="solid"/>
              <a:miter lim="800000"/>
            </a:ln>
            <a:effectLst/>
          </p:spPr>
        </p:cxnSp>
        <p:sp>
          <p:nvSpPr>
            <p:cNvPr id="47" name="MH_Other_1"/>
            <p:cNvSpPr txBox="1">
              <a:spLocks noChangeArrowheads="1"/>
            </p:cNvSpPr>
            <p:nvPr>
              <p:custDataLst>
                <p:tags r:id="rId12"/>
              </p:custDataLst>
            </p:nvPr>
          </p:nvSpPr>
          <p:spPr bwMode="auto">
            <a:xfrm>
              <a:off x="1258010" y="1822081"/>
              <a:ext cx="13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accent1"/>
                  </a:solidFill>
                  <a:latin typeface="+mj-ea"/>
                  <a:ea typeface="+mj-ea"/>
                  <a:cs typeface="Arial" panose="020B0604020202020204" pitchFamily="34" charset="0"/>
                </a:rPr>
                <a:t>任务</a:t>
              </a:r>
              <a:r>
                <a:rPr lang="en-US" altLang="zh-CN" sz="2400" b="1" dirty="0">
                  <a:solidFill>
                    <a:schemeClr val="accent1"/>
                  </a:solidFill>
                  <a:latin typeface="+mj-ea"/>
                  <a:ea typeface="+mj-ea"/>
                  <a:cs typeface="Arial" panose="020B0604020202020204" pitchFamily="34" charset="0"/>
                </a:rPr>
                <a:t>1</a:t>
              </a:r>
              <a:endParaRPr lang="zh-CN" altLang="en-US" sz="2400" b="1" dirty="0">
                <a:solidFill>
                  <a:schemeClr val="accent1"/>
                </a:solidFill>
                <a:latin typeface="+mj-ea"/>
                <a:ea typeface="+mj-ea"/>
                <a:cs typeface="Arial" panose="020B0604020202020204" pitchFamily="34" charset="0"/>
              </a:endParaRPr>
            </a:p>
          </p:txBody>
        </p:sp>
      </p:grpSp>
      <p:grpSp>
        <p:nvGrpSpPr>
          <p:cNvPr id="48" name="组合 47"/>
          <p:cNvGrpSpPr/>
          <p:nvPr/>
        </p:nvGrpSpPr>
        <p:grpSpPr>
          <a:xfrm>
            <a:off x="1972019" y="2919152"/>
            <a:ext cx="5199961" cy="509848"/>
            <a:chOff x="1586429" y="1822081"/>
            <a:chExt cx="5199961" cy="509848"/>
          </a:xfrm>
        </p:grpSpPr>
        <p:sp>
          <p:nvSpPr>
            <p:cNvPr id="49" name="MH_SubTitle_1"/>
            <p:cNvSpPr/>
            <p:nvPr>
              <p:custDataLst>
                <p:tags r:id="rId5"/>
              </p:custDataLst>
            </p:nvPr>
          </p:nvSpPr>
          <p:spPr>
            <a:xfrm>
              <a:off x="2595106" y="1834916"/>
              <a:ext cx="4191284" cy="437221"/>
            </a:xfrm>
            <a:prstGeom prst="rect">
              <a:avLst/>
            </a:prstGeom>
            <a:solidFill>
              <a:srgbClr val="4472C4"/>
            </a:solidFill>
            <a:ln w="12700" cap="flat" cmpd="sng" algn="ctr">
              <a:noFill/>
              <a:prstDash val="solid"/>
              <a:miter lim="800000"/>
            </a:ln>
            <a:effectLst/>
          </p:spPr>
          <p:txBody>
            <a:bodyPr lIns="144000" anchor="ctr">
              <a:noAutofit/>
            </a:bodyPr>
            <a:lstStyle/>
            <a:p>
              <a:pPr defTabSz="914400">
                <a:lnSpc>
                  <a:spcPct val="130000"/>
                </a:lnSpc>
              </a:pPr>
              <a:r>
                <a:rPr lang="zh-CN" altLang="en-US" kern="0" dirty="0">
                  <a:solidFill>
                    <a:srgbClr val="FFFFFF"/>
                  </a:solidFill>
                  <a:latin typeface="Verdana" panose="020B0604030504040204"/>
                  <a:ea typeface="微软雅黑" panose="020B0503020204020204" pitchFamily="34" charset="-122"/>
                </a:rPr>
                <a:t>          拍摄详情页视频</a:t>
              </a:r>
            </a:p>
          </p:txBody>
        </p:sp>
        <p:cxnSp>
          <p:nvCxnSpPr>
            <p:cNvPr id="50" name="MH_Other_2"/>
            <p:cNvCxnSpPr>
              <a:stCxn id="49" idx="3"/>
            </p:cNvCxnSpPr>
            <p:nvPr>
              <p:custDataLst>
                <p:tags r:id="rId6"/>
              </p:custDataLst>
            </p:nvPr>
          </p:nvCxnSpPr>
          <p:spPr>
            <a:xfrm flipH="1">
              <a:off x="6312666" y="2053527"/>
              <a:ext cx="473724" cy="218610"/>
            </a:xfrm>
            <a:prstGeom prst="line">
              <a:avLst/>
            </a:prstGeom>
            <a:solidFill>
              <a:srgbClr val="73BAD7"/>
            </a:solidFill>
            <a:ln w="38100" cap="flat" cmpd="sng" algn="ctr">
              <a:solidFill>
                <a:srgbClr val="FFFFFF"/>
              </a:solidFill>
              <a:prstDash val="solid"/>
              <a:miter lim="800000"/>
            </a:ln>
            <a:effectLst/>
          </p:spPr>
        </p:cxnSp>
        <p:cxnSp>
          <p:nvCxnSpPr>
            <p:cNvPr id="51" name="MH_Other_3"/>
            <p:cNvCxnSpPr/>
            <p:nvPr>
              <p:custDataLst>
                <p:tags r:id="rId7"/>
              </p:custDataLst>
            </p:nvPr>
          </p:nvCxnSpPr>
          <p:spPr>
            <a:xfrm>
              <a:off x="1586429" y="2331929"/>
              <a:ext cx="5199961" cy="0"/>
            </a:xfrm>
            <a:prstGeom prst="line">
              <a:avLst/>
            </a:prstGeom>
            <a:noFill/>
            <a:ln w="19050" cap="flat" cmpd="sng" algn="ctr">
              <a:solidFill>
                <a:srgbClr val="C2C2C2"/>
              </a:solidFill>
              <a:prstDash val="solid"/>
              <a:miter lim="800000"/>
            </a:ln>
            <a:effectLst/>
          </p:spPr>
        </p:cxnSp>
        <p:sp>
          <p:nvSpPr>
            <p:cNvPr id="52" name="MH_Other_1"/>
            <p:cNvSpPr txBox="1">
              <a:spLocks noChangeArrowheads="1"/>
            </p:cNvSpPr>
            <p:nvPr>
              <p:custDataLst>
                <p:tags r:id="rId8"/>
              </p:custDataLst>
            </p:nvPr>
          </p:nvSpPr>
          <p:spPr bwMode="auto">
            <a:xfrm>
              <a:off x="1605733" y="1822081"/>
              <a:ext cx="989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accent1"/>
                  </a:solidFill>
                  <a:latin typeface="+mj-ea"/>
                  <a:ea typeface="+mj-ea"/>
                  <a:cs typeface="Arial" panose="020B0604020202020204" pitchFamily="34" charset="0"/>
                </a:rPr>
                <a:t>任务</a:t>
              </a:r>
              <a:r>
                <a:rPr lang="en-US" altLang="zh-CN" sz="2400" b="1" dirty="0">
                  <a:solidFill>
                    <a:schemeClr val="accent1"/>
                  </a:solidFill>
                  <a:latin typeface="+mj-ea"/>
                  <a:ea typeface="+mj-ea"/>
                  <a:cs typeface="Arial" panose="020B0604020202020204" pitchFamily="34" charset="0"/>
                </a:rPr>
                <a:t>2</a:t>
              </a:r>
              <a:endParaRPr lang="zh-CN" altLang="en-US" sz="2400" b="1" dirty="0">
                <a:solidFill>
                  <a:schemeClr val="accent1"/>
                </a:solidFill>
                <a:latin typeface="+mj-ea"/>
                <a:ea typeface="+mj-ea"/>
                <a:cs typeface="Arial" panose="020B0604020202020204" pitchFamily="34" charset="0"/>
              </a:endParaRPr>
            </a:p>
          </p:txBody>
        </p:sp>
      </p:grpSp>
      <p:cxnSp>
        <p:nvCxnSpPr>
          <p:cNvPr id="23" name="MH_Other_2">
            <a:extLst>
              <a:ext uri="{FF2B5EF4-FFF2-40B4-BE49-F238E27FC236}">
                <a16:creationId xmlns:a16="http://schemas.microsoft.com/office/drawing/2014/main" id="{98D7842A-32FC-4E13-9D47-8149A8F19FF2}"/>
              </a:ext>
            </a:extLst>
          </p:cNvPr>
          <p:cNvCxnSpPr/>
          <p:nvPr>
            <p:custDataLst>
              <p:tags r:id="rId3"/>
            </p:custDataLst>
          </p:nvPr>
        </p:nvCxnSpPr>
        <p:spPr>
          <a:xfrm flipH="1">
            <a:off x="6713152" y="4925847"/>
            <a:ext cx="473724" cy="218610"/>
          </a:xfrm>
          <a:prstGeom prst="line">
            <a:avLst/>
          </a:prstGeom>
          <a:solidFill>
            <a:srgbClr val="73BAD7"/>
          </a:solidFill>
          <a:ln w="38100" cap="flat" cmpd="sng" algn="ctr">
            <a:solidFill>
              <a:srgbClr val="FFFFFF"/>
            </a:solidFill>
            <a:prstDash val="solid"/>
            <a:miter lim="800000"/>
          </a:ln>
          <a:effectLst/>
        </p:spPr>
      </p:cxnSp>
      <p:cxnSp>
        <p:nvCxnSpPr>
          <p:cNvPr id="28" name="MH_Other_2">
            <a:extLst>
              <a:ext uri="{FF2B5EF4-FFF2-40B4-BE49-F238E27FC236}">
                <a16:creationId xmlns:a16="http://schemas.microsoft.com/office/drawing/2014/main" id="{D3804A51-A6A1-4378-9C0E-FB55B6618DE2}"/>
              </a:ext>
            </a:extLst>
          </p:cNvPr>
          <p:cNvCxnSpPr/>
          <p:nvPr>
            <p:custDataLst>
              <p:tags r:id="rId4"/>
            </p:custDataLst>
          </p:nvPr>
        </p:nvCxnSpPr>
        <p:spPr>
          <a:xfrm flipH="1">
            <a:off x="6735180" y="5754173"/>
            <a:ext cx="473724" cy="218610"/>
          </a:xfrm>
          <a:prstGeom prst="line">
            <a:avLst/>
          </a:prstGeom>
          <a:solidFill>
            <a:srgbClr val="73BAD7"/>
          </a:solidFill>
          <a:ln w="38100" cap="flat" cmpd="sng" algn="ctr">
            <a:solidFill>
              <a:srgbClr val="FFFFFF"/>
            </a:solidFill>
            <a:prstDash val="solid"/>
            <a:miter lim="800000"/>
          </a:ln>
          <a:effectLst/>
        </p:spPr>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up)">
                                      <p:cBhvr>
                                        <p:cTn id="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拍摄详情页视频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二、 相关知识</a:t>
            </a:r>
          </a:p>
        </p:txBody>
      </p:sp>
      <p:sp>
        <p:nvSpPr>
          <p:cNvPr id="6" name="副标题 3">
            <a:extLst>
              <a:ext uri="{FF2B5EF4-FFF2-40B4-BE49-F238E27FC236}">
                <a16:creationId xmlns:a16="http://schemas.microsoft.com/office/drawing/2014/main" id="{966BBB26-B58D-4030-951D-7D6DA29DC5AD}"/>
              </a:ext>
            </a:extLst>
          </p:cNvPr>
          <p:cNvSpPr txBox="1">
            <a:spLocks/>
          </p:cNvSpPr>
          <p:nvPr/>
        </p:nvSpPr>
        <p:spPr>
          <a:xfrm>
            <a:off x="341599" y="2305019"/>
            <a:ext cx="3693197" cy="703246"/>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rgbClr val="C00000"/>
                </a:solidFill>
              </a:rPr>
              <a:t>（二） 景别与角度</a:t>
            </a:r>
          </a:p>
        </p:txBody>
      </p:sp>
      <p:sp>
        <p:nvSpPr>
          <p:cNvPr id="10" name="内容占位符 8">
            <a:extLst>
              <a:ext uri="{FF2B5EF4-FFF2-40B4-BE49-F238E27FC236}">
                <a16:creationId xmlns:a16="http://schemas.microsoft.com/office/drawing/2014/main" id="{A18CD8DF-3B12-480F-BCC5-AF03591BFC0B}"/>
              </a:ext>
            </a:extLst>
          </p:cNvPr>
          <p:cNvSpPr txBox="1">
            <a:spLocks/>
          </p:cNvSpPr>
          <p:nvPr/>
        </p:nvSpPr>
        <p:spPr bwMode="auto">
          <a:xfrm>
            <a:off x="3638568" y="2588103"/>
            <a:ext cx="2221972" cy="44383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270000"/>
              </a:lnSpc>
              <a:buNone/>
            </a:pPr>
            <a:r>
              <a:rPr lang="zh-CN" altLang="en-US" dirty="0"/>
              <a:t>远景</a:t>
            </a:r>
            <a:endParaRPr lang="en-US" altLang="zh-CN" dirty="0"/>
          </a:p>
          <a:p>
            <a:pPr marL="0" indent="0">
              <a:lnSpc>
                <a:spcPct val="270000"/>
              </a:lnSpc>
              <a:buNone/>
            </a:pPr>
            <a:r>
              <a:rPr lang="zh-CN" altLang="en-US" dirty="0"/>
              <a:t>全景</a:t>
            </a:r>
            <a:endParaRPr lang="en-US" altLang="zh-CN" dirty="0"/>
          </a:p>
          <a:p>
            <a:pPr marL="0" indent="0">
              <a:lnSpc>
                <a:spcPct val="270000"/>
              </a:lnSpc>
              <a:buNone/>
            </a:pPr>
            <a:r>
              <a:rPr lang="zh-CN" altLang="en-US" dirty="0"/>
              <a:t>中景</a:t>
            </a:r>
            <a:endParaRPr lang="en-US" altLang="zh-CN" dirty="0"/>
          </a:p>
          <a:p>
            <a:pPr marL="0" indent="0">
              <a:lnSpc>
                <a:spcPct val="270000"/>
              </a:lnSpc>
              <a:buNone/>
            </a:pPr>
            <a:r>
              <a:rPr lang="zh-CN" altLang="en-US" dirty="0"/>
              <a:t>近景</a:t>
            </a:r>
            <a:endParaRPr lang="en-US" altLang="zh-CN" dirty="0"/>
          </a:p>
          <a:p>
            <a:pPr marL="0" indent="0">
              <a:lnSpc>
                <a:spcPct val="270000"/>
              </a:lnSpc>
              <a:buNone/>
            </a:pPr>
            <a:r>
              <a:rPr lang="zh-CN" altLang="en-US" dirty="0"/>
              <a:t>特写</a:t>
            </a:r>
          </a:p>
        </p:txBody>
      </p:sp>
      <p:sp>
        <p:nvSpPr>
          <p:cNvPr id="3" name="左中括号 2">
            <a:extLst>
              <a:ext uri="{FF2B5EF4-FFF2-40B4-BE49-F238E27FC236}">
                <a16:creationId xmlns:a16="http://schemas.microsoft.com/office/drawing/2014/main" id="{353A9D61-5F98-44D2-9F2B-78A4B71CD73B}"/>
              </a:ext>
            </a:extLst>
          </p:cNvPr>
          <p:cNvSpPr/>
          <p:nvPr/>
        </p:nvSpPr>
        <p:spPr>
          <a:xfrm>
            <a:off x="3266983" y="3080551"/>
            <a:ext cx="371585" cy="316932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副标题 3">
            <a:extLst>
              <a:ext uri="{FF2B5EF4-FFF2-40B4-BE49-F238E27FC236}">
                <a16:creationId xmlns:a16="http://schemas.microsoft.com/office/drawing/2014/main" id="{FED1BCD6-B141-4494-B21B-12376F621D38}"/>
              </a:ext>
            </a:extLst>
          </p:cNvPr>
          <p:cNvSpPr txBox="1">
            <a:spLocks/>
          </p:cNvSpPr>
          <p:nvPr/>
        </p:nvSpPr>
        <p:spPr>
          <a:xfrm>
            <a:off x="864511" y="2998375"/>
            <a:ext cx="4804943" cy="5859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altLang="zh-CN" dirty="0">
                <a:solidFill>
                  <a:srgbClr val="C00000"/>
                </a:solidFill>
              </a:rPr>
              <a:t>1. </a:t>
            </a:r>
            <a:r>
              <a:rPr lang="zh-CN" altLang="en-US" dirty="0">
                <a:solidFill>
                  <a:srgbClr val="C00000"/>
                </a:solidFill>
              </a:rPr>
              <a:t>景别</a:t>
            </a:r>
          </a:p>
        </p:txBody>
      </p:sp>
    </p:spTree>
    <p:extLst>
      <p:ext uri="{BB962C8B-B14F-4D97-AF65-F5344CB8AC3E}">
        <p14:creationId xmlns:p14="http://schemas.microsoft.com/office/powerpoint/2010/main" val="311206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拍摄详情页视频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二、 相关知识</a:t>
            </a:r>
          </a:p>
        </p:txBody>
      </p:sp>
      <p:sp>
        <p:nvSpPr>
          <p:cNvPr id="6" name="副标题 3">
            <a:extLst>
              <a:ext uri="{FF2B5EF4-FFF2-40B4-BE49-F238E27FC236}">
                <a16:creationId xmlns:a16="http://schemas.microsoft.com/office/drawing/2014/main" id="{966BBB26-B58D-4030-951D-7D6DA29DC5AD}"/>
              </a:ext>
            </a:extLst>
          </p:cNvPr>
          <p:cNvSpPr txBox="1">
            <a:spLocks/>
          </p:cNvSpPr>
          <p:nvPr/>
        </p:nvSpPr>
        <p:spPr>
          <a:xfrm>
            <a:off x="341599" y="2305019"/>
            <a:ext cx="3693197" cy="703246"/>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rgbClr val="C00000"/>
                </a:solidFill>
              </a:rPr>
              <a:t>（二） 景别与角度</a:t>
            </a:r>
          </a:p>
        </p:txBody>
      </p:sp>
      <p:sp>
        <p:nvSpPr>
          <p:cNvPr id="11" name="副标题 3">
            <a:extLst>
              <a:ext uri="{FF2B5EF4-FFF2-40B4-BE49-F238E27FC236}">
                <a16:creationId xmlns:a16="http://schemas.microsoft.com/office/drawing/2014/main" id="{FED1BCD6-B141-4494-B21B-12376F621D38}"/>
              </a:ext>
            </a:extLst>
          </p:cNvPr>
          <p:cNvSpPr txBox="1">
            <a:spLocks/>
          </p:cNvSpPr>
          <p:nvPr/>
        </p:nvSpPr>
        <p:spPr>
          <a:xfrm>
            <a:off x="864511" y="2998375"/>
            <a:ext cx="4804943" cy="5859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altLang="zh-CN" dirty="0">
                <a:solidFill>
                  <a:srgbClr val="C00000"/>
                </a:solidFill>
              </a:rPr>
              <a:t>2. </a:t>
            </a:r>
            <a:r>
              <a:rPr lang="zh-CN" altLang="en-US" dirty="0">
                <a:solidFill>
                  <a:srgbClr val="C00000"/>
                </a:solidFill>
              </a:rPr>
              <a:t>方位与角度</a:t>
            </a:r>
          </a:p>
        </p:txBody>
      </p:sp>
      <p:sp>
        <p:nvSpPr>
          <p:cNvPr id="12" name="内容占位符 2">
            <a:extLst>
              <a:ext uri="{FF2B5EF4-FFF2-40B4-BE49-F238E27FC236}">
                <a16:creationId xmlns:a16="http://schemas.microsoft.com/office/drawing/2014/main" id="{31923D68-D5FD-44EE-A0B9-2DCB897ED358}"/>
              </a:ext>
            </a:extLst>
          </p:cNvPr>
          <p:cNvSpPr>
            <a:spLocks noGrp="1"/>
          </p:cNvSpPr>
          <p:nvPr/>
        </p:nvSpPr>
        <p:spPr bwMode="auto">
          <a:xfrm>
            <a:off x="528466" y="3701621"/>
            <a:ext cx="8317053" cy="32890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SzPct val="80000"/>
              <a:buFont typeface="Wingdings" pitchFamily="2" charset="2"/>
              <a:buChar char="l"/>
              <a:defRPr sz="2000" kern="1200">
                <a:solidFill>
                  <a:schemeClr val="tx1"/>
                </a:solidFill>
                <a:latin typeface="+mn-ea"/>
                <a:ea typeface="+mn-ea"/>
                <a:cs typeface="+mn-cs"/>
              </a:defRPr>
            </a:lvl1pPr>
            <a:lvl2pPr marL="742950" indent="-28575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2pPr>
            <a:lvl3pPr marL="11430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3pPr>
            <a:lvl4pPr marL="16002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4pPr>
            <a:lvl5pPr marL="20574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dirty="0"/>
              <a:t>       拍摄商品视频时，可以从多个角度展示商品的全貌。正面拍摄能给买家第一印象，但不能很好地表现细节；侧面拍摄包括正侧面和斜侧面，斜侧面不仅能表现商品的侧面效果，同时可使画面具有一种延伸感和立体感。因此侧面拍摄的应用多于正侧面，但是为了全方位的展示商品，还需要进行背面拍摄，如服装、鞋子、包等产品。</a:t>
            </a:r>
          </a:p>
        </p:txBody>
      </p:sp>
    </p:spTree>
    <p:extLst>
      <p:ext uri="{BB962C8B-B14F-4D97-AF65-F5344CB8AC3E}">
        <p14:creationId xmlns:p14="http://schemas.microsoft.com/office/powerpoint/2010/main" val="363053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拍摄详情页视频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三、 任务实施</a:t>
            </a:r>
          </a:p>
        </p:txBody>
      </p:sp>
      <p:sp>
        <p:nvSpPr>
          <p:cNvPr id="8" name="矩形 7">
            <a:extLst>
              <a:ext uri="{FF2B5EF4-FFF2-40B4-BE49-F238E27FC236}">
                <a16:creationId xmlns:a16="http://schemas.microsoft.com/office/drawing/2014/main" id="{E3073612-E524-4314-876D-D9D70583964D}"/>
              </a:ext>
            </a:extLst>
          </p:cNvPr>
          <p:cNvSpPr/>
          <p:nvPr/>
        </p:nvSpPr>
        <p:spPr>
          <a:xfrm>
            <a:off x="528466" y="3110995"/>
            <a:ext cx="1423788" cy="400110"/>
          </a:xfrm>
          <a:prstGeom prst="rect">
            <a:avLst/>
          </a:prstGeom>
          <a:solidFill>
            <a:srgbClr val="C000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rPr>
              <a:t>1.</a:t>
            </a:r>
            <a:r>
              <a:rPr lang="zh-CN" altLang="en-US" sz="2000" dirty="0">
                <a:solidFill>
                  <a:schemeClr val="bg1"/>
                </a:solidFill>
              </a:rPr>
              <a:t>瓶身展示</a:t>
            </a:r>
          </a:p>
        </p:txBody>
      </p:sp>
      <p:sp>
        <p:nvSpPr>
          <p:cNvPr id="10" name="矩形 9">
            <a:extLst>
              <a:ext uri="{FF2B5EF4-FFF2-40B4-BE49-F238E27FC236}">
                <a16:creationId xmlns:a16="http://schemas.microsoft.com/office/drawing/2014/main" id="{41392224-D7B0-478F-8EAE-C85BBE2614AF}"/>
              </a:ext>
            </a:extLst>
          </p:cNvPr>
          <p:cNvSpPr/>
          <p:nvPr/>
        </p:nvSpPr>
        <p:spPr>
          <a:xfrm>
            <a:off x="4741431" y="2298709"/>
            <a:ext cx="1423788" cy="400110"/>
          </a:xfrm>
          <a:prstGeom prst="rect">
            <a:avLst/>
          </a:prstGeom>
          <a:solidFill>
            <a:srgbClr val="C000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rPr>
              <a:t>2.</a:t>
            </a:r>
            <a:r>
              <a:rPr lang="zh-CN" altLang="en-US" sz="2000" dirty="0">
                <a:solidFill>
                  <a:schemeClr val="bg1"/>
                </a:solidFill>
              </a:rPr>
              <a:t>立体展示</a:t>
            </a:r>
          </a:p>
        </p:txBody>
      </p:sp>
      <p:pic>
        <p:nvPicPr>
          <p:cNvPr id="13" name="Picture 2">
            <a:extLst>
              <a:ext uri="{FF2B5EF4-FFF2-40B4-BE49-F238E27FC236}">
                <a16:creationId xmlns:a16="http://schemas.microsoft.com/office/drawing/2014/main" id="{0123DDE2-546F-4098-9A94-FE13E7EFC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42" y="3747005"/>
            <a:ext cx="3874103" cy="212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FE4A6FE3-27B9-49F3-B480-0296749A0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431" y="2879688"/>
            <a:ext cx="3874103" cy="212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2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19FB97B5-47DB-4FBC-B16D-0CD56BFB7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99" y="2679032"/>
            <a:ext cx="3556000" cy="19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a:extLst>
              <a:ext uri="{FF2B5EF4-FFF2-40B4-BE49-F238E27FC236}">
                <a16:creationId xmlns:a16="http://schemas.microsoft.com/office/drawing/2014/main" id="{88EB3525-6C0F-4B23-9CF6-71E772CD6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697" y="2341212"/>
            <a:ext cx="3843337" cy="217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拍摄详情页视频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三、 任务实施</a:t>
            </a:r>
          </a:p>
        </p:txBody>
      </p:sp>
      <p:sp>
        <p:nvSpPr>
          <p:cNvPr id="11" name="矩形 10">
            <a:extLst>
              <a:ext uri="{FF2B5EF4-FFF2-40B4-BE49-F238E27FC236}">
                <a16:creationId xmlns:a16="http://schemas.microsoft.com/office/drawing/2014/main" id="{6BD038B8-CB7B-4F6E-A033-1418C6034057}"/>
              </a:ext>
            </a:extLst>
          </p:cNvPr>
          <p:cNvSpPr/>
          <p:nvPr/>
        </p:nvSpPr>
        <p:spPr>
          <a:xfrm>
            <a:off x="341599" y="2685417"/>
            <a:ext cx="1423788" cy="400110"/>
          </a:xfrm>
          <a:prstGeom prst="rect">
            <a:avLst/>
          </a:prstGeom>
          <a:solidFill>
            <a:srgbClr val="C000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rPr>
              <a:t>3.</a:t>
            </a:r>
            <a:r>
              <a:rPr lang="zh-CN" altLang="en-US" sz="2000" dirty="0">
                <a:solidFill>
                  <a:schemeClr val="bg1"/>
                </a:solidFill>
              </a:rPr>
              <a:t>侧面展示</a:t>
            </a:r>
          </a:p>
        </p:txBody>
      </p:sp>
      <p:sp>
        <p:nvSpPr>
          <p:cNvPr id="12" name="矩形 11">
            <a:extLst>
              <a:ext uri="{FF2B5EF4-FFF2-40B4-BE49-F238E27FC236}">
                <a16:creationId xmlns:a16="http://schemas.microsoft.com/office/drawing/2014/main" id="{7191FF40-33F6-4FCE-9441-EDE39DCC1951}"/>
              </a:ext>
            </a:extLst>
          </p:cNvPr>
          <p:cNvSpPr/>
          <p:nvPr/>
        </p:nvSpPr>
        <p:spPr>
          <a:xfrm>
            <a:off x="7405246" y="4116677"/>
            <a:ext cx="1423788" cy="400110"/>
          </a:xfrm>
          <a:prstGeom prst="rect">
            <a:avLst/>
          </a:prstGeom>
          <a:solidFill>
            <a:srgbClr val="C000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rPr>
              <a:t>5.</a:t>
            </a:r>
            <a:r>
              <a:rPr lang="zh-CN" altLang="en-US" sz="2000" dirty="0">
                <a:solidFill>
                  <a:schemeClr val="bg1"/>
                </a:solidFill>
              </a:rPr>
              <a:t>瓶口展示</a:t>
            </a:r>
          </a:p>
        </p:txBody>
      </p:sp>
      <p:pic>
        <p:nvPicPr>
          <p:cNvPr id="16" name="Picture 3">
            <a:extLst>
              <a:ext uri="{FF2B5EF4-FFF2-40B4-BE49-F238E27FC236}">
                <a16:creationId xmlns:a16="http://schemas.microsoft.com/office/drawing/2014/main" id="{5E66B592-845B-4F87-9844-00D792CA9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1077" y="4696545"/>
            <a:ext cx="3719512" cy="204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7">
            <a:extLst>
              <a:ext uri="{FF2B5EF4-FFF2-40B4-BE49-F238E27FC236}">
                <a16:creationId xmlns:a16="http://schemas.microsoft.com/office/drawing/2014/main" id="{9DB69EA4-D2BD-4363-BBD2-46B39970EA74}"/>
              </a:ext>
            </a:extLst>
          </p:cNvPr>
          <p:cNvSpPr/>
          <p:nvPr/>
        </p:nvSpPr>
        <p:spPr>
          <a:xfrm>
            <a:off x="4586801" y="4696545"/>
            <a:ext cx="1423788" cy="400110"/>
          </a:xfrm>
          <a:prstGeom prst="rect">
            <a:avLst/>
          </a:prstGeom>
          <a:solidFill>
            <a:srgbClr val="C000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rPr>
              <a:t>4.</a:t>
            </a:r>
            <a:r>
              <a:rPr lang="zh-CN" altLang="en-US" sz="2000" dirty="0">
                <a:solidFill>
                  <a:schemeClr val="bg1"/>
                </a:solidFill>
              </a:rPr>
              <a:t>背面展示</a:t>
            </a:r>
          </a:p>
        </p:txBody>
      </p:sp>
    </p:spTree>
    <p:extLst>
      <p:ext uri="{BB962C8B-B14F-4D97-AF65-F5344CB8AC3E}">
        <p14:creationId xmlns:p14="http://schemas.microsoft.com/office/powerpoint/2010/main" val="716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拍摄详情页视频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三、 任务实施</a:t>
            </a:r>
          </a:p>
        </p:txBody>
      </p:sp>
      <p:sp>
        <p:nvSpPr>
          <p:cNvPr id="13" name="矩形 12">
            <a:extLst>
              <a:ext uri="{FF2B5EF4-FFF2-40B4-BE49-F238E27FC236}">
                <a16:creationId xmlns:a16="http://schemas.microsoft.com/office/drawing/2014/main" id="{7B3BCF80-AED8-41BA-8C7D-5DCC503596B7}"/>
              </a:ext>
            </a:extLst>
          </p:cNvPr>
          <p:cNvSpPr/>
          <p:nvPr/>
        </p:nvSpPr>
        <p:spPr>
          <a:xfrm>
            <a:off x="408018" y="3028890"/>
            <a:ext cx="1423788" cy="400110"/>
          </a:xfrm>
          <a:prstGeom prst="rect">
            <a:avLst/>
          </a:prstGeom>
          <a:solidFill>
            <a:srgbClr val="C000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rPr>
              <a:t>6.</a:t>
            </a:r>
            <a:r>
              <a:rPr lang="zh-CN" altLang="en-US" sz="2000" dirty="0">
                <a:solidFill>
                  <a:schemeClr val="bg1"/>
                </a:solidFill>
              </a:rPr>
              <a:t>搭配拍摄</a:t>
            </a:r>
          </a:p>
        </p:txBody>
      </p:sp>
      <p:sp>
        <p:nvSpPr>
          <p:cNvPr id="14" name="矩形 13">
            <a:extLst>
              <a:ext uri="{FF2B5EF4-FFF2-40B4-BE49-F238E27FC236}">
                <a16:creationId xmlns:a16="http://schemas.microsoft.com/office/drawing/2014/main" id="{F1996C83-CD31-4BEC-A566-E5925E9C9337}"/>
              </a:ext>
            </a:extLst>
          </p:cNvPr>
          <p:cNvSpPr/>
          <p:nvPr/>
        </p:nvSpPr>
        <p:spPr>
          <a:xfrm>
            <a:off x="5229662" y="3952504"/>
            <a:ext cx="1423788" cy="400110"/>
          </a:xfrm>
          <a:prstGeom prst="rect">
            <a:avLst/>
          </a:prstGeom>
          <a:solidFill>
            <a:srgbClr val="C000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rPr>
              <a:t>7.</a:t>
            </a:r>
            <a:r>
              <a:rPr lang="zh-CN" altLang="en-US" sz="2000" dirty="0">
                <a:solidFill>
                  <a:schemeClr val="bg1"/>
                </a:solidFill>
              </a:rPr>
              <a:t>整体展示</a:t>
            </a:r>
          </a:p>
        </p:txBody>
      </p:sp>
      <p:pic>
        <p:nvPicPr>
          <p:cNvPr id="19" name="Picture 2">
            <a:extLst>
              <a:ext uri="{FF2B5EF4-FFF2-40B4-BE49-F238E27FC236}">
                <a16:creationId xmlns:a16="http://schemas.microsoft.com/office/drawing/2014/main" id="{1F5B2F6F-7B86-44D4-99A8-D23864D8D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18" y="3429000"/>
            <a:ext cx="3735824" cy="205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D4FABE53-6D77-4A17-8519-0A49A1850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662" y="4352614"/>
            <a:ext cx="3736784" cy="205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22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拍摄主图视频</a:t>
            </a:r>
          </a:p>
        </p:txBody>
      </p:sp>
      <p:sp>
        <p:nvSpPr>
          <p:cNvPr id="55" name="MH_Other_2"/>
          <p:cNvSpPr/>
          <p:nvPr>
            <p:custDataLst>
              <p:tags r:id="rId1"/>
            </p:custDataLst>
          </p:nvPr>
        </p:nvSpPr>
        <p:spPr>
          <a:xfrm>
            <a:off x="9698039" y="3375025"/>
            <a:ext cx="168275" cy="166688"/>
          </a:xfrm>
          <a:prstGeom prst="rect">
            <a:avLst/>
          </a:prstGeom>
          <a:solidFill>
            <a:srgbClr val="ED7D31">
              <a:lumMod val="40000"/>
              <a:lumOff val="60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微软雅黑" panose="020B0503020204020204" pitchFamily="34" charset="-122"/>
              <a:cs typeface="+mn-cs"/>
            </a:endParaRPr>
          </a:p>
        </p:txBody>
      </p:sp>
      <p:sp>
        <p:nvSpPr>
          <p:cNvPr id="14" name="文本框 13">
            <a:extLst>
              <a:ext uri="{FF2B5EF4-FFF2-40B4-BE49-F238E27FC236}">
                <a16:creationId xmlns:a16="http://schemas.microsoft.com/office/drawing/2014/main" id="{D0631795-53CB-45FD-90C4-E41A6747683E}"/>
              </a:ext>
            </a:extLst>
          </p:cNvPr>
          <p:cNvSpPr txBox="1"/>
          <p:nvPr/>
        </p:nvSpPr>
        <p:spPr>
          <a:xfrm>
            <a:off x="885356" y="1752964"/>
            <a:ext cx="7588743" cy="1676036"/>
          </a:xfrm>
          <a:prstGeom prst="rect">
            <a:avLst/>
          </a:prstGeom>
          <a:noFill/>
        </p:spPr>
        <p:txBody>
          <a:bodyPr wrap="square">
            <a:spAutoFit/>
          </a:bodyPr>
          <a:lstStyle/>
          <a:p>
            <a:pPr>
              <a:lnSpc>
                <a:spcPct val="200000"/>
              </a:lnSpc>
            </a:pPr>
            <a:r>
              <a:rPr lang="zh-CN" altLang="en-US" dirty="0"/>
              <a:t>主图视频的时长一般为</a:t>
            </a:r>
            <a:r>
              <a:rPr lang="en-US" altLang="zh-CN" dirty="0"/>
              <a:t>60</a:t>
            </a:r>
            <a:r>
              <a:rPr lang="zh-CN" altLang="en-US" dirty="0"/>
              <a:t>秒，主要根据产品的卖点来吸引买家的眼球。本任务将拍摄一款护手霜的主图视频，主要拍摄护手霜的外观，然后拍摄其使用过程以及使用后的效果。</a:t>
            </a:r>
          </a:p>
        </p:txBody>
      </p:sp>
      <p:pic>
        <p:nvPicPr>
          <p:cNvPr id="5" name="图片 4">
            <a:extLst>
              <a:ext uri="{FF2B5EF4-FFF2-40B4-BE49-F238E27FC236}">
                <a16:creationId xmlns:a16="http://schemas.microsoft.com/office/drawing/2014/main" id="{31898C75-3624-4B0E-9A4D-9076204E31BF}"/>
              </a:ext>
            </a:extLst>
          </p:cNvPr>
          <p:cNvPicPr>
            <a:picLocks noChangeAspect="1"/>
          </p:cNvPicPr>
          <p:nvPr/>
        </p:nvPicPr>
        <p:blipFill>
          <a:blip r:embed="rId3"/>
          <a:stretch>
            <a:fillRect/>
          </a:stretch>
        </p:blipFill>
        <p:spPr>
          <a:xfrm>
            <a:off x="825235" y="3541713"/>
            <a:ext cx="3149915" cy="3093262"/>
          </a:xfrm>
          <a:prstGeom prst="rect">
            <a:avLst/>
          </a:prstGeom>
        </p:spPr>
      </p:pic>
      <p:pic>
        <p:nvPicPr>
          <p:cNvPr id="16" name="图片 15">
            <a:extLst>
              <a:ext uri="{FF2B5EF4-FFF2-40B4-BE49-F238E27FC236}">
                <a16:creationId xmlns:a16="http://schemas.microsoft.com/office/drawing/2014/main" id="{AACA4208-5A6B-4AAC-ADAB-8787A3D5B15B}"/>
              </a:ext>
            </a:extLst>
          </p:cNvPr>
          <p:cNvPicPr>
            <a:picLocks noChangeAspect="1"/>
          </p:cNvPicPr>
          <p:nvPr/>
        </p:nvPicPr>
        <p:blipFill>
          <a:blip r:embed="rId4"/>
          <a:stretch>
            <a:fillRect/>
          </a:stretch>
        </p:blipFill>
        <p:spPr>
          <a:xfrm>
            <a:off x="4572000" y="3639367"/>
            <a:ext cx="4406386" cy="2840545"/>
          </a:xfrm>
          <a:prstGeom prst="rect">
            <a:avLst/>
          </a:prstGeom>
        </p:spPr>
      </p:pic>
      <p:sp>
        <p:nvSpPr>
          <p:cNvPr id="18" name="矩形 17">
            <a:extLst>
              <a:ext uri="{FF2B5EF4-FFF2-40B4-BE49-F238E27FC236}">
                <a16:creationId xmlns:a16="http://schemas.microsoft.com/office/drawing/2014/main" id="{BB07627D-7FB5-4849-8B68-CD88F7352660}"/>
              </a:ext>
            </a:extLst>
          </p:cNvPr>
          <p:cNvSpPr/>
          <p:nvPr/>
        </p:nvSpPr>
        <p:spPr>
          <a:xfrm>
            <a:off x="350478" y="1241855"/>
            <a:ext cx="4817326"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内容占位符 2">
            <a:extLst>
              <a:ext uri="{FF2B5EF4-FFF2-40B4-BE49-F238E27FC236}">
                <a16:creationId xmlns:a16="http://schemas.microsoft.com/office/drawing/2014/main" id="{140AE707-FAD5-4363-BE82-28E684B3AD27}"/>
              </a:ext>
            </a:extLst>
          </p:cNvPr>
          <p:cNvSpPr txBox="1">
            <a:spLocks/>
          </p:cNvSpPr>
          <p:nvPr/>
        </p:nvSpPr>
        <p:spPr bwMode="auto">
          <a:xfrm>
            <a:off x="669901" y="1399865"/>
            <a:ext cx="4505781"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一、 任务描述</a:t>
            </a:r>
          </a:p>
        </p:txBody>
      </p:sp>
    </p:spTree>
    <p:extLst>
      <p:ext uri="{BB962C8B-B14F-4D97-AF65-F5344CB8AC3E}">
        <p14:creationId xmlns:p14="http://schemas.microsoft.com/office/powerpoint/2010/main" val="45913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拍摄主图视频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66280" y="1588788"/>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二、 相关知识</a:t>
            </a:r>
          </a:p>
        </p:txBody>
      </p:sp>
      <p:sp>
        <p:nvSpPr>
          <p:cNvPr id="10" name="副标题 3">
            <a:extLst>
              <a:ext uri="{FF2B5EF4-FFF2-40B4-BE49-F238E27FC236}">
                <a16:creationId xmlns:a16="http://schemas.microsoft.com/office/drawing/2014/main" id="{0FDE3300-6134-4440-859B-16C611EA3C43}"/>
              </a:ext>
            </a:extLst>
          </p:cNvPr>
          <p:cNvSpPr txBox="1">
            <a:spLocks/>
          </p:cNvSpPr>
          <p:nvPr/>
        </p:nvSpPr>
        <p:spPr>
          <a:xfrm>
            <a:off x="471160" y="2430806"/>
            <a:ext cx="4195959" cy="52682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sz="2000" dirty="0">
                <a:solidFill>
                  <a:schemeClr val="bg2">
                    <a:lumMod val="25000"/>
                  </a:schemeClr>
                </a:solidFill>
              </a:rPr>
              <a:t>（一） 视频的基本术语</a:t>
            </a:r>
          </a:p>
        </p:txBody>
      </p:sp>
      <p:sp>
        <p:nvSpPr>
          <p:cNvPr id="11" name="TextBox 6">
            <a:extLst>
              <a:ext uri="{FF2B5EF4-FFF2-40B4-BE49-F238E27FC236}">
                <a16:creationId xmlns:a16="http://schemas.microsoft.com/office/drawing/2014/main" id="{5E882618-CB91-430D-9394-4ECB771B4F58}"/>
              </a:ext>
            </a:extLst>
          </p:cNvPr>
          <p:cNvSpPr txBox="1"/>
          <p:nvPr/>
        </p:nvSpPr>
        <p:spPr>
          <a:xfrm>
            <a:off x="1239492" y="3194598"/>
            <a:ext cx="1329647" cy="369332"/>
          </a:xfrm>
          <a:prstGeom prst="rect">
            <a:avLst/>
          </a:prstGeom>
          <a:noFill/>
        </p:spPr>
        <p:txBody>
          <a:bodyPr vert="horz" wrap="square" lIns="0" tIns="0" rIns="0" bIns="0"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rgbClr val="FFC000"/>
                </a:solidFill>
                <a:latin typeface="Impact" pitchFamily="34" charset="0"/>
                <a:ea typeface="微软雅黑" pitchFamily="34" charset="-122"/>
              </a:rPr>
              <a:t>像素</a:t>
            </a:r>
          </a:p>
        </p:txBody>
      </p:sp>
      <p:sp>
        <p:nvSpPr>
          <p:cNvPr id="12" name="TextBox 10">
            <a:extLst>
              <a:ext uri="{FF2B5EF4-FFF2-40B4-BE49-F238E27FC236}">
                <a16:creationId xmlns:a16="http://schemas.microsoft.com/office/drawing/2014/main" id="{BCD5719D-1E06-4509-B6F5-7BCFCEBA1649}"/>
              </a:ext>
            </a:extLst>
          </p:cNvPr>
          <p:cNvSpPr txBox="1"/>
          <p:nvPr/>
        </p:nvSpPr>
        <p:spPr>
          <a:xfrm>
            <a:off x="1239492" y="3900373"/>
            <a:ext cx="1333155" cy="369332"/>
          </a:xfrm>
          <a:prstGeom prst="rect">
            <a:avLst/>
          </a:prstGeom>
          <a:noFill/>
        </p:spPr>
        <p:txBody>
          <a:bodyPr vert="horz" wrap="square" lIns="0" tIns="0" rIns="0" bIns="0"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rgbClr val="C00000"/>
                </a:solidFill>
                <a:latin typeface="Impact" pitchFamily="34" charset="0"/>
                <a:ea typeface="微软雅黑" pitchFamily="34" charset="-122"/>
              </a:rPr>
              <a:t>分辨率</a:t>
            </a:r>
          </a:p>
        </p:txBody>
      </p:sp>
      <p:sp>
        <p:nvSpPr>
          <p:cNvPr id="13" name="TextBox 11">
            <a:extLst>
              <a:ext uri="{FF2B5EF4-FFF2-40B4-BE49-F238E27FC236}">
                <a16:creationId xmlns:a16="http://schemas.microsoft.com/office/drawing/2014/main" id="{552AECC2-7C26-4CD4-B13C-A6143D9A1455}"/>
              </a:ext>
            </a:extLst>
          </p:cNvPr>
          <p:cNvSpPr txBox="1"/>
          <p:nvPr/>
        </p:nvSpPr>
        <p:spPr>
          <a:xfrm>
            <a:off x="1239492" y="4606148"/>
            <a:ext cx="1589090" cy="369332"/>
          </a:xfrm>
          <a:prstGeom prst="rect">
            <a:avLst/>
          </a:prstGeom>
          <a:noFill/>
        </p:spPr>
        <p:txBody>
          <a:bodyPr vert="horz" wrap="square" lIns="0" tIns="0" rIns="0" bIns="0"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rgbClr val="3D75AF"/>
                </a:solidFill>
                <a:latin typeface="Impact" pitchFamily="34" charset="0"/>
                <a:ea typeface="微软雅黑" pitchFamily="34" charset="-122"/>
              </a:rPr>
              <a:t>帧速率</a:t>
            </a:r>
          </a:p>
        </p:txBody>
      </p:sp>
      <p:pic>
        <p:nvPicPr>
          <p:cNvPr id="14" name="Picture 2">
            <a:extLst>
              <a:ext uri="{FF2B5EF4-FFF2-40B4-BE49-F238E27FC236}">
                <a16:creationId xmlns:a16="http://schemas.microsoft.com/office/drawing/2014/main" id="{8778E0FA-D723-4D2C-B6A4-E425A0F73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168" y="2822901"/>
            <a:ext cx="2870752" cy="289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9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拍摄主图视频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476383" y="1601434"/>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二、 相关知识</a:t>
            </a:r>
          </a:p>
        </p:txBody>
      </p:sp>
      <p:sp>
        <p:nvSpPr>
          <p:cNvPr id="14" name="副标题 3">
            <a:extLst>
              <a:ext uri="{FF2B5EF4-FFF2-40B4-BE49-F238E27FC236}">
                <a16:creationId xmlns:a16="http://schemas.microsoft.com/office/drawing/2014/main" id="{F2D08528-E09A-452A-B380-4D7CB9D64666}"/>
              </a:ext>
            </a:extLst>
          </p:cNvPr>
          <p:cNvSpPr txBox="1">
            <a:spLocks/>
          </p:cNvSpPr>
          <p:nvPr/>
        </p:nvSpPr>
        <p:spPr>
          <a:xfrm>
            <a:off x="543226" y="2331333"/>
            <a:ext cx="3548259" cy="526822"/>
          </a:xfrm>
          <a:prstGeom prst="rect">
            <a:avLst/>
          </a:prstGeom>
        </p:spPr>
        <p:txBody>
          <a:bodyPr/>
          <a:lstStyle>
            <a:defPPr>
              <a:defRPr lang="en-US"/>
            </a:defPPr>
            <a:lvl1pPr indent="0" defTabSz="914400">
              <a:buNone/>
              <a:defRPr sz="2000">
                <a:solidFill>
                  <a:schemeClr val="bg2">
                    <a:lumMod val="25000"/>
                  </a:schemeClr>
                </a:solidFill>
              </a:defRPr>
            </a:lvl1pPr>
            <a:lvl2pPr defTabSz="914400"/>
            <a:lvl3pPr defTabSz="914400"/>
            <a:lvl4pPr defTabSz="914400"/>
            <a:lvl5pPr defTabSz="914400"/>
            <a:lvl6pPr defTabSz="914400"/>
            <a:lvl7pPr defTabSz="914400"/>
            <a:lvl8pPr defTabSz="914400"/>
            <a:lvl9pPr defTabSz="914400"/>
          </a:lstStyle>
          <a:p>
            <a:r>
              <a:rPr lang="zh-CN" altLang="en-US" dirty="0"/>
              <a:t>（二） 镜头的固定与运动</a:t>
            </a:r>
          </a:p>
        </p:txBody>
      </p:sp>
      <p:sp>
        <p:nvSpPr>
          <p:cNvPr id="15" name="文本框 54">
            <a:extLst>
              <a:ext uri="{FF2B5EF4-FFF2-40B4-BE49-F238E27FC236}">
                <a16:creationId xmlns:a16="http://schemas.microsoft.com/office/drawing/2014/main" id="{347AAED0-0388-49FE-8FAD-54C17CDB7895}"/>
              </a:ext>
            </a:extLst>
          </p:cNvPr>
          <p:cNvSpPr txBox="1"/>
          <p:nvPr/>
        </p:nvSpPr>
        <p:spPr>
          <a:xfrm>
            <a:off x="1444287" y="3247530"/>
            <a:ext cx="553998" cy="2009036"/>
          </a:xfrm>
          <a:prstGeom prst="rect">
            <a:avLst/>
          </a:prstGeom>
          <a:noFill/>
        </p:spPr>
        <p:txBody>
          <a:bodyPr vert="eaVert" wrap="square" rtlCol="0">
            <a:spAutoFit/>
          </a:bodyPr>
          <a:lstStyle/>
          <a:p>
            <a:pPr algn="ctr"/>
            <a:r>
              <a:rPr lang="zh-CN" altLang="en-US" sz="2400" b="1" dirty="0">
                <a:solidFill>
                  <a:srgbClr val="2D886E"/>
                </a:solidFill>
                <a:latin typeface="微软雅黑" panose="020B0503020204020204" pitchFamily="34" charset="-122"/>
                <a:ea typeface="微软雅黑" panose="020B0503020204020204" pitchFamily="34" charset="-122"/>
              </a:rPr>
              <a:t>固定镜头</a:t>
            </a:r>
          </a:p>
        </p:txBody>
      </p:sp>
      <p:sp>
        <p:nvSpPr>
          <p:cNvPr id="16" name="文本框 55">
            <a:extLst>
              <a:ext uri="{FF2B5EF4-FFF2-40B4-BE49-F238E27FC236}">
                <a16:creationId xmlns:a16="http://schemas.microsoft.com/office/drawing/2014/main" id="{F750B5AC-B1EA-4161-BA85-CB14AB29D258}"/>
              </a:ext>
            </a:extLst>
          </p:cNvPr>
          <p:cNvSpPr txBox="1"/>
          <p:nvPr/>
        </p:nvSpPr>
        <p:spPr>
          <a:xfrm>
            <a:off x="2381476" y="3018930"/>
            <a:ext cx="553998" cy="2237636"/>
          </a:xfrm>
          <a:prstGeom prst="rect">
            <a:avLst/>
          </a:prstGeom>
          <a:noFill/>
        </p:spPr>
        <p:txBody>
          <a:bodyPr vert="eaVert" wrap="square" rtlCol="0">
            <a:spAutoFit/>
          </a:bodyPr>
          <a:lstStyle/>
          <a:p>
            <a:pPr algn="ctr"/>
            <a:r>
              <a:rPr lang="zh-CN" altLang="en-US" sz="2400" b="1" dirty="0">
                <a:solidFill>
                  <a:srgbClr val="4C6062"/>
                </a:solidFill>
                <a:latin typeface="微软雅黑" panose="020B0503020204020204" pitchFamily="34" charset="-122"/>
                <a:ea typeface="微软雅黑" panose="020B0503020204020204" pitchFamily="34" charset="-122"/>
              </a:rPr>
              <a:t>推镜头</a:t>
            </a:r>
          </a:p>
        </p:txBody>
      </p:sp>
      <p:sp>
        <p:nvSpPr>
          <p:cNvPr id="17" name="文本框 56">
            <a:extLst>
              <a:ext uri="{FF2B5EF4-FFF2-40B4-BE49-F238E27FC236}">
                <a16:creationId xmlns:a16="http://schemas.microsoft.com/office/drawing/2014/main" id="{3DA90D07-3847-4FA5-AAEB-8CCE392F9819}"/>
              </a:ext>
            </a:extLst>
          </p:cNvPr>
          <p:cNvSpPr txBox="1"/>
          <p:nvPr/>
        </p:nvSpPr>
        <p:spPr>
          <a:xfrm>
            <a:off x="3351488" y="3664602"/>
            <a:ext cx="553998" cy="1591964"/>
          </a:xfrm>
          <a:prstGeom prst="rect">
            <a:avLst/>
          </a:prstGeom>
          <a:noFill/>
        </p:spPr>
        <p:txBody>
          <a:bodyPr vert="eaVert" wrap="square" rtlCol="0">
            <a:spAutoFit/>
          </a:bodyPr>
          <a:lstStyle/>
          <a:p>
            <a:pPr algn="ctr"/>
            <a:r>
              <a:rPr lang="zh-CN" altLang="en-US" sz="2400" b="1" dirty="0">
                <a:solidFill>
                  <a:srgbClr val="A2B932"/>
                </a:solidFill>
                <a:latin typeface="微软雅黑" panose="020B0503020204020204" pitchFamily="34" charset="-122"/>
                <a:ea typeface="微软雅黑" panose="020B0503020204020204" pitchFamily="34" charset="-122"/>
              </a:rPr>
              <a:t>拉镜头</a:t>
            </a:r>
          </a:p>
        </p:txBody>
      </p:sp>
      <p:sp>
        <p:nvSpPr>
          <p:cNvPr id="18" name="文本框 57">
            <a:extLst>
              <a:ext uri="{FF2B5EF4-FFF2-40B4-BE49-F238E27FC236}">
                <a16:creationId xmlns:a16="http://schemas.microsoft.com/office/drawing/2014/main" id="{8BD1D4C4-36A3-4D16-BCCE-9308EC808C35}"/>
              </a:ext>
            </a:extLst>
          </p:cNvPr>
          <p:cNvSpPr txBox="1"/>
          <p:nvPr/>
        </p:nvSpPr>
        <p:spPr>
          <a:xfrm>
            <a:off x="4337270" y="3412630"/>
            <a:ext cx="553998" cy="1843936"/>
          </a:xfrm>
          <a:prstGeom prst="rect">
            <a:avLst/>
          </a:prstGeom>
          <a:noFill/>
        </p:spPr>
        <p:txBody>
          <a:bodyPr vert="eaVert" wrap="square" rtlCol="0">
            <a:spAutoFit/>
          </a:bodyPr>
          <a:lstStyle/>
          <a:p>
            <a:pPr algn="ctr"/>
            <a:r>
              <a:rPr lang="zh-CN" altLang="en-US" sz="2400" b="1" dirty="0">
                <a:solidFill>
                  <a:srgbClr val="EBAC07"/>
                </a:solidFill>
                <a:latin typeface="微软雅黑" panose="020B0503020204020204" pitchFamily="34" charset="-122"/>
                <a:ea typeface="微软雅黑" panose="020B0503020204020204" pitchFamily="34" charset="-122"/>
              </a:rPr>
              <a:t>跟镜头</a:t>
            </a:r>
          </a:p>
        </p:txBody>
      </p:sp>
      <p:sp>
        <p:nvSpPr>
          <p:cNvPr id="19" name="文本框 58">
            <a:extLst>
              <a:ext uri="{FF2B5EF4-FFF2-40B4-BE49-F238E27FC236}">
                <a16:creationId xmlns:a16="http://schemas.microsoft.com/office/drawing/2014/main" id="{2558E29E-6A38-4BC1-A063-F177C63B5C04}"/>
              </a:ext>
            </a:extLst>
          </p:cNvPr>
          <p:cNvSpPr txBox="1"/>
          <p:nvPr/>
        </p:nvSpPr>
        <p:spPr>
          <a:xfrm>
            <a:off x="5329612" y="3664602"/>
            <a:ext cx="553998" cy="1591964"/>
          </a:xfrm>
          <a:prstGeom prst="rect">
            <a:avLst/>
          </a:prstGeom>
          <a:noFill/>
        </p:spPr>
        <p:txBody>
          <a:bodyPr vert="eaVert" wrap="square" rtlCol="0">
            <a:spAutoFit/>
          </a:bodyPr>
          <a:lstStyle/>
          <a:p>
            <a:pPr algn="ctr"/>
            <a:r>
              <a:rPr lang="zh-CN" altLang="en-US" sz="2400" b="1" dirty="0">
                <a:solidFill>
                  <a:srgbClr val="F83003"/>
                </a:solidFill>
                <a:latin typeface="微软雅黑" panose="020B0503020204020204" pitchFamily="34" charset="-122"/>
                <a:ea typeface="微软雅黑" panose="020B0503020204020204" pitchFamily="34" charset="-122"/>
              </a:rPr>
              <a:t>摇镜头</a:t>
            </a:r>
          </a:p>
        </p:txBody>
      </p:sp>
      <p:sp>
        <p:nvSpPr>
          <p:cNvPr id="20" name="文本框 58">
            <a:extLst>
              <a:ext uri="{FF2B5EF4-FFF2-40B4-BE49-F238E27FC236}">
                <a16:creationId xmlns:a16="http://schemas.microsoft.com/office/drawing/2014/main" id="{054D1663-3C5E-47B2-AD04-4BCC3BE94C2F}"/>
              </a:ext>
            </a:extLst>
          </p:cNvPr>
          <p:cNvSpPr txBox="1"/>
          <p:nvPr/>
        </p:nvSpPr>
        <p:spPr>
          <a:xfrm>
            <a:off x="6256712" y="3412630"/>
            <a:ext cx="553998" cy="1843936"/>
          </a:xfrm>
          <a:prstGeom prst="rect">
            <a:avLst/>
          </a:prstGeom>
          <a:noFill/>
        </p:spPr>
        <p:txBody>
          <a:bodyPr vert="eaVert" wrap="square" rtlCol="0">
            <a:spAutoFit/>
          </a:bodyPr>
          <a:lstStyle/>
          <a:p>
            <a:pPr algn="ctr"/>
            <a:r>
              <a:rPr lang="zh-CN" altLang="en-US" sz="2400" b="1" dirty="0">
                <a:solidFill>
                  <a:srgbClr val="960096"/>
                </a:solidFill>
                <a:latin typeface="微软雅黑" panose="020B0503020204020204" pitchFamily="34" charset="-122"/>
                <a:ea typeface="微软雅黑" panose="020B0503020204020204" pitchFamily="34" charset="-122"/>
              </a:rPr>
              <a:t>移动镜头</a:t>
            </a:r>
          </a:p>
        </p:txBody>
      </p:sp>
    </p:spTree>
    <p:extLst>
      <p:ext uri="{BB962C8B-B14F-4D97-AF65-F5344CB8AC3E}">
        <p14:creationId xmlns:p14="http://schemas.microsoft.com/office/powerpoint/2010/main" val="246103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拍摄主图视频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66280" y="1588788"/>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二、 相关知识</a:t>
            </a:r>
          </a:p>
        </p:txBody>
      </p:sp>
      <p:sp>
        <p:nvSpPr>
          <p:cNvPr id="10" name="副标题 3">
            <a:extLst>
              <a:ext uri="{FF2B5EF4-FFF2-40B4-BE49-F238E27FC236}">
                <a16:creationId xmlns:a16="http://schemas.microsoft.com/office/drawing/2014/main" id="{0FDE3300-6134-4440-859B-16C611EA3C43}"/>
              </a:ext>
            </a:extLst>
          </p:cNvPr>
          <p:cNvSpPr txBox="1">
            <a:spLocks/>
          </p:cNvSpPr>
          <p:nvPr/>
        </p:nvSpPr>
        <p:spPr>
          <a:xfrm>
            <a:off x="471160" y="2430806"/>
            <a:ext cx="4195959" cy="52682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sz="2000" dirty="0">
                <a:solidFill>
                  <a:schemeClr val="bg2">
                    <a:lumMod val="25000"/>
                  </a:schemeClr>
                </a:solidFill>
              </a:rPr>
              <a:t>（三） 视频拍摄的要求</a:t>
            </a:r>
          </a:p>
        </p:txBody>
      </p:sp>
      <p:sp>
        <p:nvSpPr>
          <p:cNvPr id="14" name="内容占位符 2">
            <a:extLst>
              <a:ext uri="{FF2B5EF4-FFF2-40B4-BE49-F238E27FC236}">
                <a16:creationId xmlns:a16="http://schemas.microsoft.com/office/drawing/2014/main" id="{3050EDCC-5C33-4D0F-807C-BAC19ADBC648}"/>
              </a:ext>
            </a:extLst>
          </p:cNvPr>
          <p:cNvSpPr txBox="1">
            <a:spLocks/>
          </p:cNvSpPr>
          <p:nvPr/>
        </p:nvSpPr>
        <p:spPr>
          <a:xfrm>
            <a:off x="469178" y="3337691"/>
            <a:ext cx="8395881" cy="17907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000"/>
              </a:lnSpc>
            </a:pPr>
            <a:r>
              <a:rPr lang="zh-CN" altLang="en-US" sz="2000" dirty="0">
                <a:solidFill>
                  <a:schemeClr val="tx1"/>
                </a:solidFill>
              </a:rPr>
              <a:t>       平：保持摄像机处于水平状态，尽量让画面在取景器内保持平衡，拍摄出来的影像才不会倾斜。准：在摇镜头或移动镜头时，起幅和落幅要一次到位，不能晃来晃去的。稳：画面稳定，拍摄时尽量使用三脚架，不要因变焦而出现画面模糊不清的情况。匀：运动镜头的过程中速度要匀称，除特殊情况外，不能出现时快时慢的现象。</a:t>
            </a:r>
          </a:p>
        </p:txBody>
      </p:sp>
    </p:spTree>
    <p:extLst>
      <p:ext uri="{BB962C8B-B14F-4D97-AF65-F5344CB8AC3E}">
        <p14:creationId xmlns:p14="http://schemas.microsoft.com/office/powerpoint/2010/main" val="143722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拍摄主图视频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66280" y="1588788"/>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二、 相关知识</a:t>
            </a:r>
          </a:p>
        </p:txBody>
      </p:sp>
      <p:sp>
        <p:nvSpPr>
          <p:cNvPr id="10" name="副标题 3">
            <a:extLst>
              <a:ext uri="{FF2B5EF4-FFF2-40B4-BE49-F238E27FC236}">
                <a16:creationId xmlns:a16="http://schemas.microsoft.com/office/drawing/2014/main" id="{0FDE3300-6134-4440-859B-16C611EA3C43}"/>
              </a:ext>
            </a:extLst>
          </p:cNvPr>
          <p:cNvSpPr txBox="1">
            <a:spLocks/>
          </p:cNvSpPr>
          <p:nvPr/>
        </p:nvSpPr>
        <p:spPr>
          <a:xfrm>
            <a:off x="471160" y="2430806"/>
            <a:ext cx="4195959" cy="52682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sz="2000" dirty="0">
                <a:solidFill>
                  <a:schemeClr val="bg2">
                    <a:lumMod val="25000"/>
                  </a:schemeClr>
                </a:solidFill>
              </a:rPr>
              <a:t>（三） 视频拍摄的要求</a:t>
            </a:r>
          </a:p>
        </p:txBody>
      </p:sp>
      <p:sp>
        <p:nvSpPr>
          <p:cNvPr id="7" name="内容占位符 2">
            <a:extLst>
              <a:ext uri="{FF2B5EF4-FFF2-40B4-BE49-F238E27FC236}">
                <a16:creationId xmlns:a16="http://schemas.microsoft.com/office/drawing/2014/main" id="{7D7260C4-A9DB-4208-8DFD-E09A44D8EDDE}"/>
              </a:ext>
            </a:extLst>
          </p:cNvPr>
          <p:cNvSpPr txBox="1">
            <a:spLocks/>
          </p:cNvSpPr>
          <p:nvPr/>
        </p:nvSpPr>
        <p:spPr bwMode="auto">
          <a:xfrm>
            <a:off x="814491" y="2967045"/>
            <a:ext cx="11118624"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SzPct val="80000"/>
              <a:buFont typeface="Wingdings" pitchFamily="2" charset="2"/>
              <a:buChar char="l"/>
              <a:defRPr sz="2000" kern="1200">
                <a:solidFill>
                  <a:schemeClr val="tx1"/>
                </a:solidFill>
                <a:latin typeface="+mn-ea"/>
                <a:ea typeface="+mn-ea"/>
                <a:cs typeface="+mn-cs"/>
              </a:defRPr>
            </a:lvl1pPr>
            <a:lvl2pPr marL="742950" indent="-28575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2pPr>
            <a:lvl3pPr marL="11430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3pPr>
            <a:lvl4pPr marL="16002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4pPr>
            <a:lvl5pPr marL="20574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a:solidFill>
                  <a:srgbClr val="C00000"/>
                </a:solidFill>
              </a:rPr>
              <a:t>1. </a:t>
            </a:r>
            <a:r>
              <a:rPr lang="zh-CN" altLang="en-US" dirty="0">
                <a:solidFill>
                  <a:srgbClr val="C00000"/>
                </a:solidFill>
              </a:rPr>
              <a:t>保持画面稳定</a:t>
            </a:r>
          </a:p>
        </p:txBody>
      </p:sp>
      <p:sp>
        <p:nvSpPr>
          <p:cNvPr id="8" name="内容占位符 2">
            <a:extLst>
              <a:ext uri="{FF2B5EF4-FFF2-40B4-BE49-F238E27FC236}">
                <a16:creationId xmlns:a16="http://schemas.microsoft.com/office/drawing/2014/main" id="{42F3A284-9F3B-436E-A790-590C4C718CF8}"/>
              </a:ext>
            </a:extLst>
          </p:cNvPr>
          <p:cNvSpPr txBox="1">
            <a:spLocks/>
          </p:cNvSpPr>
          <p:nvPr/>
        </p:nvSpPr>
        <p:spPr bwMode="auto">
          <a:xfrm>
            <a:off x="662162" y="3900373"/>
            <a:ext cx="8009913" cy="17286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SzPct val="80000"/>
              <a:buFont typeface="Wingdings" pitchFamily="2" charset="2"/>
              <a:buChar char="l"/>
              <a:defRPr sz="2000" kern="1200">
                <a:solidFill>
                  <a:schemeClr val="tx1"/>
                </a:solidFill>
                <a:latin typeface="+mn-ea"/>
                <a:ea typeface="+mn-ea"/>
                <a:cs typeface="+mn-cs"/>
              </a:defRPr>
            </a:lvl1pPr>
            <a:lvl2pPr marL="742950" indent="-28575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2pPr>
            <a:lvl3pPr marL="11430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3pPr>
            <a:lvl4pPr marL="16002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4pPr>
            <a:lvl5pPr marL="20574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dirty="0"/>
              <a:t>       双手紧握摄像机，摄像机的重心应放在腕部，同时保持身体平衡，可以找依靠物来稳定重心，如墙壁、柱子、树干等。若需要进行移动拍摄，也要保证双手紧握摄像机，将摄像机的重心放在腕部，两肘夹紧肋部，双腿跨立，稳住身体重心。只有保证了拍摄的视频的稳定性，才能达到更好的后期效果。</a:t>
            </a:r>
          </a:p>
        </p:txBody>
      </p:sp>
    </p:spTree>
    <p:extLst>
      <p:ext uri="{BB962C8B-B14F-4D97-AF65-F5344CB8AC3E}">
        <p14:creationId xmlns:p14="http://schemas.microsoft.com/office/powerpoint/2010/main" val="235350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拍摄主图视频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二、 相关知识</a:t>
            </a:r>
          </a:p>
        </p:txBody>
      </p:sp>
      <p:sp>
        <p:nvSpPr>
          <p:cNvPr id="10" name="副标题 3">
            <a:extLst>
              <a:ext uri="{FF2B5EF4-FFF2-40B4-BE49-F238E27FC236}">
                <a16:creationId xmlns:a16="http://schemas.microsoft.com/office/drawing/2014/main" id="{0FDE3300-6134-4440-859B-16C611EA3C43}"/>
              </a:ext>
            </a:extLst>
          </p:cNvPr>
          <p:cNvSpPr txBox="1">
            <a:spLocks/>
          </p:cNvSpPr>
          <p:nvPr/>
        </p:nvSpPr>
        <p:spPr>
          <a:xfrm>
            <a:off x="155859" y="2104554"/>
            <a:ext cx="4195959" cy="52682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sz="2000" dirty="0">
                <a:solidFill>
                  <a:schemeClr val="bg2">
                    <a:lumMod val="25000"/>
                  </a:schemeClr>
                </a:solidFill>
              </a:rPr>
              <a:t>（三） 视频拍摄的要求</a:t>
            </a:r>
          </a:p>
        </p:txBody>
      </p:sp>
      <p:sp>
        <p:nvSpPr>
          <p:cNvPr id="11" name="副标题 3">
            <a:extLst>
              <a:ext uri="{FF2B5EF4-FFF2-40B4-BE49-F238E27FC236}">
                <a16:creationId xmlns:a16="http://schemas.microsoft.com/office/drawing/2014/main" id="{0E3BAD80-7798-4771-AB2C-9FCAF0BA9128}"/>
              </a:ext>
            </a:extLst>
          </p:cNvPr>
          <p:cNvSpPr txBox="1">
            <a:spLocks/>
          </p:cNvSpPr>
          <p:nvPr/>
        </p:nvSpPr>
        <p:spPr>
          <a:xfrm>
            <a:off x="433346" y="2535274"/>
            <a:ext cx="4195959" cy="526822"/>
          </a:xfrm>
          <a:prstGeom prst="rect">
            <a:avLst/>
          </a:prstGeom>
        </p:spPr>
        <p:txBody>
          <a:bodyPr/>
          <a:lstStyle>
            <a:lvl1pPr marL="342900" indent="-342900" algn="l" rtl="0" eaLnBrk="0" fontAlgn="base" hangingPunct="0">
              <a:lnSpc>
                <a:spcPct val="130000"/>
              </a:lnSpc>
              <a:spcBef>
                <a:spcPct val="20000"/>
              </a:spcBef>
              <a:spcAft>
                <a:spcPct val="0"/>
              </a:spcAft>
              <a:buSzPct val="80000"/>
              <a:buFont typeface="Wingdings" pitchFamily="2" charset="2"/>
              <a:buChar char="l"/>
              <a:defRPr sz="2000" kern="1200">
                <a:solidFill>
                  <a:schemeClr val="tx1"/>
                </a:solidFill>
                <a:latin typeface="+mn-ea"/>
                <a:ea typeface="+mn-ea"/>
                <a:cs typeface="+mn-cs"/>
              </a:defRPr>
            </a:lvl1pPr>
            <a:lvl2pPr marL="742950" indent="-28575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2pPr>
            <a:lvl3pPr marL="11430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3pPr>
            <a:lvl4pPr marL="16002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4pPr>
            <a:lvl5pPr marL="20574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a:solidFill>
                  <a:srgbClr val="C00000"/>
                </a:solidFill>
              </a:rPr>
              <a:t>2. </a:t>
            </a:r>
            <a:r>
              <a:rPr lang="zh-CN" altLang="en-US" dirty="0">
                <a:solidFill>
                  <a:srgbClr val="C00000"/>
                </a:solidFill>
              </a:rPr>
              <a:t>保持画面水平</a:t>
            </a:r>
          </a:p>
        </p:txBody>
      </p:sp>
      <p:sp>
        <p:nvSpPr>
          <p:cNvPr id="12" name="内容占位符 2">
            <a:extLst>
              <a:ext uri="{FF2B5EF4-FFF2-40B4-BE49-F238E27FC236}">
                <a16:creationId xmlns:a16="http://schemas.microsoft.com/office/drawing/2014/main" id="{CED6030F-029A-4673-AD73-28828D6A8EE9}"/>
              </a:ext>
            </a:extLst>
          </p:cNvPr>
          <p:cNvSpPr txBox="1">
            <a:spLocks/>
          </p:cNvSpPr>
          <p:nvPr/>
        </p:nvSpPr>
        <p:spPr>
          <a:xfrm>
            <a:off x="341598" y="2838842"/>
            <a:ext cx="8642603" cy="17907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000"/>
              </a:lnSpc>
            </a:pPr>
            <a:r>
              <a:rPr lang="zh-CN" altLang="en-US" sz="1800" dirty="0">
                <a:solidFill>
                  <a:schemeClr val="tx1"/>
                </a:solidFill>
              </a:rPr>
              <a:t>       若画面倾斜严重将会影响视频效果。因此，在拍摄过程中，应确保取景的水平线（如地平线）和垂直线（如电线杆或大楼）与取景器或液晶屏的边框保持平行，保持画面水平符合客观事实。采用倾斜的机位拍摄，有悖于人们眼睛所看到的世界，会让观看者感觉不舒服。</a:t>
            </a:r>
          </a:p>
        </p:txBody>
      </p:sp>
      <p:pic>
        <p:nvPicPr>
          <p:cNvPr id="13" name="Picture 2">
            <a:extLst>
              <a:ext uri="{FF2B5EF4-FFF2-40B4-BE49-F238E27FC236}">
                <a16:creationId xmlns:a16="http://schemas.microsoft.com/office/drawing/2014/main" id="{BA41F54F-1E6E-458C-8196-85E205B1B2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514" y="4239980"/>
            <a:ext cx="2616535" cy="248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D55F48F2-4689-4584-9ED0-C9C59FF636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8193" y="4239980"/>
            <a:ext cx="3460255" cy="248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32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4" y="223025"/>
            <a:ext cx="4817326" cy="8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任务</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拍摄主图视频</a:t>
            </a:r>
          </a:p>
        </p:txBody>
      </p:sp>
      <p:sp>
        <p:nvSpPr>
          <p:cNvPr id="2" name="矩形 1">
            <a:extLst>
              <a:ext uri="{FF2B5EF4-FFF2-40B4-BE49-F238E27FC236}">
                <a16:creationId xmlns:a16="http://schemas.microsoft.com/office/drawing/2014/main" id="{B849A223-A912-417A-9908-90E053A29FC8}"/>
              </a:ext>
            </a:extLst>
          </p:cNvPr>
          <p:cNvSpPr/>
          <p:nvPr/>
        </p:nvSpPr>
        <p:spPr>
          <a:xfrm>
            <a:off x="341599" y="1411551"/>
            <a:ext cx="5082657"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AE609F57-9369-4303-8E4E-0FF54C6BF2F4}"/>
              </a:ext>
            </a:extLst>
          </p:cNvPr>
          <p:cNvSpPr txBox="1">
            <a:spLocks/>
          </p:cNvSpPr>
          <p:nvPr/>
        </p:nvSpPr>
        <p:spPr bwMode="auto">
          <a:xfrm>
            <a:off x="528466" y="1527075"/>
            <a:ext cx="4005720" cy="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dirty="0">
                <a:solidFill>
                  <a:schemeClr val="bg1"/>
                </a:solidFill>
              </a:rPr>
              <a:t>二、 相关知识</a:t>
            </a:r>
          </a:p>
        </p:txBody>
      </p:sp>
      <p:sp>
        <p:nvSpPr>
          <p:cNvPr id="10" name="副标题 3">
            <a:extLst>
              <a:ext uri="{FF2B5EF4-FFF2-40B4-BE49-F238E27FC236}">
                <a16:creationId xmlns:a16="http://schemas.microsoft.com/office/drawing/2014/main" id="{0FDE3300-6134-4440-859B-16C611EA3C43}"/>
              </a:ext>
            </a:extLst>
          </p:cNvPr>
          <p:cNvSpPr txBox="1">
            <a:spLocks/>
          </p:cNvSpPr>
          <p:nvPr/>
        </p:nvSpPr>
        <p:spPr>
          <a:xfrm>
            <a:off x="155859" y="2104554"/>
            <a:ext cx="4195959" cy="52682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sz="2000" dirty="0">
                <a:solidFill>
                  <a:schemeClr val="bg2">
                    <a:lumMod val="25000"/>
                  </a:schemeClr>
                </a:solidFill>
              </a:rPr>
              <a:t>（三） 视频拍摄的要求</a:t>
            </a:r>
          </a:p>
        </p:txBody>
      </p:sp>
      <p:sp>
        <p:nvSpPr>
          <p:cNvPr id="11" name="副标题 3">
            <a:extLst>
              <a:ext uri="{FF2B5EF4-FFF2-40B4-BE49-F238E27FC236}">
                <a16:creationId xmlns:a16="http://schemas.microsoft.com/office/drawing/2014/main" id="{0E3BAD80-7798-4771-AB2C-9FCAF0BA9128}"/>
              </a:ext>
            </a:extLst>
          </p:cNvPr>
          <p:cNvSpPr txBox="1">
            <a:spLocks/>
          </p:cNvSpPr>
          <p:nvPr/>
        </p:nvSpPr>
        <p:spPr>
          <a:xfrm>
            <a:off x="433346" y="2535274"/>
            <a:ext cx="4195959" cy="526822"/>
          </a:xfrm>
          <a:prstGeom prst="rect">
            <a:avLst/>
          </a:prstGeom>
        </p:spPr>
        <p:txBody>
          <a:bodyPr/>
          <a:lstStyle>
            <a:lvl1pPr marL="342900" indent="-342900" algn="l" rtl="0" eaLnBrk="0" fontAlgn="base" hangingPunct="0">
              <a:lnSpc>
                <a:spcPct val="130000"/>
              </a:lnSpc>
              <a:spcBef>
                <a:spcPct val="20000"/>
              </a:spcBef>
              <a:spcAft>
                <a:spcPct val="0"/>
              </a:spcAft>
              <a:buSzPct val="80000"/>
              <a:buFont typeface="Wingdings" pitchFamily="2" charset="2"/>
              <a:buChar char="l"/>
              <a:defRPr sz="2000" kern="1200">
                <a:solidFill>
                  <a:schemeClr val="tx1"/>
                </a:solidFill>
                <a:latin typeface="+mn-ea"/>
                <a:ea typeface="+mn-ea"/>
                <a:cs typeface="+mn-cs"/>
              </a:defRPr>
            </a:lvl1pPr>
            <a:lvl2pPr marL="742950" indent="-28575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2pPr>
            <a:lvl3pPr marL="11430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3pPr>
            <a:lvl4pPr marL="16002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4pPr>
            <a:lvl5pPr marL="2057400" indent="-228600" algn="l" rtl="0" eaLnBrk="0" fontAlgn="base" hangingPunct="0">
              <a:lnSpc>
                <a:spcPct val="130000"/>
              </a:lnSpc>
              <a:spcBef>
                <a:spcPct val="20000"/>
              </a:spcBef>
              <a:spcAft>
                <a:spcPct val="0"/>
              </a:spcAft>
              <a:buFont typeface="Arial" charset="0"/>
              <a:buChar char="»"/>
              <a:defRPr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a:solidFill>
                  <a:srgbClr val="C00000"/>
                </a:solidFill>
              </a:rPr>
              <a:t>3. </a:t>
            </a:r>
            <a:r>
              <a:rPr lang="zh-CN" altLang="en-US" dirty="0">
                <a:solidFill>
                  <a:srgbClr val="C00000"/>
                </a:solidFill>
              </a:rPr>
              <a:t>拍摄时间的把握</a:t>
            </a:r>
          </a:p>
        </p:txBody>
      </p:sp>
      <p:sp>
        <p:nvSpPr>
          <p:cNvPr id="15" name="内容占位符 2">
            <a:extLst>
              <a:ext uri="{FF2B5EF4-FFF2-40B4-BE49-F238E27FC236}">
                <a16:creationId xmlns:a16="http://schemas.microsoft.com/office/drawing/2014/main" id="{C7832F21-FF3A-4F4B-8C5F-8FD60A0FF7FA}"/>
              </a:ext>
            </a:extLst>
          </p:cNvPr>
          <p:cNvSpPr txBox="1">
            <a:spLocks/>
          </p:cNvSpPr>
          <p:nvPr/>
        </p:nvSpPr>
        <p:spPr>
          <a:xfrm>
            <a:off x="633968" y="3062096"/>
            <a:ext cx="8076686" cy="32890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000"/>
              </a:lnSpc>
            </a:pPr>
            <a:r>
              <a:rPr lang="zh-CN" altLang="en-US" sz="2000" dirty="0">
                <a:solidFill>
                  <a:schemeClr val="tx1"/>
                </a:solidFill>
              </a:rPr>
              <a:t>       在拍摄视频时，要分镜头进行拍摄，因为长时间观看同一视角的视频会使人失去观看的兴趣。所以，同一个动作或同一个场景通过几段甚至是十几段不同镜头的视频连续进行展现就会生动许多。可分镜头拍摄多段视频，然后剪辑在一起形成一个完整的视频。因此拍摄视频时应尽量对拍摄时间进行控制，保证特写镜头控制在</a:t>
            </a:r>
            <a:r>
              <a:rPr lang="en-US" altLang="zh-CN" sz="2000" dirty="0">
                <a:solidFill>
                  <a:schemeClr val="tx1"/>
                </a:solidFill>
              </a:rPr>
              <a:t>2~3</a:t>
            </a:r>
            <a:r>
              <a:rPr lang="zh-CN" altLang="en-US" sz="2000" dirty="0">
                <a:solidFill>
                  <a:schemeClr val="tx1"/>
                </a:solidFill>
              </a:rPr>
              <a:t>秒，中近景</a:t>
            </a:r>
            <a:r>
              <a:rPr lang="en-US" altLang="zh-CN" sz="2000" dirty="0">
                <a:solidFill>
                  <a:schemeClr val="tx1"/>
                </a:solidFill>
              </a:rPr>
              <a:t>3~4</a:t>
            </a:r>
            <a:r>
              <a:rPr lang="zh-CN" altLang="en-US" sz="2000" dirty="0">
                <a:solidFill>
                  <a:schemeClr val="tx1"/>
                </a:solidFill>
              </a:rPr>
              <a:t>秒，中景</a:t>
            </a:r>
            <a:r>
              <a:rPr lang="en-US" altLang="zh-CN" sz="2000" dirty="0">
                <a:solidFill>
                  <a:schemeClr val="tx1"/>
                </a:solidFill>
              </a:rPr>
              <a:t>5~6</a:t>
            </a:r>
            <a:r>
              <a:rPr lang="zh-CN" altLang="en-US" sz="2000" dirty="0">
                <a:solidFill>
                  <a:schemeClr val="tx1"/>
                </a:solidFill>
              </a:rPr>
              <a:t>秒，全景</a:t>
            </a:r>
            <a:r>
              <a:rPr lang="en-US" altLang="zh-CN" sz="2000" dirty="0">
                <a:solidFill>
                  <a:schemeClr val="tx1"/>
                </a:solidFill>
              </a:rPr>
              <a:t>6~7</a:t>
            </a:r>
            <a:r>
              <a:rPr lang="zh-CN" altLang="en-US" sz="2000" dirty="0">
                <a:solidFill>
                  <a:schemeClr val="tx1"/>
                </a:solidFill>
              </a:rPr>
              <a:t>秒，大全景</a:t>
            </a:r>
            <a:r>
              <a:rPr lang="en-US" altLang="zh-CN" sz="2000" dirty="0">
                <a:solidFill>
                  <a:schemeClr val="tx1"/>
                </a:solidFill>
              </a:rPr>
              <a:t>6~11</a:t>
            </a:r>
            <a:r>
              <a:rPr lang="zh-CN" altLang="en-US" sz="2000" dirty="0">
                <a:solidFill>
                  <a:schemeClr val="tx1"/>
                </a:solidFill>
              </a:rPr>
              <a:t>秒，而一般镜头控制在</a:t>
            </a:r>
            <a:r>
              <a:rPr lang="en-US" altLang="zh-CN" sz="2000" dirty="0">
                <a:solidFill>
                  <a:schemeClr val="tx1"/>
                </a:solidFill>
              </a:rPr>
              <a:t>4~6</a:t>
            </a:r>
            <a:r>
              <a:rPr lang="zh-CN" altLang="en-US" sz="2000" dirty="0">
                <a:solidFill>
                  <a:schemeClr val="tx1"/>
                </a:solidFill>
              </a:rPr>
              <a:t>秒为宜。通过对拍摄时间的控制，可以方便后期的制作，让观看者看清楚拍摄的场景并明白拍摄者的意图，使视频效果更加生动。</a:t>
            </a:r>
          </a:p>
        </p:txBody>
      </p:sp>
    </p:spTree>
    <p:extLst>
      <p:ext uri="{BB962C8B-B14F-4D97-AF65-F5344CB8AC3E}">
        <p14:creationId xmlns:p14="http://schemas.microsoft.com/office/powerpoint/2010/main" val="123445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822150407"/>
  <p:tag name="MH_LIBRARY" val="CONTENTS"/>
  <p:tag name="MH_TYPE" val="OTHERS"/>
  <p:tag name="ID" val="553524"/>
</p:tagLst>
</file>

<file path=ppt/tags/tag10.xml><?xml version="1.0" encoding="utf-8"?>
<p:tagLst xmlns:a="http://schemas.openxmlformats.org/drawingml/2006/main" xmlns:r="http://schemas.openxmlformats.org/officeDocument/2006/relationships" xmlns:p="http://schemas.openxmlformats.org/presentationml/2006/main">
  <p:tag name="MH" val="20170823134253"/>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823134253"/>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823134253"/>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823134253"/>
  <p:tag name="MH_LIBRARY" val="GRAPHIC"/>
  <p:tag name="MH_TYPE" val="Other"/>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70823134253"/>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822165057"/>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51016164318"/>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51016164318"/>
  <p:tag name="MH_LIBRARY" val="GRAPHIC"/>
  <p:tag name="MH_TYPE" val="SubTitle"/>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1016164318"/>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51016164318"/>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822150407"/>
  <p:tag name="MH_LIBRARY" val="CONTENTS"/>
  <p:tag name="MH_TYPE" val="OTHERS"/>
  <p:tag name="ID" val="553524"/>
</p:tagLst>
</file>

<file path=ppt/tags/tag20.xml><?xml version="1.0" encoding="utf-8"?>
<p:tagLst xmlns:a="http://schemas.openxmlformats.org/drawingml/2006/main" xmlns:r="http://schemas.openxmlformats.org/officeDocument/2006/relationships" xmlns:p="http://schemas.openxmlformats.org/presentationml/2006/main">
  <p:tag name="MH" val="20151016164318"/>
  <p:tag name="MH_LIBRARY" val="GRAPHIC"/>
  <p:tag name="MH_TYPE" val="SubTitl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1016164318"/>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51016164318"/>
  <p:tag name="MH_LIBRARY" val="GRAPHIC"/>
  <p:tag name="MH_TYPE" val="Other"/>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51016164318"/>
  <p:tag name="MH_LIBRARY" val="GRAPHIC"/>
  <p:tag name="MH_TYPE" val="SubTitle"/>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51016164318"/>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51016164318"/>
  <p:tag name="MH_LIBRARY" val="GRAPHIC"/>
  <p:tag name="MH_TYPE" val="Other"/>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1016164318"/>
  <p:tag name="MH_LIBRARY" val="GRAPHIC"/>
  <p:tag name="MH_TYPE" val="Sub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1016164318"/>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822150407"/>
  <p:tag name="MH_LIBRARY" val="CONTENTS"/>
  <p:tag name="MH_AUTOCOLOR" val="TRUE"/>
  <p:tag name="MH_TYPE" val="CONTENTS"/>
  <p:tag name="ID" val="553524"/>
</p:tagLst>
</file>

<file path=ppt/tags/tag4.xml><?xml version="1.0" encoding="utf-8"?>
<p:tagLst xmlns:a="http://schemas.openxmlformats.org/drawingml/2006/main" xmlns:r="http://schemas.openxmlformats.org/officeDocument/2006/relationships" xmlns:p="http://schemas.openxmlformats.org/presentationml/2006/main">
  <p:tag name="MH" val="20170822150407"/>
  <p:tag name="MH_LIBRARY" val="CONTENTS"/>
  <p:tag name="MH_TYPE" val="OTHERS"/>
  <p:tag name="ID" val="553524"/>
</p:tagLst>
</file>

<file path=ppt/tags/tag5.xml><?xml version="1.0" encoding="utf-8"?>
<p:tagLst xmlns:a="http://schemas.openxmlformats.org/drawingml/2006/main" xmlns:r="http://schemas.openxmlformats.org/officeDocument/2006/relationships" xmlns:p="http://schemas.openxmlformats.org/presentationml/2006/main">
  <p:tag name="MH" val="2017082313425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82313425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82313425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823134253"/>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823134253"/>
  <p:tag name="MH_LIBRARY" val="GRAPHIC"/>
  <p:tag name="MH_TYPE" val="Other"/>
  <p:tag name="MH_ORDER" val="3"/>
</p:tagLst>
</file>

<file path=ppt/theme/theme1.xml><?xml version="1.0" encoding="utf-8"?>
<a:theme xmlns:a="http://schemas.openxmlformats.org/drawingml/2006/main" name="Office 主题​​">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自定义 1">
      <a:majorFont>
        <a:latin typeface="等线 Light"/>
        <a:ea typeface="微软雅黑"/>
        <a:cs typeface=""/>
      </a:majorFont>
      <a:minorFont>
        <a:latin typeface="等线"/>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6988</TotalTime>
  <Words>1463</Words>
  <Application>Microsoft Office PowerPoint</Application>
  <PresentationFormat>全屏显示(4:3)</PresentationFormat>
  <Paragraphs>132</Paragraphs>
  <Slides>24</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等线</vt:lpstr>
      <vt:lpstr>等线 Light</vt:lpstr>
      <vt:lpstr>微软雅黑</vt:lpstr>
      <vt:lpstr>Arial</vt:lpstr>
      <vt:lpstr>Calibri</vt:lpstr>
      <vt:lpstr>Impact</vt:lpstr>
      <vt:lpstr>Raavi</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人事部 李飞</dc:creator>
  <cp:lastModifiedBy>xia qingsong</cp:lastModifiedBy>
  <cp:revision>309</cp:revision>
  <dcterms:created xsi:type="dcterms:W3CDTF">2017-08-22T06:46:00Z</dcterms:created>
  <dcterms:modified xsi:type="dcterms:W3CDTF">2022-04-16T10:30:15Z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